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8" r:id="rId3"/>
    <p:sldId id="259" r:id="rId4"/>
    <p:sldId id="269" r:id="rId5"/>
    <p:sldId id="270" r:id="rId6"/>
    <p:sldId id="271" r:id="rId7"/>
    <p:sldId id="265" r:id="rId8"/>
    <p:sldId id="272" r:id="rId9"/>
    <p:sldId id="284" r:id="rId10"/>
    <p:sldId id="277" r:id="rId11"/>
    <p:sldId id="286" r:id="rId12"/>
    <p:sldId id="282" r:id="rId13"/>
    <p:sldId id="288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00CC00"/>
    <a:srgbClr val="CC3399"/>
    <a:srgbClr val="0033CC"/>
    <a:srgbClr val="FFCC00"/>
    <a:srgbClr val="4D4D4D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49D4B84-17BC-449A-90F7-BB873F239C8E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69C5B00-F86C-4A87-A4B2-EF3D7152F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68EE8-D7DB-4E71-9D56-ECCCC22C5899}" type="slidenum">
              <a:rPr lang="ru-RU" smtClean="0">
                <a:latin typeface="Arial" charset="0"/>
              </a:rPr>
              <a:pPr/>
              <a:t>4</a:t>
            </a:fld>
            <a:endParaRPr lang="ru-RU" smtClean="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619068-DD6C-4C32-81CA-FE5266A408A4}" type="slidenum">
              <a:rPr lang="ru-RU" smtClean="0">
                <a:latin typeface="Arial" charset="0"/>
              </a:rPr>
              <a:pPr/>
              <a:t>10</a:t>
            </a:fld>
            <a:endParaRPr lang="ru-RU" smtClean="0"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94F3-C355-4DA6-9D95-3E8DF2567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D26B4-722E-4B8C-95EF-F809F6061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03C75-E47A-4D9C-91F4-84072AA4A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DDE8-7F52-4F25-BFE6-F4A4B3A6F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385BF-13BB-402A-BB0E-B4E7A04D9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383CA-7097-4792-90AA-5162A2337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382AB-3B76-4AF6-8078-442C3B85B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02965-E5B3-42B5-B083-44E06DEA1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0DE3E-A06D-4E88-BA90-9E0CCDD2C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4CC64-9EEE-4D24-9964-83136514D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95634-CEF1-41F0-A99D-B999CF60B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E9A2257-43A4-4C4F-843F-F4E0F98F7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png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0075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86313"/>
            <a:ext cx="21939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805815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ИСПОЛЬЗОВАНИЕ </a:t>
            </a:r>
          </a:p>
          <a:p>
            <a:pPr algn="ctr"/>
            <a:r>
              <a:rPr lang="ru-RU" sz="36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ИНФОРМАЦИОННО – КОММУНИКАЦИОННЫХ </a:t>
            </a:r>
          </a:p>
          <a:p>
            <a:pPr algn="ctr"/>
            <a:r>
              <a:rPr lang="ru-RU" sz="36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ТЕХНОЛОГИЙ </a:t>
            </a:r>
          </a:p>
          <a:p>
            <a:pPr algn="ctr"/>
            <a:r>
              <a:rPr lang="ru-RU" sz="36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(ИКТ) </a:t>
            </a:r>
          </a:p>
          <a:p>
            <a:pPr algn="ctr"/>
            <a:r>
              <a:rPr lang="ru-RU" sz="36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ОБРАЗОВАТЕЛЬНОМ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>
            <a:grpSpLocks/>
          </p:cNvGrpSpPr>
          <p:nvPr/>
        </p:nvGrpSpPr>
        <p:grpSpPr bwMode="auto">
          <a:xfrm rot="391114" flipV="1">
            <a:off x="3940175" y="4608513"/>
            <a:ext cx="1990725" cy="1555750"/>
            <a:chOff x="1109" y="1171"/>
            <a:chExt cx="1645" cy="924"/>
          </a:xfrm>
        </p:grpSpPr>
        <p:sp>
          <p:nvSpPr>
            <p:cNvPr id="26640" name="Freeform 8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Freeform 9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Freeform 9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Freeform 9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 rot="-1806182">
            <a:off x="2632075" y="803275"/>
            <a:ext cx="1009650" cy="1366838"/>
            <a:chOff x="1109" y="1171"/>
            <a:chExt cx="1645" cy="924"/>
          </a:xfrm>
        </p:grpSpPr>
        <p:sp>
          <p:nvSpPr>
            <p:cNvPr id="26636" name="Freeform 9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Freeform 10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Freeform 10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Freeform 10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08"/>
          <p:cNvGrpSpPr>
            <a:grpSpLocks/>
          </p:cNvGrpSpPr>
          <p:nvPr/>
        </p:nvGrpSpPr>
        <p:grpSpPr bwMode="auto">
          <a:xfrm rot="-4764479" flipH="1" flipV="1">
            <a:off x="6768306" y="2458245"/>
            <a:ext cx="2232025" cy="1439862"/>
            <a:chOff x="1109" y="1171"/>
            <a:chExt cx="1645" cy="924"/>
          </a:xfrm>
        </p:grpSpPr>
        <p:sp>
          <p:nvSpPr>
            <p:cNvPr id="26632" name="Freeform 10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Freeform 11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Freeform 11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Freeform 11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579" name="AutoShape 123"/>
          <p:cNvSpPr>
            <a:spLocks noChangeArrowheads="1"/>
          </p:cNvSpPr>
          <p:nvPr/>
        </p:nvSpPr>
        <p:spPr bwMode="auto">
          <a:xfrm>
            <a:off x="0" y="142875"/>
            <a:ext cx="3500438" cy="8509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9966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</a:rPr>
              <a:t>Концептуальный</a:t>
            </a:r>
            <a:endParaRPr lang="ru-RU" sz="28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586" name="Oval 130"/>
          <p:cNvSpPr>
            <a:spLocks noChangeArrowheads="1"/>
          </p:cNvSpPr>
          <p:nvPr/>
        </p:nvSpPr>
        <p:spPr bwMode="auto">
          <a:xfrm>
            <a:off x="2700338" y="1700213"/>
            <a:ext cx="4392612" cy="2986087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127000">
            <a:pattFill prst="sphere">
              <a:fgClr>
                <a:schemeClr val="tx1"/>
              </a:fgClr>
              <a:bgClr>
                <a:srgbClr val="FFFF00"/>
              </a:bgClr>
            </a:patt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Этапы разработки урока</a:t>
            </a:r>
          </a:p>
        </p:txBody>
      </p:sp>
      <p:sp>
        <p:nvSpPr>
          <p:cNvPr id="27" name="AutoShape 123"/>
          <p:cNvSpPr>
            <a:spLocks noChangeArrowheads="1"/>
          </p:cNvSpPr>
          <p:nvPr/>
        </p:nvSpPr>
        <p:spPr bwMode="auto">
          <a:xfrm>
            <a:off x="5643563" y="1000125"/>
            <a:ext cx="3500437" cy="8509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9966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</a:rPr>
              <a:t>Технологический</a:t>
            </a:r>
            <a:endParaRPr lang="ru-RU" sz="28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8" name="AutoShape 123"/>
          <p:cNvSpPr>
            <a:spLocks noChangeArrowheads="1"/>
          </p:cNvSpPr>
          <p:nvPr/>
        </p:nvSpPr>
        <p:spPr bwMode="auto">
          <a:xfrm>
            <a:off x="0" y="5572125"/>
            <a:ext cx="3786188" cy="8509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9966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</a:rPr>
              <a:t>Операциональный</a:t>
            </a:r>
            <a:endParaRPr lang="ru-RU" sz="2800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79" grpId="0" animBg="1" autoUpdateAnimBg="0"/>
      <p:bldP spid="19586" grpId="0" animBg="1" autoUpdateAnimBg="0"/>
      <p:bldP spid="27" grpId="0" animBg="1" autoUpdateAnimBg="0"/>
      <p:bldP spid="2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3276600" y="228600"/>
            <a:ext cx="30829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33CC"/>
                </a:solidFill>
                <a:latin typeface="Freestyle Script" pitchFamily="66" charset="0"/>
              </a:rPr>
              <a:t>ИКТ на уроках</a:t>
            </a:r>
            <a:r>
              <a:rPr lang="ru-RU" sz="3200" b="1">
                <a:solidFill>
                  <a:srgbClr val="008000"/>
                </a:solidFill>
                <a:latin typeface="Freestyle Script" pitchFamily="66" charset="0"/>
              </a:rPr>
              <a:t>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38200" y="1066800"/>
            <a:ext cx="558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 </a:t>
            </a:r>
            <a:r>
              <a:rPr lang="ru-RU" sz="3600" b="1">
                <a:solidFill>
                  <a:srgbClr val="0033CC"/>
                </a:solidFill>
              </a:rPr>
              <a:t>Применение на этапах:</a:t>
            </a:r>
          </a:p>
        </p:txBody>
      </p:sp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179388" y="1873250"/>
            <a:ext cx="8640762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kumimoji="1" lang="ru-RU" sz="3200" b="1" i="1">
                <a:solidFill>
                  <a:srgbClr val="FFFF00"/>
                </a:solidFill>
                <a:latin typeface="Monotype Corsiva" pitchFamily="66" charset="0"/>
              </a:rPr>
              <a:t>Организационный (не более 2  минут)</a:t>
            </a:r>
          </a:p>
          <a:p>
            <a:pPr marL="342900" indent="-342900">
              <a:buFontTx/>
              <a:buChar char="•"/>
            </a:pPr>
            <a:r>
              <a:rPr kumimoji="1" lang="ru-RU" sz="3200" b="1" i="1">
                <a:solidFill>
                  <a:srgbClr val="00CC00"/>
                </a:solidFill>
                <a:latin typeface="Monotype Corsiva" pitchFamily="66" charset="0"/>
              </a:rPr>
              <a:t>Проверка домашнего задания. Повторение ранее изученного (до 10минут)</a:t>
            </a:r>
          </a:p>
          <a:p>
            <a:pPr marL="342900" indent="-342900">
              <a:buFontTx/>
              <a:buChar char="•"/>
            </a:pPr>
            <a:r>
              <a:rPr kumimoji="1" lang="ru-RU" sz="3200" b="1" i="1">
                <a:solidFill>
                  <a:srgbClr val="FF3300"/>
                </a:solidFill>
                <a:latin typeface="Monotype Corsiva" pitchFamily="66" charset="0"/>
              </a:rPr>
              <a:t>Этап усвоения новых знаний (15 – 20 минут)</a:t>
            </a:r>
          </a:p>
          <a:p>
            <a:pPr marL="342900" indent="-342900">
              <a:buFontTx/>
              <a:buChar char="•"/>
            </a:pPr>
            <a:r>
              <a:rPr kumimoji="1" lang="ru-RU" sz="3200" b="1" i="1">
                <a:solidFill>
                  <a:srgbClr val="FFFF00"/>
                </a:solidFill>
                <a:latin typeface="Monotype Corsiva" pitchFamily="66" charset="0"/>
              </a:rPr>
              <a:t>Проверка понимания изученного материала </a:t>
            </a:r>
          </a:p>
          <a:p>
            <a:pPr marL="342900" indent="-342900"/>
            <a:r>
              <a:rPr kumimoji="1" lang="ru-RU" sz="3200" b="1" i="1">
                <a:solidFill>
                  <a:srgbClr val="FFFF00"/>
                </a:solidFill>
                <a:latin typeface="Monotype Corsiva" pitchFamily="66" charset="0"/>
              </a:rPr>
              <a:t>        (3-5 мин)</a:t>
            </a:r>
          </a:p>
          <a:p>
            <a:pPr marL="342900" indent="-342900">
              <a:buFontTx/>
              <a:buChar char="•"/>
            </a:pPr>
            <a:r>
              <a:rPr kumimoji="1" lang="ru-RU" sz="3200" b="1" i="1">
                <a:solidFill>
                  <a:srgbClr val="00CC00"/>
                </a:solidFill>
                <a:latin typeface="Monotype Corsiva" pitchFamily="66" charset="0"/>
              </a:rPr>
              <a:t>Закрепление полученных знаний (10-15 мин)</a:t>
            </a:r>
            <a:r>
              <a:rPr kumimoji="1" lang="ru-RU" sz="3200" b="1">
                <a:solidFill>
                  <a:srgbClr val="00CC00"/>
                </a:solidFill>
                <a:latin typeface="Monotype Corsiva" pitchFamily="66" charset="0"/>
              </a:rPr>
              <a:t> </a:t>
            </a:r>
          </a:p>
          <a:p>
            <a:pPr marL="342900" indent="-342900">
              <a:buFontTx/>
              <a:buChar char="•"/>
            </a:pPr>
            <a:r>
              <a:rPr kumimoji="1" lang="ru-RU" sz="3200" b="1" i="1">
                <a:solidFill>
                  <a:srgbClr val="FF3300"/>
                </a:solidFill>
                <a:latin typeface="Monotype Corsiva" pitchFamily="66" charset="0"/>
              </a:rPr>
              <a:t>Подведение итогов, информация о домашнем задании</a:t>
            </a:r>
            <a:endParaRPr kumimoji="1" lang="ru-RU" sz="32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rgbClr val="0033CC"/>
                </a:solidFill>
              </a:rPr>
              <a:t>САНИТАРНЫЕ ПРАВИЛА И НОРМЫ ИСПОЛЬЗОВАНИЯ КОМПЬЮТЕРА В УЧЕБНОМ ПРОЦЕССЕ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8128000" cy="50133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>
                <a:solidFill>
                  <a:srgbClr val="FF3300"/>
                </a:solidFill>
              </a:rPr>
              <a:t>Непрерывная длительность занятий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>
                <a:solidFill>
                  <a:srgbClr val="FF3300"/>
                </a:solidFill>
              </a:rPr>
              <a:t>непосредственно с компьютером не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>
                <a:solidFill>
                  <a:srgbClr val="FF3300"/>
                </a:solidFill>
              </a:rPr>
              <a:t>превышает: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i="1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FFFF00"/>
                </a:solidFill>
              </a:rPr>
              <a:t>- для учащихся 1 класса – 10 минут</a:t>
            </a:r>
          </a:p>
          <a:p>
            <a:pPr>
              <a:lnSpc>
                <a:spcPct val="80000"/>
              </a:lnSpc>
              <a:defRPr/>
            </a:pPr>
            <a:endParaRPr lang="ru-RU" sz="2000" b="1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FFFF00"/>
                </a:solidFill>
              </a:rPr>
              <a:t>- для учащихся 2-5 классов – 15 минут</a:t>
            </a:r>
          </a:p>
          <a:p>
            <a:pPr>
              <a:lnSpc>
                <a:spcPct val="80000"/>
              </a:lnSpc>
              <a:defRPr/>
            </a:pPr>
            <a:endParaRPr lang="ru-RU" sz="2000" b="1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FFFF00"/>
                </a:solidFill>
              </a:rPr>
              <a:t>- для учащихся 6-7 классов – 20 минут</a:t>
            </a:r>
          </a:p>
          <a:p>
            <a:pPr>
              <a:lnSpc>
                <a:spcPct val="80000"/>
              </a:lnSpc>
              <a:defRPr/>
            </a:pPr>
            <a:endParaRPr lang="ru-RU" sz="2000" b="1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FFFF00"/>
                </a:solidFill>
              </a:rPr>
              <a:t>- для учащихся 8-9 классов – 25 минут</a:t>
            </a:r>
          </a:p>
          <a:p>
            <a:pPr>
              <a:lnSpc>
                <a:spcPct val="80000"/>
              </a:lnSpc>
              <a:defRPr/>
            </a:pPr>
            <a:endParaRPr lang="ru-RU" sz="2000" b="1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FFFF00"/>
                </a:solidFill>
              </a:rPr>
              <a:t>- для учащихся 10-11 классов на первом часу учебных   занятий 30 минут, на втором – 20 минут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z="3200" b="1" i="1" smtClean="0">
                <a:solidFill>
                  <a:srgbClr val="0033CC"/>
                </a:solidFill>
              </a:rPr>
              <a:t>Проблемы внедрения</a:t>
            </a:r>
            <a:br>
              <a:rPr kumimoji="0" lang="ru-RU" sz="3200" b="1" i="1" smtClean="0">
                <a:solidFill>
                  <a:srgbClr val="0033CC"/>
                </a:solidFill>
              </a:rPr>
            </a:br>
            <a:r>
              <a:rPr kumimoji="0" lang="ru-RU" sz="3200" b="1" i="1" smtClean="0">
                <a:solidFill>
                  <a:srgbClr val="0033CC"/>
                </a:solidFill>
              </a:rPr>
              <a:t>ИКТ на уроках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1117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b="1" i="1" smtClean="0">
                <a:solidFill>
                  <a:srgbClr val="00CC00"/>
                </a:solidFill>
              </a:rPr>
              <a:t>Сложность поиска и подготовки информации в электронном виде;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800" b="1" i="1" smtClean="0">
              <a:solidFill>
                <a:srgbClr val="00CC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b="1" i="1" smtClean="0">
                <a:solidFill>
                  <a:srgbClr val="FFCC00"/>
                </a:solidFill>
              </a:rPr>
              <a:t>Нерациональность использования большинства учебных дисков;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800" b="1" i="1" smtClean="0">
              <a:solidFill>
                <a:srgbClr val="FFCC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b="1" i="1" smtClean="0">
                <a:solidFill>
                  <a:srgbClr val="00CC00"/>
                </a:solidFill>
              </a:rPr>
              <a:t>Трудоёмкость разработки урока с использование ИКТ;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800" b="1" i="1" smtClean="0">
              <a:solidFill>
                <a:srgbClr val="00CC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b="1" i="1" smtClean="0">
                <a:solidFill>
                  <a:srgbClr val="FFCC00"/>
                </a:solidFill>
              </a:rPr>
              <a:t>Отсутствие достаточной технической базы, программного обеспечения, доступа к сети Интернет.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28625" y="1628775"/>
            <a:ext cx="8572500" cy="36718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mtClean="0"/>
              <a:t> </a:t>
            </a:r>
            <a:r>
              <a:rPr lang="ru-RU" sz="6000" b="1" i="1" smtClean="0">
                <a:solidFill>
                  <a:srgbClr val="0033CC"/>
                </a:solidFill>
                <a:latin typeface="Monotype Corsiva" pitchFamily="66" charset="0"/>
              </a:rPr>
              <a:t>Задача учителя  –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6000" b="1" i="1" smtClean="0">
                <a:solidFill>
                  <a:srgbClr val="0033CC"/>
                </a:solidFill>
                <a:latin typeface="Monotype Corsiva" pitchFamily="66" charset="0"/>
              </a:rPr>
              <a:t>разумное использование ИКТ в учебном процессе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1"/>
          <p:cNvSpPr>
            <a:spLocks noChangeArrowheads="1"/>
          </p:cNvSpPr>
          <p:nvPr/>
        </p:nvSpPr>
        <p:spPr bwMode="auto">
          <a:xfrm>
            <a:off x="714375" y="642938"/>
            <a:ext cx="4857750" cy="3071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endParaRPr lang="ru-RU" sz="3600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Качество обучения</a:t>
            </a:r>
          </a:p>
        </p:txBody>
      </p:sp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1071563" y="1000125"/>
            <a:ext cx="4857750" cy="3071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Диагностика </a:t>
            </a:r>
          </a:p>
        </p:txBody>
      </p:sp>
      <p:sp>
        <p:nvSpPr>
          <p:cNvPr id="1029" name="Прямоугольник 5"/>
          <p:cNvSpPr>
            <a:spLocks noChangeArrowheads="1"/>
          </p:cNvSpPr>
          <p:nvPr/>
        </p:nvSpPr>
        <p:spPr bwMode="auto">
          <a:xfrm>
            <a:off x="1571625" y="1357313"/>
            <a:ext cx="4857750" cy="3071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b="1">
                <a:solidFill>
                  <a:srgbClr val="FF0000"/>
                </a:solidFill>
              </a:rPr>
              <a:t>Здоровьесберегающие технологии</a:t>
            </a:r>
          </a:p>
        </p:txBody>
      </p:sp>
      <p:sp>
        <p:nvSpPr>
          <p:cNvPr id="1030" name="Прямоугольник 6"/>
          <p:cNvSpPr>
            <a:spLocks noChangeArrowheads="1"/>
          </p:cNvSpPr>
          <p:nvPr/>
        </p:nvSpPr>
        <p:spPr bwMode="auto">
          <a:xfrm>
            <a:off x="2000250" y="1785938"/>
            <a:ext cx="4857750" cy="3071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Квалификация и компетентность педагогических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кадров</a:t>
            </a:r>
          </a:p>
        </p:txBody>
      </p:sp>
      <p:sp>
        <p:nvSpPr>
          <p:cNvPr id="1031" name="Прямоугольник 7"/>
          <p:cNvSpPr>
            <a:spLocks noChangeArrowheads="1"/>
          </p:cNvSpPr>
          <p:nvPr/>
        </p:nvSpPr>
        <p:spPr bwMode="auto">
          <a:xfrm>
            <a:off x="2500313" y="2143125"/>
            <a:ext cx="4857750" cy="3071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Программно – целевой подход к развитию системы образования</a:t>
            </a:r>
          </a:p>
        </p:txBody>
      </p:sp>
      <p:sp>
        <p:nvSpPr>
          <p:cNvPr id="1032" name="Прямоугольник 8"/>
          <p:cNvSpPr>
            <a:spLocks noChangeArrowheads="1"/>
          </p:cNvSpPr>
          <p:nvPr/>
        </p:nvSpPr>
        <p:spPr bwMode="auto">
          <a:xfrm>
            <a:off x="3000375" y="2643188"/>
            <a:ext cx="4857750" cy="3071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Информатизация</a:t>
            </a:r>
          </a:p>
        </p:txBody>
      </p:sp>
      <p:pic>
        <p:nvPicPr>
          <p:cNvPr id="1033" name="Picture 4" descr="C:\Documents and Settings\гргршгпнг\Мои документы\Мои рисунки\Компьютеры\2m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4071938"/>
            <a:ext cx="3057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43688" y="0"/>
          <a:ext cx="2286000" cy="1676400"/>
        </p:xfrm>
        <a:graphic>
          <a:graphicData uri="http://schemas.openxmlformats.org/presentationml/2006/ole">
            <p:oleObj spid="_x0000_s1026" name="Clip" r:id="rId5" imgW="4006800" imgH="28569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6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ИКТ</a:t>
            </a:r>
            <a:endParaRPr lang="ru-RU" sz="6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Информационные и телекоммуникационные технологии (ИКТ)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 </a:t>
            </a:r>
            <a:r>
              <a:rPr lang="ru-RU" dirty="0" smtClean="0"/>
              <a:t>–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это обобщающее понятие, описывающее различные методы, способы и алгоритмы сбора, хранения, обработки, представления и передачи информации.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 Box 768"/>
          <p:cNvSpPr>
            <a:spLocks noChangeArrowheads="1"/>
          </p:cNvSpPr>
          <p:nvPr/>
        </p:nvSpPr>
        <p:spPr bwMode="auto">
          <a:xfrm>
            <a:off x="4786313" y="5429250"/>
            <a:ext cx="4000500" cy="1039813"/>
          </a:xfrm>
          <a:prstGeom prst="wave">
            <a:avLst>
              <a:gd name="adj1" fmla="val 12500"/>
              <a:gd name="adj2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>
                <a:solidFill>
                  <a:srgbClr val="FF3300"/>
                </a:solidFill>
              </a:rPr>
              <a:t>Системный подход</a:t>
            </a:r>
          </a:p>
        </p:txBody>
      </p:sp>
      <p:sp>
        <p:nvSpPr>
          <p:cNvPr id="398" name="Выгнутая вверх стрелка 397"/>
          <p:cNvSpPr>
            <a:spLocks noChangeArrowheads="1"/>
          </p:cNvSpPr>
          <p:nvPr/>
        </p:nvSpPr>
        <p:spPr bwMode="auto">
          <a:xfrm>
            <a:off x="3429000" y="5429250"/>
            <a:ext cx="1500188" cy="642938"/>
          </a:xfrm>
          <a:prstGeom prst="curvedDownArrow">
            <a:avLst>
              <a:gd name="adj1" fmla="val 25008"/>
              <a:gd name="adj2" fmla="val 50005"/>
              <a:gd name="adj3" fmla="val 25000"/>
            </a:avLst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397" name="Стрелка вниз 396"/>
          <p:cNvSpPr>
            <a:spLocks noChangeArrowheads="1"/>
          </p:cNvSpPr>
          <p:nvPr/>
        </p:nvSpPr>
        <p:spPr bwMode="auto">
          <a:xfrm>
            <a:off x="2214563" y="857250"/>
            <a:ext cx="785812" cy="3786188"/>
          </a:xfrm>
          <a:prstGeom prst="downArrow">
            <a:avLst>
              <a:gd name="adj1" fmla="val 50000"/>
              <a:gd name="adj2" fmla="val 50011"/>
            </a:avLst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396" name="Стрелка вниз 395"/>
          <p:cNvSpPr>
            <a:spLocks noChangeArrowheads="1"/>
          </p:cNvSpPr>
          <p:nvPr/>
        </p:nvSpPr>
        <p:spPr bwMode="auto">
          <a:xfrm>
            <a:off x="1357313" y="857250"/>
            <a:ext cx="785812" cy="2357438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51585" name="AutoShape 385" descr="Плетенка"/>
          <p:cNvSpPr>
            <a:spLocks noChangeArrowheads="1"/>
          </p:cNvSpPr>
          <p:nvPr/>
        </p:nvSpPr>
        <p:spPr bwMode="auto">
          <a:xfrm>
            <a:off x="3924300" y="692150"/>
            <a:ext cx="4464050" cy="4114800"/>
          </a:xfrm>
          <a:custGeom>
            <a:avLst/>
            <a:gdLst>
              <a:gd name="G0" fmla="+- 813 0 0"/>
              <a:gd name="G1" fmla="+- 21600 0 813"/>
              <a:gd name="G2" fmla="+- 21600 0 81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3" y="10800"/>
                </a:moveTo>
                <a:cubicBezTo>
                  <a:pt x="813" y="16316"/>
                  <a:pt x="5284" y="20787"/>
                  <a:pt x="10800" y="20787"/>
                </a:cubicBezTo>
                <a:cubicBezTo>
                  <a:pt x="16316" y="20787"/>
                  <a:pt x="20787" y="16316"/>
                  <a:pt x="20787" y="10800"/>
                </a:cubicBezTo>
                <a:cubicBezTo>
                  <a:pt x="20787" y="5284"/>
                  <a:pt x="16316" y="813"/>
                  <a:pt x="10800" y="813"/>
                </a:cubicBezTo>
                <a:cubicBezTo>
                  <a:pt x="5284" y="813"/>
                  <a:pt x="813" y="5284"/>
                  <a:pt x="813" y="10800"/>
                </a:cubicBezTo>
                <a:close/>
              </a:path>
            </a:pathLst>
          </a:custGeom>
          <a:pattFill prst="weave">
            <a:fgClr>
              <a:schemeClr val="tx2"/>
            </a:fgClr>
            <a:bgClr>
              <a:srgbClr val="66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2" name="Group 386"/>
          <p:cNvGrpSpPr>
            <a:grpSpLocks/>
          </p:cNvGrpSpPr>
          <p:nvPr/>
        </p:nvGrpSpPr>
        <p:grpSpPr bwMode="auto">
          <a:xfrm>
            <a:off x="3348038" y="188913"/>
            <a:ext cx="5545137" cy="5545137"/>
            <a:chOff x="432" y="960"/>
            <a:chExt cx="4769" cy="3114"/>
          </a:xfrm>
        </p:grpSpPr>
        <p:grpSp>
          <p:nvGrpSpPr>
            <p:cNvPr id="18449" name="Group 387"/>
            <p:cNvGrpSpPr>
              <a:grpSpLocks/>
            </p:cNvGrpSpPr>
            <p:nvPr/>
          </p:nvGrpSpPr>
          <p:grpSpPr bwMode="auto">
            <a:xfrm>
              <a:off x="432" y="1152"/>
              <a:ext cx="4769" cy="2922"/>
              <a:chOff x="432" y="1152"/>
              <a:chExt cx="4769" cy="2922"/>
            </a:xfrm>
          </p:grpSpPr>
          <p:pic>
            <p:nvPicPr>
              <p:cNvPr id="18453" name="Picture 388" descr="bd07139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12" y="1632"/>
                <a:ext cx="689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4" name="Picture 389" descr="bd06630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64" y="3072"/>
                <a:ext cx="912" cy="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5" name="Picture 390" descr="bs01628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44" y="3456"/>
                <a:ext cx="672" cy="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6" name="Picture 391" descr="pe01038_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12" y="1420"/>
                <a:ext cx="768" cy="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7" name="Picture 392" descr="bs00360_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32" y="2256"/>
                <a:ext cx="1056" cy="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458" name="Group 393"/>
              <p:cNvGrpSpPr>
                <a:grpSpLocks/>
              </p:cNvGrpSpPr>
              <p:nvPr/>
            </p:nvGrpSpPr>
            <p:grpSpPr bwMode="auto">
              <a:xfrm>
                <a:off x="3696" y="2928"/>
                <a:ext cx="1471" cy="884"/>
                <a:chOff x="1598" y="2648"/>
                <a:chExt cx="1471" cy="884"/>
              </a:xfrm>
            </p:grpSpPr>
            <p:sp>
              <p:nvSpPr>
                <p:cNvPr id="18541" name="Freeform 394"/>
                <p:cNvSpPr>
                  <a:spLocks/>
                </p:cNvSpPr>
                <p:nvPr/>
              </p:nvSpPr>
              <p:spPr bwMode="auto">
                <a:xfrm>
                  <a:off x="2115" y="2787"/>
                  <a:ext cx="266" cy="498"/>
                </a:xfrm>
                <a:custGeom>
                  <a:avLst/>
                  <a:gdLst>
                    <a:gd name="T0" fmla="*/ 1 w 532"/>
                    <a:gd name="T1" fmla="*/ 0 h 997"/>
                    <a:gd name="T2" fmla="*/ 15 w 532"/>
                    <a:gd name="T3" fmla="*/ 0 h 997"/>
                    <a:gd name="T4" fmla="*/ 17 w 532"/>
                    <a:gd name="T5" fmla="*/ 0 h 997"/>
                    <a:gd name="T6" fmla="*/ 17 w 532"/>
                    <a:gd name="T7" fmla="*/ 0 h 997"/>
                    <a:gd name="T8" fmla="*/ 15 w 532"/>
                    <a:gd name="T9" fmla="*/ 30 h 997"/>
                    <a:gd name="T10" fmla="*/ 17 w 532"/>
                    <a:gd name="T11" fmla="*/ 30 h 997"/>
                    <a:gd name="T12" fmla="*/ 15 w 532"/>
                    <a:gd name="T13" fmla="*/ 31 h 997"/>
                    <a:gd name="T14" fmla="*/ 1 w 532"/>
                    <a:gd name="T15" fmla="*/ 28 h 997"/>
                    <a:gd name="T16" fmla="*/ 0 w 532"/>
                    <a:gd name="T17" fmla="*/ 28 h 997"/>
                    <a:gd name="T18" fmla="*/ 0 w 532"/>
                    <a:gd name="T19" fmla="*/ 27 h 997"/>
                    <a:gd name="T20" fmla="*/ 1 w 532"/>
                    <a:gd name="T21" fmla="*/ 1 h 997"/>
                    <a:gd name="T22" fmla="*/ 1 w 532"/>
                    <a:gd name="T23" fmla="*/ 0 h 997"/>
                    <a:gd name="T24" fmla="*/ 1 w 532"/>
                    <a:gd name="T25" fmla="*/ 0 h 99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32"/>
                    <a:gd name="T40" fmla="*/ 0 h 997"/>
                    <a:gd name="T41" fmla="*/ 532 w 532"/>
                    <a:gd name="T42" fmla="*/ 997 h 99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32" h="997">
                      <a:moveTo>
                        <a:pt x="25" y="26"/>
                      </a:moveTo>
                      <a:lnTo>
                        <a:pt x="493" y="0"/>
                      </a:lnTo>
                      <a:lnTo>
                        <a:pt x="524" y="15"/>
                      </a:lnTo>
                      <a:lnTo>
                        <a:pt x="516" y="24"/>
                      </a:lnTo>
                      <a:lnTo>
                        <a:pt x="508" y="975"/>
                      </a:lnTo>
                      <a:lnTo>
                        <a:pt x="532" y="981"/>
                      </a:lnTo>
                      <a:lnTo>
                        <a:pt x="483" y="997"/>
                      </a:lnTo>
                      <a:lnTo>
                        <a:pt x="19" y="915"/>
                      </a:lnTo>
                      <a:lnTo>
                        <a:pt x="0" y="912"/>
                      </a:lnTo>
                      <a:lnTo>
                        <a:pt x="0" y="893"/>
                      </a:lnTo>
                      <a:lnTo>
                        <a:pt x="3" y="48"/>
                      </a:lnTo>
                      <a:lnTo>
                        <a:pt x="3" y="27"/>
                      </a:lnTo>
                      <a:lnTo>
                        <a:pt x="25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2" name="Freeform 395"/>
                <p:cNvSpPr>
                  <a:spLocks/>
                </p:cNvSpPr>
                <p:nvPr/>
              </p:nvSpPr>
              <p:spPr bwMode="auto">
                <a:xfrm>
                  <a:off x="2126" y="2798"/>
                  <a:ext cx="236" cy="476"/>
                </a:xfrm>
                <a:custGeom>
                  <a:avLst/>
                  <a:gdLst>
                    <a:gd name="T0" fmla="*/ 1 w 472"/>
                    <a:gd name="T1" fmla="*/ 1 h 951"/>
                    <a:gd name="T2" fmla="*/ 15 w 472"/>
                    <a:gd name="T3" fmla="*/ 0 h 951"/>
                    <a:gd name="T4" fmla="*/ 15 w 472"/>
                    <a:gd name="T5" fmla="*/ 30 h 951"/>
                    <a:gd name="T6" fmla="*/ 0 w 472"/>
                    <a:gd name="T7" fmla="*/ 28 h 951"/>
                    <a:gd name="T8" fmla="*/ 1 w 472"/>
                    <a:gd name="T9" fmla="*/ 1 h 9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2"/>
                    <a:gd name="T16" fmla="*/ 0 h 951"/>
                    <a:gd name="T17" fmla="*/ 472 w 472"/>
                    <a:gd name="T18" fmla="*/ 951 h 9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2" h="951">
                      <a:moveTo>
                        <a:pt x="5" y="25"/>
                      </a:moveTo>
                      <a:lnTo>
                        <a:pt x="472" y="0"/>
                      </a:lnTo>
                      <a:lnTo>
                        <a:pt x="466" y="951"/>
                      </a:lnTo>
                      <a:lnTo>
                        <a:pt x="0" y="869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3" name="Freeform 396"/>
                <p:cNvSpPr>
                  <a:spLocks/>
                </p:cNvSpPr>
                <p:nvPr/>
              </p:nvSpPr>
              <p:spPr bwMode="auto">
                <a:xfrm>
                  <a:off x="2341" y="2787"/>
                  <a:ext cx="185" cy="498"/>
                </a:xfrm>
                <a:custGeom>
                  <a:avLst/>
                  <a:gdLst>
                    <a:gd name="T0" fmla="*/ 2 w 369"/>
                    <a:gd name="T1" fmla="*/ 0 h 995"/>
                    <a:gd name="T2" fmla="*/ 11 w 369"/>
                    <a:gd name="T3" fmla="*/ 3 h 995"/>
                    <a:gd name="T4" fmla="*/ 12 w 369"/>
                    <a:gd name="T5" fmla="*/ 3 h 995"/>
                    <a:gd name="T6" fmla="*/ 12 w 369"/>
                    <a:gd name="T7" fmla="*/ 3 h 995"/>
                    <a:gd name="T8" fmla="*/ 12 w 369"/>
                    <a:gd name="T9" fmla="*/ 28 h 995"/>
                    <a:gd name="T10" fmla="*/ 12 w 369"/>
                    <a:gd name="T11" fmla="*/ 29 h 995"/>
                    <a:gd name="T12" fmla="*/ 11 w 369"/>
                    <a:gd name="T13" fmla="*/ 29 h 995"/>
                    <a:gd name="T14" fmla="*/ 2 w 369"/>
                    <a:gd name="T15" fmla="*/ 32 h 995"/>
                    <a:gd name="T16" fmla="*/ 0 w 369"/>
                    <a:gd name="T17" fmla="*/ 31 h 995"/>
                    <a:gd name="T18" fmla="*/ 1 w 369"/>
                    <a:gd name="T19" fmla="*/ 31 h 995"/>
                    <a:gd name="T20" fmla="*/ 1 w 369"/>
                    <a:gd name="T21" fmla="*/ 1 h 995"/>
                    <a:gd name="T22" fmla="*/ 1 w 369"/>
                    <a:gd name="T23" fmla="*/ 1 h 995"/>
                    <a:gd name="T24" fmla="*/ 2 w 369"/>
                    <a:gd name="T25" fmla="*/ 0 h 99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69"/>
                    <a:gd name="T40" fmla="*/ 0 h 995"/>
                    <a:gd name="T41" fmla="*/ 369 w 369"/>
                    <a:gd name="T42" fmla="*/ 995 h 99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69" h="995">
                      <a:moveTo>
                        <a:pt x="47" y="0"/>
                      </a:moveTo>
                      <a:lnTo>
                        <a:pt x="352" y="68"/>
                      </a:lnTo>
                      <a:lnTo>
                        <a:pt x="369" y="71"/>
                      </a:lnTo>
                      <a:lnTo>
                        <a:pt x="369" y="90"/>
                      </a:lnTo>
                      <a:lnTo>
                        <a:pt x="353" y="884"/>
                      </a:lnTo>
                      <a:lnTo>
                        <a:pt x="353" y="902"/>
                      </a:lnTo>
                      <a:lnTo>
                        <a:pt x="338" y="905"/>
                      </a:lnTo>
                      <a:lnTo>
                        <a:pt x="41" y="995"/>
                      </a:lnTo>
                      <a:lnTo>
                        <a:pt x="0" y="985"/>
                      </a:lnTo>
                      <a:lnTo>
                        <a:pt x="12" y="973"/>
                      </a:lnTo>
                      <a:lnTo>
                        <a:pt x="18" y="22"/>
                      </a:lnTo>
                      <a:lnTo>
                        <a:pt x="14" y="5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4" name="Freeform 397"/>
                <p:cNvSpPr>
                  <a:spLocks/>
                </p:cNvSpPr>
                <p:nvPr/>
              </p:nvSpPr>
              <p:spPr bwMode="auto">
                <a:xfrm>
                  <a:off x="2359" y="2798"/>
                  <a:ext cx="155" cy="476"/>
                </a:xfrm>
                <a:custGeom>
                  <a:avLst/>
                  <a:gdLst>
                    <a:gd name="T0" fmla="*/ 0 w 309"/>
                    <a:gd name="T1" fmla="*/ 30 h 951"/>
                    <a:gd name="T2" fmla="*/ 3 w 309"/>
                    <a:gd name="T3" fmla="*/ 30 h 951"/>
                    <a:gd name="T4" fmla="*/ 2 w 309"/>
                    <a:gd name="T5" fmla="*/ 28 h 951"/>
                    <a:gd name="T6" fmla="*/ 2 w 309"/>
                    <a:gd name="T7" fmla="*/ 25 h 951"/>
                    <a:gd name="T8" fmla="*/ 3 w 309"/>
                    <a:gd name="T9" fmla="*/ 22 h 951"/>
                    <a:gd name="T10" fmla="*/ 3 w 309"/>
                    <a:gd name="T11" fmla="*/ 19 h 951"/>
                    <a:gd name="T12" fmla="*/ 3 w 309"/>
                    <a:gd name="T13" fmla="*/ 18 h 951"/>
                    <a:gd name="T14" fmla="*/ 2 w 309"/>
                    <a:gd name="T15" fmla="*/ 17 h 951"/>
                    <a:gd name="T16" fmla="*/ 2 w 309"/>
                    <a:gd name="T17" fmla="*/ 15 h 951"/>
                    <a:gd name="T18" fmla="*/ 1 w 309"/>
                    <a:gd name="T19" fmla="*/ 14 h 951"/>
                    <a:gd name="T20" fmla="*/ 1 w 309"/>
                    <a:gd name="T21" fmla="*/ 13 h 951"/>
                    <a:gd name="T22" fmla="*/ 1 w 309"/>
                    <a:gd name="T23" fmla="*/ 12 h 951"/>
                    <a:gd name="T24" fmla="*/ 1 w 309"/>
                    <a:gd name="T25" fmla="*/ 12 h 951"/>
                    <a:gd name="T26" fmla="*/ 1 w 309"/>
                    <a:gd name="T27" fmla="*/ 11 h 951"/>
                    <a:gd name="T28" fmla="*/ 2 w 309"/>
                    <a:gd name="T29" fmla="*/ 11 h 951"/>
                    <a:gd name="T30" fmla="*/ 3 w 309"/>
                    <a:gd name="T31" fmla="*/ 12 h 951"/>
                    <a:gd name="T32" fmla="*/ 3 w 309"/>
                    <a:gd name="T33" fmla="*/ 12 h 951"/>
                    <a:gd name="T34" fmla="*/ 4 w 309"/>
                    <a:gd name="T35" fmla="*/ 12 h 951"/>
                    <a:gd name="T36" fmla="*/ 5 w 309"/>
                    <a:gd name="T37" fmla="*/ 12 h 951"/>
                    <a:gd name="T38" fmla="*/ 5 w 309"/>
                    <a:gd name="T39" fmla="*/ 12 h 951"/>
                    <a:gd name="T40" fmla="*/ 6 w 309"/>
                    <a:gd name="T41" fmla="*/ 12 h 951"/>
                    <a:gd name="T42" fmla="*/ 6 w 309"/>
                    <a:gd name="T43" fmla="*/ 12 h 951"/>
                    <a:gd name="T44" fmla="*/ 7 w 309"/>
                    <a:gd name="T45" fmla="*/ 12 h 951"/>
                    <a:gd name="T46" fmla="*/ 7 w 309"/>
                    <a:gd name="T47" fmla="*/ 12 h 951"/>
                    <a:gd name="T48" fmla="*/ 8 w 309"/>
                    <a:gd name="T49" fmla="*/ 12 h 951"/>
                    <a:gd name="T50" fmla="*/ 8 w 309"/>
                    <a:gd name="T51" fmla="*/ 13 h 951"/>
                    <a:gd name="T52" fmla="*/ 9 w 309"/>
                    <a:gd name="T53" fmla="*/ 13 h 951"/>
                    <a:gd name="T54" fmla="*/ 9 w 309"/>
                    <a:gd name="T55" fmla="*/ 13 h 951"/>
                    <a:gd name="T56" fmla="*/ 10 w 309"/>
                    <a:gd name="T57" fmla="*/ 13 h 951"/>
                    <a:gd name="T58" fmla="*/ 10 w 309"/>
                    <a:gd name="T59" fmla="*/ 13 h 951"/>
                    <a:gd name="T60" fmla="*/ 10 w 309"/>
                    <a:gd name="T61" fmla="*/ 3 h 951"/>
                    <a:gd name="T62" fmla="*/ 1 w 309"/>
                    <a:gd name="T63" fmla="*/ 0 h 951"/>
                    <a:gd name="T64" fmla="*/ 0 w 309"/>
                    <a:gd name="T65" fmla="*/ 30 h 9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9"/>
                    <a:gd name="T100" fmla="*/ 0 h 951"/>
                    <a:gd name="T101" fmla="*/ 309 w 309"/>
                    <a:gd name="T102" fmla="*/ 951 h 95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9" h="951">
                      <a:moveTo>
                        <a:pt x="0" y="951"/>
                      </a:moveTo>
                      <a:lnTo>
                        <a:pt x="69" y="929"/>
                      </a:lnTo>
                      <a:lnTo>
                        <a:pt x="60" y="873"/>
                      </a:lnTo>
                      <a:lnTo>
                        <a:pt x="61" y="777"/>
                      </a:lnTo>
                      <a:lnTo>
                        <a:pt x="69" y="676"/>
                      </a:lnTo>
                      <a:lnTo>
                        <a:pt x="73" y="603"/>
                      </a:lnTo>
                      <a:lnTo>
                        <a:pt x="68" y="557"/>
                      </a:lnTo>
                      <a:lnTo>
                        <a:pt x="58" y="516"/>
                      </a:lnTo>
                      <a:lnTo>
                        <a:pt x="44" y="477"/>
                      </a:lnTo>
                      <a:lnTo>
                        <a:pt x="30" y="436"/>
                      </a:lnTo>
                      <a:lnTo>
                        <a:pt x="22" y="400"/>
                      </a:lnTo>
                      <a:lnTo>
                        <a:pt x="20" y="374"/>
                      </a:lnTo>
                      <a:lnTo>
                        <a:pt x="22" y="357"/>
                      </a:lnTo>
                      <a:lnTo>
                        <a:pt x="24" y="352"/>
                      </a:lnTo>
                      <a:lnTo>
                        <a:pt x="47" y="352"/>
                      </a:lnTo>
                      <a:lnTo>
                        <a:pt x="69" y="354"/>
                      </a:lnTo>
                      <a:lnTo>
                        <a:pt x="91" y="355"/>
                      </a:lnTo>
                      <a:lnTo>
                        <a:pt x="112" y="357"/>
                      </a:lnTo>
                      <a:lnTo>
                        <a:pt x="131" y="360"/>
                      </a:lnTo>
                      <a:lnTo>
                        <a:pt x="151" y="362"/>
                      </a:lnTo>
                      <a:lnTo>
                        <a:pt x="169" y="365"/>
                      </a:lnTo>
                      <a:lnTo>
                        <a:pt x="188" y="368"/>
                      </a:lnTo>
                      <a:lnTo>
                        <a:pt x="204" y="373"/>
                      </a:lnTo>
                      <a:lnTo>
                        <a:pt x="221" y="377"/>
                      </a:lnTo>
                      <a:lnTo>
                        <a:pt x="237" y="382"/>
                      </a:lnTo>
                      <a:lnTo>
                        <a:pt x="251" y="387"/>
                      </a:lnTo>
                      <a:lnTo>
                        <a:pt x="265" y="392"/>
                      </a:lnTo>
                      <a:lnTo>
                        <a:pt x="279" y="396"/>
                      </a:lnTo>
                      <a:lnTo>
                        <a:pt x="292" y="403"/>
                      </a:lnTo>
                      <a:lnTo>
                        <a:pt x="305" y="409"/>
                      </a:lnTo>
                      <a:lnTo>
                        <a:pt x="309" y="68"/>
                      </a:lnTo>
                      <a:lnTo>
                        <a:pt x="6" y="0"/>
                      </a:lnTo>
                      <a:lnTo>
                        <a:pt x="0" y="951"/>
                      </a:lnTo>
                      <a:close/>
                    </a:path>
                  </a:pathLst>
                </a:custGeom>
                <a:solidFill>
                  <a:srgbClr val="66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5" name="Freeform 398"/>
                <p:cNvSpPr>
                  <a:spLocks/>
                </p:cNvSpPr>
                <p:nvPr/>
              </p:nvSpPr>
              <p:spPr bwMode="auto">
                <a:xfrm>
                  <a:off x="2369" y="2975"/>
                  <a:ext cx="142" cy="288"/>
                </a:xfrm>
                <a:custGeom>
                  <a:avLst/>
                  <a:gdLst>
                    <a:gd name="T0" fmla="*/ 0 w 285"/>
                    <a:gd name="T1" fmla="*/ 2 h 577"/>
                    <a:gd name="T2" fmla="*/ 0 w 285"/>
                    <a:gd name="T3" fmla="*/ 3 h 577"/>
                    <a:gd name="T4" fmla="*/ 1 w 285"/>
                    <a:gd name="T5" fmla="*/ 5 h 577"/>
                    <a:gd name="T6" fmla="*/ 1 w 285"/>
                    <a:gd name="T7" fmla="*/ 6 h 577"/>
                    <a:gd name="T8" fmla="*/ 1 w 285"/>
                    <a:gd name="T9" fmla="*/ 7 h 577"/>
                    <a:gd name="T10" fmla="*/ 1 w 285"/>
                    <a:gd name="T11" fmla="*/ 10 h 577"/>
                    <a:gd name="T12" fmla="*/ 1 w 285"/>
                    <a:gd name="T13" fmla="*/ 13 h 577"/>
                    <a:gd name="T14" fmla="*/ 1 w 285"/>
                    <a:gd name="T15" fmla="*/ 16 h 577"/>
                    <a:gd name="T16" fmla="*/ 1 w 285"/>
                    <a:gd name="T17" fmla="*/ 18 h 577"/>
                    <a:gd name="T18" fmla="*/ 8 w 285"/>
                    <a:gd name="T19" fmla="*/ 15 h 577"/>
                    <a:gd name="T20" fmla="*/ 8 w 285"/>
                    <a:gd name="T21" fmla="*/ 1 h 577"/>
                    <a:gd name="T22" fmla="*/ 8 w 285"/>
                    <a:gd name="T23" fmla="*/ 1 h 577"/>
                    <a:gd name="T24" fmla="*/ 8 w 285"/>
                    <a:gd name="T25" fmla="*/ 1 h 577"/>
                    <a:gd name="T26" fmla="*/ 7 w 285"/>
                    <a:gd name="T27" fmla="*/ 1 h 577"/>
                    <a:gd name="T28" fmla="*/ 7 w 285"/>
                    <a:gd name="T29" fmla="*/ 1 h 577"/>
                    <a:gd name="T30" fmla="*/ 6 w 285"/>
                    <a:gd name="T31" fmla="*/ 0 h 577"/>
                    <a:gd name="T32" fmla="*/ 6 w 285"/>
                    <a:gd name="T33" fmla="*/ 0 h 577"/>
                    <a:gd name="T34" fmla="*/ 5 w 285"/>
                    <a:gd name="T35" fmla="*/ 0 h 577"/>
                    <a:gd name="T36" fmla="*/ 5 w 285"/>
                    <a:gd name="T37" fmla="*/ 0 h 577"/>
                    <a:gd name="T38" fmla="*/ 4 w 285"/>
                    <a:gd name="T39" fmla="*/ 0 h 577"/>
                    <a:gd name="T40" fmla="*/ 4 w 285"/>
                    <a:gd name="T41" fmla="*/ 0 h 577"/>
                    <a:gd name="T42" fmla="*/ 3 w 285"/>
                    <a:gd name="T43" fmla="*/ 0 h 577"/>
                    <a:gd name="T44" fmla="*/ 2 w 285"/>
                    <a:gd name="T45" fmla="*/ 0 h 577"/>
                    <a:gd name="T46" fmla="*/ 2 w 285"/>
                    <a:gd name="T47" fmla="*/ 0 h 577"/>
                    <a:gd name="T48" fmla="*/ 1 w 285"/>
                    <a:gd name="T49" fmla="*/ 0 h 577"/>
                    <a:gd name="T50" fmla="*/ 0 w 285"/>
                    <a:gd name="T51" fmla="*/ 0 h 577"/>
                    <a:gd name="T52" fmla="*/ 0 w 285"/>
                    <a:gd name="T53" fmla="*/ 0 h 577"/>
                    <a:gd name="T54" fmla="*/ 0 w 285"/>
                    <a:gd name="T55" fmla="*/ 0 h 577"/>
                    <a:gd name="T56" fmla="*/ 0 w 285"/>
                    <a:gd name="T57" fmla="*/ 0 h 577"/>
                    <a:gd name="T58" fmla="*/ 0 w 285"/>
                    <a:gd name="T59" fmla="*/ 1 h 577"/>
                    <a:gd name="T60" fmla="*/ 0 w 285"/>
                    <a:gd name="T61" fmla="*/ 2 h 57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85"/>
                    <a:gd name="T94" fmla="*/ 0 h 577"/>
                    <a:gd name="T95" fmla="*/ 285 w 285"/>
                    <a:gd name="T96" fmla="*/ 577 h 57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85" h="577">
                      <a:moveTo>
                        <a:pt x="10" y="84"/>
                      </a:moveTo>
                      <a:lnTo>
                        <a:pt x="24" y="125"/>
                      </a:lnTo>
                      <a:lnTo>
                        <a:pt x="38" y="164"/>
                      </a:lnTo>
                      <a:lnTo>
                        <a:pt x="48" y="205"/>
                      </a:lnTo>
                      <a:lnTo>
                        <a:pt x="53" y="251"/>
                      </a:lnTo>
                      <a:lnTo>
                        <a:pt x="49" y="324"/>
                      </a:lnTo>
                      <a:lnTo>
                        <a:pt x="41" y="425"/>
                      </a:lnTo>
                      <a:lnTo>
                        <a:pt x="40" y="521"/>
                      </a:lnTo>
                      <a:lnTo>
                        <a:pt x="49" y="577"/>
                      </a:lnTo>
                      <a:lnTo>
                        <a:pt x="275" y="510"/>
                      </a:lnTo>
                      <a:lnTo>
                        <a:pt x="285" y="57"/>
                      </a:lnTo>
                      <a:lnTo>
                        <a:pt x="272" y="51"/>
                      </a:lnTo>
                      <a:lnTo>
                        <a:pt x="259" y="44"/>
                      </a:lnTo>
                      <a:lnTo>
                        <a:pt x="245" y="40"/>
                      </a:lnTo>
                      <a:lnTo>
                        <a:pt x="231" y="35"/>
                      </a:lnTo>
                      <a:lnTo>
                        <a:pt x="217" y="30"/>
                      </a:lnTo>
                      <a:lnTo>
                        <a:pt x="201" y="25"/>
                      </a:lnTo>
                      <a:lnTo>
                        <a:pt x="184" y="21"/>
                      </a:lnTo>
                      <a:lnTo>
                        <a:pt x="168" y="16"/>
                      </a:lnTo>
                      <a:lnTo>
                        <a:pt x="149" y="13"/>
                      </a:lnTo>
                      <a:lnTo>
                        <a:pt x="131" y="10"/>
                      </a:lnTo>
                      <a:lnTo>
                        <a:pt x="111" y="8"/>
                      </a:lnTo>
                      <a:lnTo>
                        <a:pt x="92" y="5"/>
                      </a:lnTo>
                      <a:lnTo>
                        <a:pt x="71" y="3"/>
                      </a:lnTo>
                      <a:lnTo>
                        <a:pt x="49" y="2"/>
                      </a:lnTo>
                      <a:lnTo>
                        <a:pt x="27" y="0"/>
                      </a:lnTo>
                      <a:lnTo>
                        <a:pt x="4" y="0"/>
                      </a:lnTo>
                      <a:lnTo>
                        <a:pt x="2" y="5"/>
                      </a:lnTo>
                      <a:lnTo>
                        <a:pt x="0" y="22"/>
                      </a:lnTo>
                      <a:lnTo>
                        <a:pt x="2" y="48"/>
                      </a:lnTo>
                      <a:lnTo>
                        <a:pt x="10" y="8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6" name="Freeform 399"/>
                <p:cNvSpPr>
                  <a:spLocks/>
                </p:cNvSpPr>
                <p:nvPr/>
              </p:nvSpPr>
              <p:spPr bwMode="auto">
                <a:xfrm>
                  <a:off x="2150" y="2842"/>
                  <a:ext cx="15" cy="16"/>
                </a:xfrm>
                <a:custGeom>
                  <a:avLst/>
                  <a:gdLst>
                    <a:gd name="T0" fmla="*/ 0 w 32"/>
                    <a:gd name="T1" fmla="*/ 1 h 31"/>
                    <a:gd name="T2" fmla="*/ 0 w 32"/>
                    <a:gd name="T3" fmla="*/ 1 h 31"/>
                    <a:gd name="T4" fmla="*/ 0 w 32"/>
                    <a:gd name="T5" fmla="*/ 1 h 31"/>
                    <a:gd name="T6" fmla="*/ 0 w 32"/>
                    <a:gd name="T7" fmla="*/ 1 h 31"/>
                    <a:gd name="T8" fmla="*/ 0 w 32"/>
                    <a:gd name="T9" fmla="*/ 1 h 31"/>
                    <a:gd name="T10" fmla="*/ 0 w 32"/>
                    <a:gd name="T11" fmla="*/ 1 h 31"/>
                    <a:gd name="T12" fmla="*/ 0 w 32"/>
                    <a:gd name="T13" fmla="*/ 1 h 31"/>
                    <a:gd name="T14" fmla="*/ 0 w 32"/>
                    <a:gd name="T15" fmla="*/ 1 h 31"/>
                    <a:gd name="T16" fmla="*/ 0 w 32"/>
                    <a:gd name="T17" fmla="*/ 1 h 31"/>
                    <a:gd name="T18" fmla="*/ 0 w 32"/>
                    <a:gd name="T19" fmla="*/ 1 h 31"/>
                    <a:gd name="T20" fmla="*/ 0 w 32"/>
                    <a:gd name="T21" fmla="*/ 1 h 31"/>
                    <a:gd name="T22" fmla="*/ 0 w 32"/>
                    <a:gd name="T23" fmla="*/ 1 h 31"/>
                    <a:gd name="T24" fmla="*/ 0 w 32"/>
                    <a:gd name="T25" fmla="*/ 0 h 31"/>
                    <a:gd name="T26" fmla="*/ 0 w 32"/>
                    <a:gd name="T27" fmla="*/ 1 h 31"/>
                    <a:gd name="T28" fmla="*/ 0 w 32"/>
                    <a:gd name="T29" fmla="*/ 1 h 31"/>
                    <a:gd name="T30" fmla="*/ 0 w 32"/>
                    <a:gd name="T31" fmla="*/ 1 h 31"/>
                    <a:gd name="T32" fmla="*/ 0 w 32"/>
                    <a:gd name="T33" fmla="*/ 1 h 31"/>
                    <a:gd name="T34" fmla="*/ 0 w 32"/>
                    <a:gd name="T35" fmla="*/ 1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1"/>
                    <a:gd name="T56" fmla="*/ 32 w 32"/>
                    <a:gd name="T57" fmla="*/ 31 h 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1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9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7" name="Freeform 400"/>
                <p:cNvSpPr>
                  <a:spLocks/>
                </p:cNvSpPr>
                <p:nvPr/>
              </p:nvSpPr>
              <p:spPr bwMode="auto">
                <a:xfrm>
                  <a:off x="2153" y="2892"/>
                  <a:ext cx="16" cy="16"/>
                </a:xfrm>
                <a:custGeom>
                  <a:avLst/>
                  <a:gdLst>
                    <a:gd name="T0" fmla="*/ 0 w 31"/>
                    <a:gd name="T1" fmla="*/ 1 h 32"/>
                    <a:gd name="T2" fmla="*/ 1 w 31"/>
                    <a:gd name="T3" fmla="*/ 1 h 32"/>
                    <a:gd name="T4" fmla="*/ 1 w 31"/>
                    <a:gd name="T5" fmla="*/ 1 h 32"/>
                    <a:gd name="T6" fmla="*/ 1 w 31"/>
                    <a:gd name="T7" fmla="*/ 1 h 32"/>
                    <a:gd name="T8" fmla="*/ 1 w 31"/>
                    <a:gd name="T9" fmla="*/ 1 h 32"/>
                    <a:gd name="T10" fmla="*/ 1 w 31"/>
                    <a:gd name="T11" fmla="*/ 1 h 32"/>
                    <a:gd name="T12" fmla="*/ 1 w 31"/>
                    <a:gd name="T13" fmla="*/ 1 h 32"/>
                    <a:gd name="T14" fmla="*/ 1 w 31"/>
                    <a:gd name="T15" fmla="*/ 1 h 32"/>
                    <a:gd name="T16" fmla="*/ 1 w 31"/>
                    <a:gd name="T17" fmla="*/ 1 h 32"/>
                    <a:gd name="T18" fmla="*/ 1 w 31"/>
                    <a:gd name="T19" fmla="*/ 1 h 32"/>
                    <a:gd name="T20" fmla="*/ 1 w 31"/>
                    <a:gd name="T21" fmla="*/ 1 h 32"/>
                    <a:gd name="T22" fmla="*/ 1 w 31"/>
                    <a:gd name="T23" fmla="*/ 1 h 32"/>
                    <a:gd name="T24" fmla="*/ 1 w 31"/>
                    <a:gd name="T25" fmla="*/ 0 h 32"/>
                    <a:gd name="T26" fmla="*/ 1 w 31"/>
                    <a:gd name="T27" fmla="*/ 1 h 32"/>
                    <a:gd name="T28" fmla="*/ 1 w 31"/>
                    <a:gd name="T29" fmla="*/ 1 h 32"/>
                    <a:gd name="T30" fmla="*/ 1 w 31"/>
                    <a:gd name="T31" fmla="*/ 1 h 32"/>
                    <a:gd name="T32" fmla="*/ 0 w 31"/>
                    <a:gd name="T33" fmla="*/ 1 h 32"/>
                    <a:gd name="T34" fmla="*/ 0 w 31"/>
                    <a:gd name="T35" fmla="*/ 1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"/>
                    <a:gd name="T55" fmla="*/ 0 h 32"/>
                    <a:gd name="T56" fmla="*/ 31 w 31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" h="32">
                      <a:moveTo>
                        <a:pt x="0" y="16"/>
                      </a:moveTo>
                      <a:lnTo>
                        <a:pt x="1" y="22"/>
                      </a:lnTo>
                      <a:lnTo>
                        <a:pt x="4" y="27"/>
                      </a:lnTo>
                      <a:lnTo>
                        <a:pt x="7" y="30"/>
                      </a:lnTo>
                      <a:lnTo>
                        <a:pt x="14" y="32"/>
                      </a:lnTo>
                      <a:lnTo>
                        <a:pt x="20" y="30"/>
                      </a:lnTo>
                      <a:lnTo>
                        <a:pt x="26" y="27"/>
                      </a:lnTo>
                      <a:lnTo>
                        <a:pt x="30" y="22"/>
                      </a:lnTo>
                      <a:lnTo>
                        <a:pt x="31" y="16"/>
                      </a:lnTo>
                      <a:lnTo>
                        <a:pt x="30" y="9"/>
                      </a:lnTo>
                      <a:lnTo>
                        <a:pt x="26" y="5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7" y="2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8" name="Freeform 401"/>
                <p:cNvSpPr>
                  <a:spLocks/>
                </p:cNvSpPr>
                <p:nvPr/>
              </p:nvSpPr>
              <p:spPr bwMode="auto">
                <a:xfrm>
                  <a:off x="2182" y="2893"/>
                  <a:ext cx="15" cy="16"/>
                </a:xfrm>
                <a:custGeom>
                  <a:avLst/>
                  <a:gdLst>
                    <a:gd name="T0" fmla="*/ 0 w 30"/>
                    <a:gd name="T1" fmla="*/ 1 h 31"/>
                    <a:gd name="T2" fmla="*/ 1 w 30"/>
                    <a:gd name="T3" fmla="*/ 1 h 31"/>
                    <a:gd name="T4" fmla="*/ 1 w 30"/>
                    <a:gd name="T5" fmla="*/ 1 h 31"/>
                    <a:gd name="T6" fmla="*/ 1 w 30"/>
                    <a:gd name="T7" fmla="*/ 1 h 31"/>
                    <a:gd name="T8" fmla="*/ 1 w 30"/>
                    <a:gd name="T9" fmla="*/ 1 h 31"/>
                    <a:gd name="T10" fmla="*/ 1 w 30"/>
                    <a:gd name="T11" fmla="*/ 1 h 31"/>
                    <a:gd name="T12" fmla="*/ 1 w 30"/>
                    <a:gd name="T13" fmla="*/ 1 h 31"/>
                    <a:gd name="T14" fmla="*/ 1 w 30"/>
                    <a:gd name="T15" fmla="*/ 1 h 31"/>
                    <a:gd name="T16" fmla="*/ 1 w 30"/>
                    <a:gd name="T17" fmla="*/ 1 h 31"/>
                    <a:gd name="T18" fmla="*/ 1 w 30"/>
                    <a:gd name="T19" fmla="*/ 1 h 31"/>
                    <a:gd name="T20" fmla="*/ 1 w 30"/>
                    <a:gd name="T21" fmla="*/ 1 h 31"/>
                    <a:gd name="T22" fmla="*/ 1 w 30"/>
                    <a:gd name="T23" fmla="*/ 1 h 31"/>
                    <a:gd name="T24" fmla="*/ 1 w 30"/>
                    <a:gd name="T25" fmla="*/ 0 h 31"/>
                    <a:gd name="T26" fmla="*/ 1 w 30"/>
                    <a:gd name="T27" fmla="*/ 1 h 31"/>
                    <a:gd name="T28" fmla="*/ 1 w 30"/>
                    <a:gd name="T29" fmla="*/ 1 h 31"/>
                    <a:gd name="T30" fmla="*/ 1 w 30"/>
                    <a:gd name="T31" fmla="*/ 1 h 31"/>
                    <a:gd name="T32" fmla="*/ 0 w 30"/>
                    <a:gd name="T33" fmla="*/ 1 h 31"/>
                    <a:gd name="T34" fmla="*/ 0 w 30"/>
                    <a:gd name="T35" fmla="*/ 1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0"/>
                    <a:gd name="T55" fmla="*/ 0 h 31"/>
                    <a:gd name="T56" fmla="*/ 30 w 30"/>
                    <a:gd name="T57" fmla="*/ 31 h 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0" h="31">
                      <a:moveTo>
                        <a:pt x="0" y="15"/>
                      </a:move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8" y="30"/>
                      </a:lnTo>
                      <a:lnTo>
                        <a:pt x="14" y="31"/>
                      </a:lnTo>
                      <a:lnTo>
                        <a:pt x="21" y="30"/>
                      </a:lnTo>
                      <a:lnTo>
                        <a:pt x="25" y="26"/>
                      </a:lnTo>
                      <a:lnTo>
                        <a:pt x="28" y="22"/>
                      </a:lnTo>
                      <a:lnTo>
                        <a:pt x="30" y="15"/>
                      </a:lnTo>
                      <a:lnTo>
                        <a:pt x="28" y="9"/>
                      </a:lnTo>
                      <a:lnTo>
                        <a:pt x="25" y="4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9" name="Freeform 402"/>
                <p:cNvSpPr>
                  <a:spLocks/>
                </p:cNvSpPr>
                <p:nvPr/>
              </p:nvSpPr>
              <p:spPr bwMode="auto">
                <a:xfrm>
                  <a:off x="2215" y="2893"/>
                  <a:ext cx="16" cy="16"/>
                </a:xfrm>
                <a:custGeom>
                  <a:avLst/>
                  <a:gdLst>
                    <a:gd name="T0" fmla="*/ 0 w 32"/>
                    <a:gd name="T1" fmla="*/ 1 h 31"/>
                    <a:gd name="T2" fmla="*/ 1 w 32"/>
                    <a:gd name="T3" fmla="*/ 1 h 31"/>
                    <a:gd name="T4" fmla="*/ 1 w 32"/>
                    <a:gd name="T5" fmla="*/ 1 h 31"/>
                    <a:gd name="T6" fmla="*/ 1 w 32"/>
                    <a:gd name="T7" fmla="*/ 1 h 31"/>
                    <a:gd name="T8" fmla="*/ 1 w 32"/>
                    <a:gd name="T9" fmla="*/ 1 h 31"/>
                    <a:gd name="T10" fmla="*/ 1 w 32"/>
                    <a:gd name="T11" fmla="*/ 1 h 31"/>
                    <a:gd name="T12" fmla="*/ 1 w 32"/>
                    <a:gd name="T13" fmla="*/ 1 h 31"/>
                    <a:gd name="T14" fmla="*/ 1 w 32"/>
                    <a:gd name="T15" fmla="*/ 1 h 31"/>
                    <a:gd name="T16" fmla="*/ 1 w 32"/>
                    <a:gd name="T17" fmla="*/ 1 h 31"/>
                    <a:gd name="T18" fmla="*/ 1 w 32"/>
                    <a:gd name="T19" fmla="*/ 1 h 31"/>
                    <a:gd name="T20" fmla="*/ 1 w 32"/>
                    <a:gd name="T21" fmla="*/ 1 h 31"/>
                    <a:gd name="T22" fmla="*/ 1 w 32"/>
                    <a:gd name="T23" fmla="*/ 1 h 31"/>
                    <a:gd name="T24" fmla="*/ 1 w 32"/>
                    <a:gd name="T25" fmla="*/ 0 h 31"/>
                    <a:gd name="T26" fmla="*/ 1 w 32"/>
                    <a:gd name="T27" fmla="*/ 1 h 31"/>
                    <a:gd name="T28" fmla="*/ 1 w 32"/>
                    <a:gd name="T29" fmla="*/ 1 h 31"/>
                    <a:gd name="T30" fmla="*/ 1 w 32"/>
                    <a:gd name="T31" fmla="*/ 1 h 31"/>
                    <a:gd name="T32" fmla="*/ 0 w 32"/>
                    <a:gd name="T33" fmla="*/ 1 h 31"/>
                    <a:gd name="T34" fmla="*/ 0 w 32"/>
                    <a:gd name="T35" fmla="*/ 1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1"/>
                    <a:gd name="T56" fmla="*/ 32 w 32"/>
                    <a:gd name="T57" fmla="*/ 31 h 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1">
                      <a:moveTo>
                        <a:pt x="0" y="15"/>
                      </a:move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10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6"/>
                      </a:lnTo>
                      <a:lnTo>
                        <a:pt x="30" y="22"/>
                      </a:lnTo>
                      <a:lnTo>
                        <a:pt x="32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0" name="Freeform 403"/>
                <p:cNvSpPr>
                  <a:spLocks/>
                </p:cNvSpPr>
                <p:nvPr/>
              </p:nvSpPr>
              <p:spPr bwMode="auto">
                <a:xfrm>
                  <a:off x="2247" y="2893"/>
                  <a:ext cx="16" cy="16"/>
                </a:xfrm>
                <a:custGeom>
                  <a:avLst/>
                  <a:gdLst>
                    <a:gd name="T0" fmla="*/ 0 w 31"/>
                    <a:gd name="T1" fmla="*/ 1 h 31"/>
                    <a:gd name="T2" fmla="*/ 1 w 31"/>
                    <a:gd name="T3" fmla="*/ 1 h 31"/>
                    <a:gd name="T4" fmla="*/ 1 w 31"/>
                    <a:gd name="T5" fmla="*/ 1 h 31"/>
                    <a:gd name="T6" fmla="*/ 1 w 31"/>
                    <a:gd name="T7" fmla="*/ 1 h 31"/>
                    <a:gd name="T8" fmla="*/ 1 w 31"/>
                    <a:gd name="T9" fmla="*/ 1 h 31"/>
                    <a:gd name="T10" fmla="*/ 1 w 31"/>
                    <a:gd name="T11" fmla="*/ 1 h 31"/>
                    <a:gd name="T12" fmla="*/ 1 w 31"/>
                    <a:gd name="T13" fmla="*/ 1 h 31"/>
                    <a:gd name="T14" fmla="*/ 1 w 31"/>
                    <a:gd name="T15" fmla="*/ 1 h 31"/>
                    <a:gd name="T16" fmla="*/ 1 w 31"/>
                    <a:gd name="T17" fmla="*/ 1 h 31"/>
                    <a:gd name="T18" fmla="*/ 1 w 31"/>
                    <a:gd name="T19" fmla="*/ 1 h 31"/>
                    <a:gd name="T20" fmla="*/ 1 w 31"/>
                    <a:gd name="T21" fmla="*/ 1 h 31"/>
                    <a:gd name="T22" fmla="*/ 1 w 31"/>
                    <a:gd name="T23" fmla="*/ 1 h 31"/>
                    <a:gd name="T24" fmla="*/ 1 w 31"/>
                    <a:gd name="T25" fmla="*/ 0 h 31"/>
                    <a:gd name="T26" fmla="*/ 1 w 31"/>
                    <a:gd name="T27" fmla="*/ 1 h 31"/>
                    <a:gd name="T28" fmla="*/ 1 w 31"/>
                    <a:gd name="T29" fmla="*/ 1 h 31"/>
                    <a:gd name="T30" fmla="*/ 1 w 31"/>
                    <a:gd name="T31" fmla="*/ 1 h 31"/>
                    <a:gd name="T32" fmla="*/ 0 w 31"/>
                    <a:gd name="T33" fmla="*/ 1 h 31"/>
                    <a:gd name="T34" fmla="*/ 0 w 31"/>
                    <a:gd name="T35" fmla="*/ 1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"/>
                    <a:gd name="T55" fmla="*/ 0 h 31"/>
                    <a:gd name="T56" fmla="*/ 31 w 31"/>
                    <a:gd name="T57" fmla="*/ 31 h 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" h="31">
                      <a:moveTo>
                        <a:pt x="0" y="15"/>
                      </a:moveTo>
                      <a:lnTo>
                        <a:pt x="1" y="22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15" y="31"/>
                      </a:lnTo>
                      <a:lnTo>
                        <a:pt x="22" y="30"/>
                      </a:lnTo>
                      <a:lnTo>
                        <a:pt x="26" y="26"/>
                      </a:lnTo>
                      <a:lnTo>
                        <a:pt x="30" y="22"/>
                      </a:lnTo>
                      <a:lnTo>
                        <a:pt x="31" y="15"/>
                      </a:lnTo>
                      <a:lnTo>
                        <a:pt x="30" y="9"/>
                      </a:lnTo>
                      <a:lnTo>
                        <a:pt x="26" y="4"/>
                      </a:lnTo>
                      <a:lnTo>
                        <a:pt x="22" y="1"/>
                      </a:lnTo>
                      <a:lnTo>
                        <a:pt x="15" y="0"/>
                      </a:lnTo>
                      <a:lnTo>
                        <a:pt x="9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1" name="Freeform 404"/>
                <p:cNvSpPr>
                  <a:spLocks/>
                </p:cNvSpPr>
                <p:nvPr/>
              </p:nvSpPr>
              <p:spPr bwMode="auto">
                <a:xfrm>
                  <a:off x="2150" y="2964"/>
                  <a:ext cx="15" cy="15"/>
                </a:xfrm>
                <a:custGeom>
                  <a:avLst/>
                  <a:gdLst>
                    <a:gd name="T0" fmla="*/ 0 w 32"/>
                    <a:gd name="T1" fmla="*/ 0 h 32"/>
                    <a:gd name="T2" fmla="*/ 0 w 32"/>
                    <a:gd name="T3" fmla="*/ 0 h 32"/>
                    <a:gd name="T4" fmla="*/ 0 w 32"/>
                    <a:gd name="T5" fmla="*/ 0 h 32"/>
                    <a:gd name="T6" fmla="*/ 0 w 32"/>
                    <a:gd name="T7" fmla="*/ 0 h 32"/>
                    <a:gd name="T8" fmla="*/ 0 w 32"/>
                    <a:gd name="T9" fmla="*/ 0 h 32"/>
                    <a:gd name="T10" fmla="*/ 0 w 32"/>
                    <a:gd name="T11" fmla="*/ 0 h 32"/>
                    <a:gd name="T12" fmla="*/ 0 w 32"/>
                    <a:gd name="T13" fmla="*/ 0 h 32"/>
                    <a:gd name="T14" fmla="*/ 0 w 32"/>
                    <a:gd name="T15" fmla="*/ 0 h 32"/>
                    <a:gd name="T16" fmla="*/ 0 w 32"/>
                    <a:gd name="T17" fmla="*/ 0 h 32"/>
                    <a:gd name="T18" fmla="*/ 0 w 32"/>
                    <a:gd name="T19" fmla="*/ 0 h 32"/>
                    <a:gd name="T20" fmla="*/ 0 w 32"/>
                    <a:gd name="T21" fmla="*/ 0 h 32"/>
                    <a:gd name="T22" fmla="*/ 0 w 32"/>
                    <a:gd name="T23" fmla="*/ 0 h 32"/>
                    <a:gd name="T24" fmla="*/ 0 w 32"/>
                    <a:gd name="T25" fmla="*/ 0 h 32"/>
                    <a:gd name="T26" fmla="*/ 0 w 32"/>
                    <a:gd name="T27" fmla="*/ 0 h 32"/>
                    <a:gd name="T28" fmla="*/ 0 w 32"/>
                    <a:gd name="T29" fmla="*/ 0 h 32"/>
                    <a:gd name="T30" fmla="*/ 0 w 32"/>
                    <a:gd name="T31" fmla="*/ 0 h 32"/>
                    <a:gd name="T32" fmla="*/ 0 w 32"/>
                    <a:gd name="T33" fmla="*/ 0 h 32"/>
                    <a:gd name="T34" fmla="*/ 0 w 32"/>
                    <a:gd name="T35" fmla="*/ 0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2"/>
                    <a:gd name="T56" fmla="*/ 32 w 32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2" name="Freeform 405"/>
                <p:cNvSpPr>
                  <a:spLocks/>
                </p:cNvSpPr>
                <p:nvPr/>
              </p:nvSpPr>
              <p:spPr bwMode="auto">
                <a:xfrm>
                  <a:off x="2150" y="3005"/>
                  <a:ext cx="15" cy="16"/>
                </a:xfrm>
                <a:custGeom>
                  <a:avLst/>
                  <a:gdLst>
                    <a:gd name="T0" fmla="*/ 0 w 32"/>
                    <a:gd name="T1" fmla="*/ 1 h 31"/>
                    <a:gd name="T2" fmla="*/ 0 w 32"/>
                    <a:gd name="T3" fmla="*/ 1 h 31"/>
                    <a:gd name="T4" fmla="*/ 0 w 32"/>
                    <a:gd name="T5" fmla="*/ 1 h 31"/>
                    <a:gd name="T6" fmla="*/ 0 w 32"/>
                    <a:gd name="T7" fmla="*/ 1 h 31"/>
                    <a:gd name="T8" fmla="*/ 0 w 32"/>
                    <a:gd name="T9" fmla="*/ 1 h 31"/>
                    <a:gd name="T10" fmla="*/ 0 w 32"/>
                    <a:gd name="T11" fmla="*/ 1 h 31"/>
                    <a:gd name="T12" fmla="*/ 0 w 32"/>
                    <a:gd name="T13" fmla="*/ 1 h 31"/>
                    <a:gd name="T14" fmla="*/ 0 w 32"/>
                    <a:gd name="T15" fmla="*/ 1 h 31"/>
                    <a:gd name="T16" fmla="*/ 0 w 32"/>
                    <a:gd name="T17" fmla="*/ 1 h 31"/>
                    <a:gd name="T18" fmla="*/ 0 w 32"/>
                    <a:gd name="T19" fmla="*/ 1 h 31"/>
                    <a:gd name="T20" fmla="*/ 0 w 32"/>
                    <a:gd name="T21" fmla="*/ 1 h 31"/>
                    <a:gd name="T22" fmla="*/ 0 w 32"/>
                    <a:gd name="T23" fmla="*/ 1 h 31"/>
                    <a:gd name="T24" fmla="*/ 0 w 32"/>
                    <a:gd name="T25" fmla="*/ 0 h 31"/>
                    <a:gd name="T26" fmla="*/ 0 w 32"/>
                    <a:gd name="T27" fmla="*/ 1 h 31"/>
                    <a:gd name="T28" fmla="*/ 0 w 32"/>
                    <a:gd name="T29" fmla="*/ 1 h 31"/>
                    <a:gd name="T30" fmla="*/ 0 w 32"/>
                    <a:gd name="T31" fmla="*/ 1 h 31"/>
                    <a:gd name="T32" fmla="*/ 0 w 32"/>
                    <a:gd name="T33" fmla="*/ 1 h 31"/>
                    <a:gd name="T34" fmla="*/ 0 w 32"/>
                    <a:gd name="T35" fmla="*/ 1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1"/>
                    <a:gd name="T56" fmla="*/ 32 w 32"/>
                    <a:gd name="T57" fmla="*/ 31 h 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1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9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3" name="Freeform 406"/>
                <p:cNvSpPr>
                  <a:spLocks/>
                </p:cNvSpPr>
                <p:nvPr/>
              </p:nvSpPr>
              <p:spPr bwMode="auto">
                <a:xfrm>
                  <a:off x="2150" y="3052"/>
                  <a:ext cx="16" cy="16"/>
                </a:xfrm>
                <a:custGeom>
                  <a:avLst/>
                  <a:gdLst>
                    <a:gd name="T0" fmla="*/ 0 w 31"/>
                    <a:gd name="T1" fmla="*/ 1 h 32"/>
                    <a:gd name="T2" fmla="*/ 1 w 31"/>
                    <a:gd name="T3" fmla="*/ 1 h 32"/>
                    <a:gd name="T4" fmla="*/ 1 w 31"/>
                    <a:gd name="T5" fmla="*/ 1 h 32"/>
                    <a:gd name="T6" fmla="*/ 1 w 31"/>
                    <a:gd name="T7" fmla="*/ 1 h 32"/>
                    <a:gd name="T8" fmla="*/ 1 w 31"/>
                    <a:gd name="T9" fmla="*/ 1 h 32"/>
                    <a:gd name="T10" fmla="*/ 1 w 31"/>
                    <a:gd name="T11" fmla="*/ 1 h 32"/>
                    <a:gd name="T12" fmla="*/ 1 w 31"/>
                    <a:gd name="T13" fmla="*/ 1 h 32"/>
                    <a:gd name="T14" fmla="*/ 1 w 31"/>
                    <a:gd name="T15" fmla="*/ 1 h 32"/>
                    <a:gd name="T16" fmla="*/ 1 w 31"/>
                    <a:gd name="T17" fmla="*/ 1 h 32"/>
                    <a:gd name="T18" fmla="*/ 1 w 31"/>
                    <a:gd name="T19" fmla="*/ 1 h 32"/>
                    <a:gd name="T20" fmla="*/ 1 w 31"/>
                    <a:gd name="T21" fmla="*/ 1 h 32"/>
                    <a:gd name="T22" fmla="*/ 1 w 31"/>
                    <a:gd name="T23" fmla="*/ 1 h 32"/>
                    <a:gd name="T24" fmla="*/ 1 w 31"/>
                    <a:gd name="T25" fmla="*/ 0 h 32"/>
                    <a:gd name="T26" fmla="*/ 1 w 31"/>
                    <a:gd name="T27" fmla="*/ 1 h 32"/>
                    <a:gd name="T28" fmla="*/ 1 w 31"/>
                    <a:gd name="T29" fmla="*/ 1 h 32"/>
                    <a:gd name="T30" fmla="*/ 1 w 31"/>
                    <a:gd name="T31" fmla="*/ 1 h 32"/>
                    <a:gd name="T32" fmla="*/ 0 w 31"/>
                    <a:gd name="T33" fmla="*/ 1 h 32"/>
                    <a:gd name="T34" fmla="*/ 0 w 31"/>
                    <a:gd name="T35" fmla="*/ 1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"/>
                    <a:gd name="T55" fmla="*/ 0 h 32"/>
                    <a:gd name="T56" fmla="*/ 31 w 31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" h="32">
                      <a:moveTo>
                        <a:pt x="0" y="17"/>
                      </a:moveTo>
                      <a:lnTo>
                        <a:pt x="1" y="24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4"/>
                      </a:lnTo>
                      <a:lnTo>
                        <a:pt x="31" y="17"/>
                      </a:lnTo>
                      <a:lnTo>
                        <a:pt x="30" y="11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1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4" name="Freeform 407"/>
                <p:cNvSpPr>
                  <a:spLocks/>
                </p:cNvSpPr>
                <p:nvPr/>
              </p:nvSpPr>
              <p:spPr bwMode="auto">
                <a:xfrm>
                  <a:off x="2312" y="3130"/>
                  <a:ext cx="16" cy="15"/>
                </a:xfrm>
                <a:custGeom>
                  <a:avLst/>
                  <a:gdLst>
                    <a:gd name="T0" fmla="*/ 0 w 31"/>
                    <a:gd name="T1" fmla="*/ 1 h 30"/>
                    <a:gd name="T2" fmla="*/ 1 w 31"/>
                    <a:gd name="T3" fmla="*/ 1 h 30"/>
                    <a:gd name="T4" fmla="*/ 1 w 31"/>
                    <a:gd name="T5" fmla="*/ 1 h 30"/>
                    <a:gd name="T6" fmla="*/ 1 w 31"/>
                    <a:gd name="T7" fmla="*/ 1 h 30"/>
                    <a:gd name="T8" fmla="*/ 1 w 31"/>
                    <a:gd name="T9" fmla="*/ 1 h 30"/>
                    <a:gd name="T10" fmla="*/ 1 w 31"/>
                    <a:gd name="T11" fmla="*/ 1 h 30"/>
                    <a:gd name="T12" fmla="*/ 1 w 31"/>
                    <a:gd name="T13" fmla="*/ 1 h 30"/>
                    <a:gd name="T14" fmla="*/ 1 w 31"/>
                    <a:gd name="T15" fmla="*/ 1 h 30"/>
                    <a:gd name="T16" fmla="*/ 1 w 31"/>
                    <a:gd name="T17" fmla="*/ 1 h 30"/>
                    <a:gd name="T18" fmla="*/ 1 w 31"/>
                    <a:gd name="T19" fmla="*/ 1 h 30"/>
                    <a:gd name="T20" fmla="*/ 1 w 31"/>
                    <a:gd name="T21" fmla="*/ 1 h 30"/>
                    <a:gd name="T22" fmla="*/ 1 w 31"/>
                    <a:gd name="T23" fmla="*/ 1 h 30"/>
                    <a:gd name="T24" fmla="*/ 1 w 31"/>
                    <a:gd name="T25" fmla="*/ 0 h 30"/>
                    <a:gd name="T26" fmla="*/ 1 w 31"/>
                    <a:gd name="T27" fmla="*/ 1 h 30"/>
                    <a:gd name="T28" fmla="*/ 1 w 31"/>
                    <a:gd name="T29" fmla="*/ 1 h 30"/>
                    <a:gd name="T30" fmla="*/ 1 w 31"/>
                    <a:gd name="T31" fmla="*/ 1 h 30"/>
                    <a:gd name="T32" fmla="*/ 0 w 31"/>
                    <a:gd name="T33" fmla="*/ 1 h 30"/>
                    <a:gd name="T34" fmla="*/ 0 w 31"/>
                    <a:gd name="T35" fmla="*/ 1 h 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"/>
                    <a:gd name="T55" fmla="*/ 0 h 30"/>
                    <a:gd name="T56" fmla="*/ 31 w 31"/>
                    <a:gd name="T57" fmla="*/ 30 h 3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" h="30">
                      <a:moveTo>
                        <a:pt x="0" y="15"/>
                      </a:moveTo>
                      <a:lnTo>
                        <a:pt x="1" y="21"/>
                      </a:lnTo>
                      <a:lnTo>
                        <a:pt x="4" y="26"/>
                      </a:lnTo>
                      <a:lnTo>
                        <a:pt x="9" y="29"/>
                      </a:lnTo>
                      <a:lnTo>
                        <a:pt x="15" y="30"/>
                      </a:lnTo>
                      <a:lnTo>
                        <a:pt x="22" y="29"/>
                      </a:lnTo>
                      <a:lnTo>
                        <a:pt x="27" y="26"/>
                      </a:lnTo>
                      <a:lnTo>
                        <a:pt x="30" y="21"/>
                      </a:lnTo>
                      <a:lnTo>
                        <a:pt x="31" y="15"/>
                      </a:lnTo>
                      <a:lnTo>
                        <a:pt x="30" y="8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5" name="Freeform 408"/>
                <p:cNvSpPr>
                  <a:spLocks/>
                </p:cNvSpPr>
                <p:nvPr/>
              </p:nvSpPr>
              <p:spPr bwMode="auto">
                <a:xfrm>
                  <a:off x="2312" y="3165"/>
                  <a:ext cx="16" cy="16"/>
                </a:xfrm>
                <a:custGeom>
                  <a:avLst/>
                  <a:gdLst>
                    <a:gd name="T0" fmla="*/ 0 w 31"/>
                    <a:gd name="T1" fmla="*/ 1 h 31"/>
                    <a:gd name="T2" fmla="*/ 1 w 31"/>
                    <a:gd name="T3" fmla="*/ 1 h 31"/>
                    <a:gd name="T4" fmla="*/ 1 w 31"/>
                    <a:gd name="T5" fmla="*/ 1 h 31"/>
                    <a:gd name="T6" fmla="*/ 1 w 31"/>
                    <a:gd name="T7" fmla="*/ 1 h 31"/>
                    <a:gd name="T8" fmla="*/ 1 w 31"/>
                    <a:gd name="T9" fmla="*/ 1 h 31"/>
                    <a:gd name="T10" fmla="*/ 1 w 31"/>
                    <a:gd name="T11" fmla="*/ 1 h 31"/>
                    <a:gd name="T12" fmla="*/ 1 w 31"/>
                    <a:gd name="T13" fmla="*/ 1 h 31"/>
                    <a:gd name="T14" fmla="*/ 1 w 31"/>
                    <a:gd name="T15" fmla="*/ 1 h 31"/>
                    <a:gd name="T16" fmla="*/ 1 w 31"/>
                    <a:gd name="T17" fmla="*/ 1 h 31"/>
                    <a:gd name="T18" fmla="*/ 1 w 31"/>
                    <a:gd name="T19" fmla="*/ 1 h 31"/>
                    <a:gd name="T20" fmla="*/ 1 w 31"/>
                    <a:gd name="T21" fmla="*/ 1 h 31"/>
                    <a:gd name="T22" fmla="*/ 1 w 31"/>
                    <a:gd name="T23" fmla="*/ 1 h 31"/>
                    <a:gd name="T24" fmla="*/ 1 w 31"/>
                    <a:gd name="T25" fmla="*/ 0 h 31"/>
                    <a:gd name="T26" fmla="*/ 1 w 31"/>
                    <a:gd name="T27" fmla="*/ 1 h 31"/>
                    <a:gd name="T28" fmla="*/ 1 w 31"/>
                    <a:gd name="T29" fmla="*/ 1 h 31"/>
                    <a:gd name="T30" fmla="*/ 1 w 31"/>
                    <a:gd name="T31" fmla="*/ 1 h 31"/>
                    <a:gd name="T32" fmla="*/ 0 w 31"/>
                    <a:gd name="T33" fmla="*/ 1 h 31"/>
                    <a:gd name="T34" fmla="*/ 0 w 31"/>
                    <a:gd name="T35" fmla="*/ 1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"/>
                    <a:gd name="T55" fmla="*/ 0 h 31"/>
                    <a:gd name="T56" fmla="*/ 31 w 31"/>
                    <a:gd name="T57" fmla="*/ 31 h 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" h="31">
                      <a:moveTo>
                        <a:pt x="0" y="16"/>
                      </a:moveTo>
                      <a:lnTo>
                        <a:pt x="1" y="22"/>
                      </a:lnTo>
                      <a:lnTo>
                        <a:pt x="4" y="27"/>
                      </a:lnTo>
                      <a:lnTo>
                        <a:pt x="9" y="30"/>
                      </a:lnTo>
                      <a:lnTo>
                        <a:pt x="15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1" y="16"/>
                      </a:lnTo>
                      <a:lnTo>
                        <a:pt x="30" y="9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5" y="0"/>
                      </a:lnTo>
                      <a:lnTo>
                        <a:pt x="9" y="1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6" name="Freeform 409"/>
                <p:cNvSpPr>
                  <a:spLocks/>
                </p:cNvSpPr>
                <p:nvPr/>
              </p:nvSpPr>
              <p:spPr bwMode="auto">
                <a:xfrm>
                  <a:off x="2314" y="3201"/>
                  <a:ext cx="16" cy="16"/>
                </a:xfrm>
                <a:custGeom>
                  <a:avLst/>
                  <a:gdLst>
                    <a:gd name="T0" fmla="*/ 0 w 31"/>
                    <a:gd name="T1" fmla="*/ 1 h 32"/>
                    <a:gd name="T2" fmla="*/ 1 w 31"/>
                    <a:gd name="T3" fmla="*/ 1 h 32"/>
                    <a:gd name="T4" fmla="*/ 1 w 31"/>
                    <a:gd name="T5" fmla="*/ 1 h 32"/>
                    <a:gd name="T6" fmla="*/ 1 w 31"/>
                    <a:gd name="T7" fmla="*/ 1 h 32"/>
                    <a:gd name="T8" fmla="*/ 1 w 31"/>
                    <a:gd name="T9" fmla="*/ 1 h 32"/>
                    <a:gd name="T10" fmla="*/ 1 w 31"/>
                    <a:gd name="T11" fmla="*/ 1 h 32"/>
                    <a:gd name="T12" fmla="*/ 1 w 31"/>
                    <a:gd name="T13" fmla="*/ 1 h 32"/>
                    <a:gd name="T14" fmla="*/ 1 w 31"/>
                    <a:gd name="T15" fmla="*/ 1 h 32"/>
                    <a:gd name="T16" fmla="*/ 1 w 31"/>
                    <a:gd name="T17" fmla="*/ 1 h 32"/>
                    <a:gd name="T18" fmla="*/ 1 w 31"/>
                    <a:gd name="T19" fmla="*/ 1 h 32"/>
                    <a:gd name="T20" fmla="*/ 1 w 31"/>
                    <a:gd name="T21" fmla="*/ 1 h 32"/>
                    <a:gd name="T22" fmla="*/ 1 w 31"/>
                    <a:gd name="T23" fmla="*/ 1 h 32"/>
                    <a:gd name="T24" fmla="*/ 1 w 31"/>
                    <a:gd name="T25" fmla="*/ 0 h 32"/>
                    <a:gd name="T26" fmla="*/ 1 w 31"/>
                    <a:gd name="T27" fmla="*/ 1 h 32"/>
                    <a:gd name="T28" fmla="*/ 1 w 31"/>
                    <a:gd name="T29" fmla="*/ 1 h 32"/>
                    <a:gd name="T30" fmla="*/ 1 w 31"/>
                    <a:gd name="T31" fmla="*/ 1 h 32"/>
                    <a:gd name="T32" fmla="*/ 0 w 31"/>
                    <a:gd name="T33" fmla="*/ 1 h 32"/>
                    <a:gd name="T34" fmla="*/ 0 w 31"/>
                    <a:gd name="T35" fmla="*/ 1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"/>
                    <a:gd name="T55" fmla="*/ 0 h 32"/>
                    <a:gd name="T56" fmla="*/ 31 w 31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" h="32">
                      <a:moveTo>
                        <a:pt x="0" y="18"/>
                      </a:moveTo>
                      <a:lnTo>
                        <a:pt x="1" y="24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4"/>
                      </a:lnTo>
                      <a:lnTo>
                        <a:pt x="31" y="18"/>
                      </a:lnTo>
                      <a:lnTo>
                        <a:pt x="30" y="11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1" y="1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7" name="Freeform 410"/>
                <p:cNvSpPr>
                  <a:spLocks/>
                </p:cNvSpPr>
                <p:nvPr/>
              </p:nvSpPr>
              <p:spPr bwMode="auto">
                <a:xfrm>
                  <a:off x="2316" y="3237"/>
                  <a:ext cx="16" cy="16"/>
                </a:xfrm>
                <a:custGeom>
                  <a:avLst/>
                  <a:gdLst>
                    <a:gd name="T0" fmla="*/ 0 w 31"/>
                    <a:gd name="T1" fmla="*/ 1 h 32"/>
                    <a:gd name="T2" fmla="*/ 1 w 31"/>
                    <a:gd name="T3" fmla="*/ 1 h 32"/>
                    <a:gd name="T4" fmla="*/ 1 w 31"/>
                    <a:gd name="T5" fmla="*/ 1 h 32"/>
                    <a:gd name="T6" fmla="*/ 1 w 31"/>
                    <a:gd name="T7" fmla="*/ 1 h 32"/>
                    <a:gd name="T8" fmla="*/ 1 w 31"/>
                    <a:gd name="T9" fmla="*/ 1 h 32"/>
                    <a:gd name="T10" fmla="*/ 1 w 31"/>
                    <a:gd name="T11" fmla="*/ 1 h 32"/>
                    <a:gd name="T12" fmla="*/ 1 w 31"/>
                    <a:gd name="T13" fmla="*/ 1 h 32"/>
                    <a:gd name="T14" fmla="*/ 1 w 31"/>
                    <a:gd name="T15" fmla="*/ 1 h 32"/>
                    <a:gd name="T16" fmla="*/ 1 w 31"/>
                    <a:gd name="T17" fmla="*/ 1 h 32"/>
                    <a:gd name="T18" fmla="*/ 1 w 31"/>
                    <a:gd name="T19" fmla="*/ 1 h 32"/>
                    <a:gd name="T20" fmla="*/ 1 w 31"/>
                    <a:gd name="T21" fmla="*/ 1 h 32"/>
                    <a:gd name="T22" fmla="*/ 1 w 31"/>
                    <a:gd name="T23" fmla="*/ 1 h 32"/>
                    <a:gd name="T24" fmla="*/ 1 w 31"/>
                    <a:gd name="T25" fmla="*/ 0 h 32"/>
                    <a:gd name="T26" fmla="*/ 1 w 31"/>
                    <a:gd name="T27" fmla="*/ 1 h 32"/>
                    <a:gd name="T28" fmla="*/ 1 w 31"/>
                    <a:gd name="T29" fmla="*/ 1 h 32"/>
                    <a:gd name="T30" fmla="*/ 1 w 31"/>
                    <a:gd name="T31" fmla="*/ 1 h 32"/>
                    <a:gd name="T32" fmla="*/ 0 w 31"/>
                    <a:gd name="T33" fmla="*/ 1 h 32"/>
                    <a:gd name="T34" fmla="*/ 0 w 31"/>
                    <a:gd name="T35" fmla="*/ 1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"/>
                    <a:gd name="T55" fmla="*/ 0 h 32"/>
                    <a:gd name="T56" fmla="*/ 31 w 31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" h="32">
                      <a:moveTo>
                        <a:pt x="0" y="16"/>
                      </a:move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7" y="31"/>
                      </a:lnTo>
                      <a:lnTo>
                        <a:pt x="15" y="32"/>
                      </a:lnTo>
                      <a:lnTo>
                        <a:pt x="22" y="31"/>
                      </a:lnTo>
                      <a:lnTo>
                        <a:pt x="26" y="27"/>
                      </a:lnTo>
                      <a:lnTo>
                        <a:pt x="30" y="23"/>
                      </a:lnTo>
                      <a:lnTo>
                        <a:pt x="31" y="16"/>
                      </a:lnTo>
                      <a:lnTo>
                        <a:pt x="30" y="10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8" name="Freeform 411"/>
                <p:cNvSpPr>
                  <a:spLocks/>
                </p:cNvSpPr>
                <p:nvPr/>
              </p:nvSpPr>
              <p:spPr bwMode="auto">
                <a:xfrm>
                  <a:off x="2281" y="3121"/>
                  <a:ext cx="16" cy="15"/>
                </a:xfrm>
                <a:custGeom>
                  <a:avLst/>
                  <a:gdLst>
                    <a:gd name="T0" fmla="*/ 0 w 32"/>
                    <a:gd name="T1" fmla="*/ 0 h 32"/>
                    <a:gd name="T2" fmla="*/ 1 w 32"/>
                    <a:gd name="T3" fmla="*/ 0 h 32"/>
                    <a:gd name="T4" fmla="*/ 1 w 32"/>
                    <a:gd name="T5" fmla="*/ 0 h 32"/>
                    <a:gd name="T6" fmla="*/ 1 w 32"/>
                    <a:gd name="T7" fmla="*/ 0 h 32"/>
                    <a:gd name="T8" fmla="*/ 1 w 32"/>
                    <a:gd name="T9" fmla="*/ 0 h 32"/>
                    <a:gd name="T10" fmla="*/ 1 w 32"/>
                    <a:gd name="T11" fmla="*/ 0 h 32"/>
                    <a:gd name="T12" fmla="*/ 1 w 32"/>
                    <a:gd name="T13" fmla="*/ 0 h 32"/>
                    <a:gd name="T14" fmla="*/ 1 w 32"/>
                    <a:gd name="T15" fmla="*/ 0 h 32"/>
                    <a:gd name="T16" fmla="*/ 1 w 32"/>
                    <a:gd name="T17" fmla="*/ 0 h 32"/>
                    <a:gd name="T18" fmla="*/ 1 w 32"/>
                    <a:gd name="T19" fmla="*/ 0 h 32"/>
                    <a:gd name="T20" fmla="*/ 1 w 32"/>
                    <a:gd name="T21" fmla="*/ 0 h 32"/>
                    <a:gd name="T22" fmla="*/ 1 w 32"/>
                    <a:gd name="T23" fmla="*/ 0 h 32"/>
                    <a:gd name="T24" fmla="*/ 1 w 32"/>
                    <a:gd name="T25" fmla="*/ 0 h 32"/>
                    <a:gd name="T26" fmla="*/ 1 w 32"/>
                    <a:gd name="T27" fmla="*/ 0 h 32"/>
                    <a:gd name="T28" fmla="*/ 1 w 32"/>
                    <a:gd name="T29" fmla="*/ 0 h 32"/>
                    <a:gd name="T30" fmla="*/ 1 w 32"/>
                    <a:gd name="T31" fmla="*/ 0 h 32"/>
                    <a:gd name="T32" fmla="*/ 0 w 32"/>
                    <a:gd name="T33" fmla="*/ 0 h 32"/>
                    <a:gd name="T34" fmla="*/ 0 w 32"/>
                    <a:gd name="T35" fmla="*/ 0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2"/>
                    <a:gd name="T56" fmla="*/ 32 w 32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2">
                      <a:moveTo>
                        <a:pt x="0" y="18"/>
                      </a:moveTo>
                      <a:lnTo>
                        <a:pt x="2" y="24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3" y="30"/>
                      </a:lnTo>
                      <a:lnTo>
                        <a:pt x="27" y="27"/>
                      </a:lnTo>
                      <a:lnTo>
                        <a:pt x="30" y="24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7" y="5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9" name="Freeform 412"/>
                <p:cNvSpPr>
                  <a:spLocks/>
                </p:cNvSpPr>
                <p:nvPr/>
              </p:nvSpPr>
              <p:spPr bwMode="auto">
                <a:xfrm>
                  <a:off x="2281" y="3156"/>
                  <a:ext cx="16" cy="16"/>
                </a:xfrm>
                <a:custGeom>
                  <a:avLst/>
                  <a:gdLst>
                    <a:gd name="T0" fmla="*/ 0 w 32"/>
                    <a:gd name="T1" fmla="*/ 1 h 32"/>
                    <a:gd name="T2" fmla="*/ 1 w 32"/>
                    <a:gd name="T3" fmla="*/ 1 h 32"/>
                    <a:gd name="T4" fmla="*/ 1 w 32"/>
                    <a:gd name="T5" fmla="*/ 1 h 32"/>
                    <a:gd name="T6" fmla="*/ 1 w 32"/>
                    <a:gd name="T7" fmla="*/ 1 h 32"/>
                    <a:gd name="T8" fmla="*/ 1 w 32"/>
                    <a:gd name="T9" fmla="*/ 1 h 32"/>
                    <a:gd name="T10" fmla="*/ 1 w 32"/>
                    <a:gd name="T11" fmla="*/ 1 h 32"/>
                    <a:gd name="T12" fmla="*/ 1 w 32"/>
                    <a:gd name="T13" fmla="*/ 1 h 32"/>
                    <a:gd name="T14" fmla="*/ 1 w 32"/>
                    <a:gd name="T15" fmla="*/ 1 h 32"/>
                    <a:gd name="T16" fmla="*/ 1 w 32"/>
                    <a:gd name="T17" fmla="*/ 1 h 32"/>
                    <a:gd name="T18" fmla="*/ 1 w 32"/>
                    <a:gd name="T19" fmla="*/ 1 h 32"/>
                    <a:gd name="T20" fmla="*/ 1 w 32"/>
                    <a:gd name="T21" fmla="*/ 1 h 32"/>
                    <a:gd name="T22" fmla="*/ 1 w 32"/>
                    <a:gd name="T23" fmla="*/ 1 h 32"/>
                    <a:gd name="T24" fmla="*/ 1 w 32"/>
                    <a:gd name="T25" fmla="*/ 0 h 32"/>
                    <a:gd name="T26" fmla="*/ 1 w 32"/>
                    <a:gd name="T27" fmla="*/ 1 h 32"/>
                    <a:gd name="T28" fmla="*/ 1 w 32"/>
                    <a:gd name="T29" fmla="*/ 1 h 32"/>
                    <a:gd name="T30" fmla="*/ 1 w 32"/>
                    <a:gd name="T31" fmla="*/ 1 h 32"/>
                    <a:gd name="T32" fmla="*/ 0 w 32"/>
                    <a:gd name="T33" fmla="*/ 1 h 32"/>
                    <a:gd name="T34" fmla="*/ 0 w 32"/>
                    <a:gd name="T35" fmla="*/ 1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2"/>
                    <a:gd name="T56" fmla="*/ 32 w 32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2">
                      <a:moveTo>
                        <a:pt x="0" y="16"/>
                      </a:moveTo>
                      <a:lnTo>
                        <a:pt x="2" y="23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3" y="30"/>
                      </a:lnTo>
                      <a:lnTo>
                        <a:pt x="27" y="27"/>
                      </a:lnTo>
                      <a:lnTo>
                        <a:pt x="30" y="23"/>
                      </a:lnTo>
                      <a:lnTo>
                        <a:pt x="32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0" name="Freeform 413"/>
                <p:cNvSpPr>
                  <a:spLocks/>
                </p:cNvSpPr>
                <p:nvPr/>
              </p:nvSpPr>
              <p:spPr bwMode="auto">
                <a:xfrm>
                  <a:off x="2282" y="3193"/>
                  <a:ext cx="16" cy="15"/>
                </a:xfrm>
                <a:custGeom>
                  <a:avLst/>
                  <a:gdLst>
                    <a:gd name="T0" fmla="*/ 0 w 31"/>
                    <a:gd name="T1" fmla="*/ 0 h 32"/>
                    <a:gd name="T2" fmla="*/ 1 w 31"/>
                    <a:gd name="T3" fmla="*/ 0 h 32"/>
                    <a:gd name="T4" fmla="*/ 1 w 31"/>
                    <a:gd name="T5" fmla="*/ 0 h 32"/>
                    <a:gd name="T6" fmla="*/ 1 w 31"/>
                    <a:gd name="T7" fmla="*/ 0 h 32"/>
                    <a:gd name="T8" fmla="*/ 1 w 31"/>
                    <a:gd name="T9" fmla="*/ 0 h 32"/>
                    <a:gd name="T10" fmla="*/ 1 w 31"/>
                    <a:gd name="T11" fmla="*/ 0 h 32"/>
                    <a:gd name="T12" fmla="*/ 1 w 31"/>
                    <a:gd name="T13" fmla="*/ 0 h 32"/>
                    <a:gd name="T14" fmla="*/ 1 w 31"/>
                    <a:gd name="T15" fmla="*/ 0 h 32"/>
                    <a:gd name="T16" fmla="*/ 1 w 31"/>
                    <a:gd name="T17" fmla="*/ 0 h 32"/>
                    <a:gd name="T18" fmla="*/ 1 w 31"/>
                    <a:gd name="T19" fmla="*/ 0 h 32"/>
                    <a:gd name="T20" fmla="*/ 1 w 31"/>
                    <a:gd name="T21" fmla="*/ 0 h 32"/>
                    <a:gd name="T22" fmla="*/ 1 w 31"/>
                    <a:gd name="T23" fmla="*/ 0 h 32"/>
                    <a:gd name="T24" fmla="*/ 1 w 31"/>
                    <a:gd name="T25" fmla="*/ 0 h 32"/>
                    <a:gd name="T26" fmla="*/ 1 w 31"/>
                    <a:gd name="T27" fmla="*/ 0 h 32"/>
                    <a:gd name="T28" fmla="*/ 1 w 31"/>
                    <a:gd name="T29" fmla="*/ 0 h 32"/>
                    <a:gd name="T30" fmla="*/ 1 w 31"/>
                    <a:gd name="T31" fmla="*/ 0 h 32"/>
                    <a:gd name="T32" fmla="*/ 0 w 31"/>
                    <a:gd name="T33" fmla="*/ 0 h 32"/>
                    <a:gd name="T34" fmla="*/ 0 w 31"/>
                    <a:gd name="T35" fmla="*/ 0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"/>
                    <a:gd name="T55" fmla="*/ 0 h 32"/>
                    <a:gd name="T56" fmla="*/ 31 w 31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" h="32">
                      <a:moveTo>
                        <a:pt x="0" y="16"/>
                      </a:moveTo>
                      <a:lnTo>
                        <a:pt x="1" y="22"/>
                      </a:lnTo>
                      <a:lnTo>
                        <a:pt x="4" y="27"/>
                      </a:lnTo>
                      <a:lnTo>
                        <a:pt x="9" y="30"/>
                      </a:lnTo>
                      <a:lnTo>
                        <a:pt x="15" y="32"/>
                      </a:lnTo>
                      <a:lnTo>
                        <a:pt x="22" y="30"/>
                      </a:lnTo>
                      <a:lnTo>
                        <a:pt x="26" y="27"/>
                      </a:lnTo>
                      <a:lnTo>
                        <a:pt x="30" y="22"/>
                      </a:lnTo>
                      <a:lnTo>
                        <a:pt x="31" y="16"/>
                      </a:lnTo>
                      <a:lnTo>
                        <a:pt x="30" y="10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1" name="Freeform 414"/>
                <p:cNvSpPr>
                  <a:spLocks/>
                </p:cNvSpPr>
                <p:nvPr/>
              </p:nvSpPr>
              <p:spPr bwMode="auto">
                <a:xfrm>
                  <a:off x="2284" y="3227"/>
                  <a:ext cx="16" cy="17"/>
                </a:xfrm>
                <a:custGeom>
                  <a:avLst/>
                  <a:gdLst>
                    <a:gd name="T0" fmla="*/ 0 w 31"/>
                    <a:gd name="T1" fmla="*/ 1 h 33"/>
                    <a:gd name="T2" fmla="*/ 1 w 31"/>
                    <a:gd name="T3" fmla="*/ 1 h 33"/>
                    <a:gd name="T4" fmla="*/ 1 w 31"/>
                    <a:gd name="T5" fmla="*/ 1 h 33"/>
                    <a:gd name="T6" fmla="*/ 1 w 31"/>
                    <a:gd name="T7" fmla="*/ 1 h 33"/>
                    <a:gd name="T8" fmla="*/ 1 w 31"/>
                    <a:gd name="T9" fmla="*/ 2 h 33"/>
                    <a:gd name="T10" fmla="*/ 1 w 31"/>
                    <a:gd name="T11" fmla="*/ 1 h 33"/>
                    <a:gd name="T12" fmla="*/ 1 w 31"/>
                    <a:gd name="T13" fmla="*/ 1 h 33"/>
                    <a:gd name="T14" fmla="*/ 1 w 31"/>
                    <a:gd name="T15" fmla="*/ 1 h 33"/>
                    <a:gd name="T16" fmla="*/ 1 w 31"/>
                    <a:gd name="T17" fmla="*/ 1 h 33"/>
                    <a:gd name="T18" fmla="*/ 1 w 31"/>
                    <a:gd name="T19" fmla="*/ 1 h 33"/>
                    <a:gd name="T20" fmla="*/ 1 w 31"/>
                    <a:gd name="T21" fmla="*/ 1 h 33"/>
                    <a:gd name="T22" fmla="*/ 1 w 31"/>
                    <a:gd name="T23" fmla="*/ 1 h 33"/>
                    <a:gd name="T24" fmla="*/ 1 w 31"/>
                    <a:gd name="T25" fmla="*/ 0 h 33"/>
                    <a:gd name="T26" fmla="*/ 1 w 31"/>
                    <a:gd name="T27" fmla="*/ 1 h 33"/>
                    <a:gd name="T28" fmla="*/ 1 w 31"/>
                    <a:gd name="T29" fmla="*/ 1 h 33"/>
                    <a:gd name="T30" fmla="*/ 1 w 31"/>
                    <a:gd name="T31" fmla="*/ 1 h 33"/>
                    <a:gd name="T32" fmla="*/ 0 w 31"/>
                    <a:gd name="T33" fmla="*/ 1 h 33"/>
                    <a:gd name="T34" fmla="*/ 0 w 31"/>
                    <a:gd name="T35" fmla="*/ 1 h 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"/>
                    <a:gd name="T55" fmla="*/ 0 h 33"/>
                    <a:gd name="T56" fmla="*/ 31 w 31"/>
                    <a:gd name="T57" fmla="*/ 33 h 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" h="33">
                      <a:moveTo>
                        <a:pt x="0" y="17"/>
                      </a:moveTo>
                      <a:lnTo>
                        <a:pt x="1" y="23"/>
                      </a:lnTo>
                      <a:lnTo>
                        <a:pt x="5" y="28"/>
                      </a:lnTo>
                      <a:lnTo>
                        <a:pt x="9" y="31"/>
                      </a:lnTo>
                      <a:lnTo>
                        <a:pt x="16" y="33"/>
                      </a:lnTo>
                      <a:lnTo>
                        <a:pt x="22" y="31"/>
                      </a:lnTo>
                      <a:lnTo>
                        <a:pt x="27" y="28"/>
                      </a:lnTo>
                      <a:lnTo>
                        <a:pt x="30" y="23"/>
                      </a:lnTo>
                      <a:lnTo>
                        <a:pt x="31" y="17"/>
                      </a:lnTo>
                      <a:lnTo>
                        <a:pt x="30" y="11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2" name="Freeform 415"/>
                <p:cNvSpPr>
                  <a:spLocks/>
                </p:cNvSpPr>
                <p:nvPr/>
              </p:nvSpPr>
              <p:spPr bwMode="auto">
                <a:xfrm>
                  <a:off x="2248" y="3118"/>
                  <a:ext cx="15" cy="15"/>
                </a:xfrm>
                <a:custGeom>
                  <a:avLst/>
                  <a:gdLst>
                    <a:gd name="T0" fmla="*/ 0 w 30"/>
                    <a:gd name="T1" fmla="*/ 0 h 32"/>
                    <a:gd name="T2" fmla="*/ 1 w 30"/>
                    <a:gd name="T3" fmla="*/ 0 h 32"/>
                    <a:gd name="T4" fmla="*/ 1 w 30"/>
                    <a:gd name="T5" fmla="*/ 0 h 32"/>
                    <a:gd name="T6" fmla="*/ 1 w 30"/>
                    <a:gd name="T7" fmla="*/ 0 h 32"/>
                    <a:gd name="T8" fmla="*/ 1 w 30"/>
                    <a:gd name="T9" fmla="*/ 0 h 32"/>
                    <a:gd name="T10" fmla="*/ 1 w 30"/>
                    <a:gd name="T11" fmla="*/ 0 h 32"/>
                    <a:gd name="T12" fmla="*/ 1 w 30"/>
                    <a:gd name="T13" fmla="*/ 0 h 32"/>
                    <a:gd name="T14" fmla="*/ 1 w 30"/>
                    <a:gd name="T15" fmla="*/ 0 h 32"/>
                    <a:gd name="T16" fmla="*/ 1 w 30"/>
                    <a:gd name="T17" fmla="*/ 0 h 32"/>
                    <a:gd name="T18" fmla="*/ 1 w 30"/>
                    <a:gd name="T19" fmla="*/ 0 h 32"/>
                    <a:gd name="T20" fmla="*/ 1 w 30"/>
                    <a:gd name="T21" fmla="*/ 0 h 32"/>
                    <a:gd name="T22" fmla="*/ 1 w 30"/>
                    <a:gd name="T23" fmla="*/ 0 h 32"/>
                    <a:gd name="T24" fmla="*/ 1 w 30"/>
                    <a:gd name="T25" fmla="*/ 0 h 32"/>
                    <a:gd name="T26" fmla="*/ 1 w 30"/>
                    <a:gd name="T27" fmla="*/ 0 h 32"/>
                    <a:gd name="T28" fmla="*/ 1 w 30"/>
                    <a:gd name="T29" fmla="*/ 0 h 32"/>
                    <a:gd name="T30" fmla="*/ 1 w 30"/>
                    <a:gd name="T31" fmla="*/ 0 h 32"/>
                    <a:gd name="T32" fmla="*/ 0 w 30"/>
                    <a:gd name="T33" fmla="*/ 0 h 32"/>
                    <a:gd name="T34" fmla="*/ 0 w 30"/>
                    <a:gd name="T35" fmla="*/ 0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0"/>
                    <a:gd name="T55" fmla="*/ 0 h 32"/>
                    <a:gd name="T56" fmla="*/ 30 w 30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0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4" y="32"/>
                      </a:lnTo>
                      <a:lnTo>
                        <a:pt x="21" y="30"/>
                      </a:lnTo>
                      <a:lnTo>
                        <a:pt x="25" y="27"/>
                      </a:lnTo>
                      <a:lnTo>
                        <a:pt x="29" y="22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3" name="Freeform 416"/>
                <p:cNvSpPr>
                  <a:spLocks/>
                </p:cNvSpPr>
                <p:nvPr/>
              </p:nvSpPr>
              <p:spPr bwMode="auto">
                <a:xfrm>
                  <a:off x="2248" y="3152"/>
                  <a:ext cx="15" cy="16"/>
                </a:xfrm>
                <a:custGeom>
                  <a:avLst/>
                  <a:gdLst>
                    <a:gd name="T0" fmla="*/ 0 w 30"/>
                    <a:gd name="T1" fmla="*/ 1 h 31"/>
                    <a:gd name="T2" fmla="*/ 1 w 30"/>
                    <a:gd name="T3" fmla="*/ 1 h 31"/>
                    <a:gd name="T4" fmla="*/ 1 w 30"/>
                    <a:gd name="T5" fmla="*/ 1 h 31"/>
                    <a:gd name="T6" fmla="*/ 1 w 30"/>
                    <a:gd name="T7" fmla="*/ 1 h 31"/>
                    <a:gd name="T8" fmla="*/ 1 w 30"/>
                    <a:gd name="T9" fmla="*/ 1 h 31"/>
                    <a:gd name="T10" fmla="*/ 1 w 30"/>
                    <a:gd name="T11" fmla="*/ 1 h 31"/>
                    <a:gd name="T12" fmla="*/ 1 w 30"/>
                    <a:gd name="T13" fmla="*/ 1 h 31"/>
                    <a:gd name="T14" fmla="*/ 1 w 30"/>
                    <a:gd name="T15" fmla="*/ 1 h 31"/>
                    <a:gd name="T16" fmla="*/ 1 w 30"/>
                    <a:gd name="T17" fmla="*/ 1 h 31"/>
                    <a:gd name="T18" fmla="*/ 1 w 30"/>
                    <a:gd name="T19" fmla="*/ 1 h 31"/>
                    <a:gd name="T20" fmla="*/ 1 w 30"/>
                    <a:gd name="T21" fmla="*/ 1 h 31"/>
                    <a:gd name="T22" fmla="*/ 1 w 30"/>
                    <a:gd name="T23" fmla="*/ 1 h 31"/>
                    <a:gd name="T24" fmla="*/ 1 w 30"/>
                    <a:gd name="T25" fmla="*/ 0 h 31"/>
                    <a:gd name="T26" fmla="*/ 1 w 30"/>
                    <a:gd name="T27" fmla="*/ 1 h 31"/>
                    <a:gd name="T28" fmla="*/ 1 w 30"/>
                    <a:gd name="T29" fmla="*/ 1 h 31"/>
                    <a:gd name="T30" fmla="*/ 1 w 30"/>
                    <a:gd name="T31" fmla="*/ 1 h 31"/>
                    <a:gd name="T32" fmla="*/ 0 w 30"/>
                    <a:gd name="T33" fmla="*/ 1 h 31"/>
                    <a:gd name="T34" fmla="*/ 0 w 30"/>
                    <a:gd name="T35" fmla="*/ 1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0"/>
                    <a:gd name="T55" fmla="*/ 0 h 31"/>
                    <a:gd name="T56" fmla="*/ 30 w 30"/>
                    <a:gd name="T57" fmla="*/ 31 h 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0" h="31">
                      <a:moveTo>
                        <a:pt x="0" y="15"/>
                      </a:move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10" y="30"/>
                      </a:lnTo>
                      <a:lnTo>
                        <a:pt x="14" y="31"/>
                      </a:lnTo>
                      <a:lnTo>
                        <a:pt x="21" y="30"/>
                      </a:lnTo>
                      <a:lnTo>
                        <a:pt x="25" y="26"/>
                      </a:lnTo>
                      <a:lnTo>
                        <a:pt x="29" y="22"/>
                      </a:lnTo>
                      <a:lnTo>
                        <a:pt x="30" y="15"/>
                      </a:lnTo>
                      <a:lnTo>
                        <a:pt x="29" y="9"/>
                      </a:lnTo>
                      <a:lnTo>
                        <a:pt x="25" y="4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4" name="Freeform 417"/>
                <p:cNvSpPr>
                  <a:spLocks/>
                </p:cNvSpPr>
                <p:nvPr/>
              </p:nvSpPr>
              <p:spPr bwMode="auto">
                <a:xfrm>
                  <a:off x="2249" y="3189"/>
                  <a:ext cx="16" cy="16"/>
                </a:xfrm>
                <a:custGeom>
                  <a:avLst/>
                  <a:gdLst>
                    <a:gd name="T0" fmla="*/ 0 w 32"/>
                    <a:gd name="T1" fmla="*/ 1 h 31"/>
                    <a:gd name="T2" fmla="*/ 1 w 32"/>
                    <a:gd name="T3" fmla="*/ 1 h 31"/>
                    <a:gd name="T4" fmla="*/ 1 w 32"/>
                    <a:gd name="T5" fmla="*/ 1 h 31"/>
                    <a:gd name="T6" fmla="*/ 1 w 32"/>
                    <a:gd name="T7" fmla="*/ 1 h 31"/>
                    <a:gd name="T8" fmla="*/ 1 w 32"/>
                    <a:gd name="T9" fmla="*/ 1 h 31"/>
                    <a:gd name="T10" fmla="*/ 1 w 32"/>
                    <a:gd name="T11" fmla="*/ 1 h 31"/>
                    <a:gd name="T12" fmla="*/ 1 w 32"/>
                    <a:gd name="T13" fmla="*/ 1 h 31"/>
                    <a:gd name="T14" fmla="*/ 1 w 32"/>
                    <a:gd name="T15" fmla="*/ 1 h 31"/>
                    <a:gd name="T16" fmla="*/ 1 w 32"/>
                    <a:gd name="T17" fmla="*/ 1 h 31"/>
                    <a:gd name="T18" fmla="*/ 1 w 32"/>
                    <a:gd name="T19" fmla="*/ 1 h 31"/>
                    <a:gd name="T20" fmla="*/ 1 w 32"/>
                    <a:gd name="T21" fmla="*/ 1 h 31"/>
                    <a:gd name="T22" fmla="*/ 1 w 32"/>
                    <a:gd name="T23" fmla="*/ 1 h 31"/>
                    <a:gd name="T24" fmla="*/ 1 w 32"/>
                    <a:gd name="T25" fmla="*/ 0 h 31"/>
                    <a:gd name="T26" fmla="*/ 1 w 32"/>
                    <a:gd name="T27" fmla="*/ 1 h 31"/>
                    <a:gd name="T28" fmla="*/ 1 w 32"/>
                    <a:gd name="T29" fmla="*/ 1 h 31"/>
                    <a:gd name="T30" fmla="*/ 1 w 32"/>
                    <a:gd name="T31" fmla="*/ 1 h 31"/>
                    <a:gd name="T32" fmla="*/ 0 w 32"/>
                    <a:gd name="T33" fmla="*/ 1 h 31"/>
                    <a:gd name="T34" fmla="*/ 0 w 32"/>
                    <a:gd name="T35" fmla="*/ 1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1"/>
                    <a:gd name="T56" fmla="*/ 32 w 32"/>
                    <a:gd name="T57" fmla="*/ 31 h 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1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5" name="Freeform 418"/>
                <p:cNvSpPr>
                  <a:spLocks/>
                </p:cNvSpPr>
                <p:nvPr/>
              </p:nvSpPr>
              <p:spPr bwMode="auto">
                <a:xfrm>
                  <a:off x="2252" y="3224"/>
                  <a:ext cx="15" cy="16"/>
                </a:xfrm>
                <a:custGeom>
                  <a:avLst/>
                  <a:gdLst>
                    <a:gd name="T0" fmla="*/ 0 w 30"/>
                    <a:gd name="T1" fmla="*/ 1 h 32"/>
                    <a:gd name="T2" fmla="*/ 1 w 30"/>
                    <a:gd name="T3" fmla="*/ 1 h 32"/>
                    <a:gd name="T4" fmla="*/ 1 w 30"/>
                    <a:gd name="T5" fmla="*/ 1 h 32"/>
                    <a:gd name="T6" fmla="*/ 1 w 30"/>
                    <a:gd name="T7" fmla="*/ 1 h 32"/>
                    <a:gd name="T8" fmla="*/ 1 w 30"/>
                    <a:gd name="T9" fmla="*/ 1 h 32"/>
                    <a:gd name="T10" fmla="*/ 1 w 30"/>
                    <a:gd name="T11" fmla="*/ 1 h 32"/>
                    <a:gd name="T12" fmla="*/ 1 w 30"/>
                    <a:gd name="T13" fmla="*/ 1 h 32"/>
                    <a:gd name="T14" fmla="*/ 1 w 30"/>
                    <a:gd name="T15" fmla="*/ 1 h 32"/>
                    <a:gd name="T16" fmla="*/ 1 w 30"/>
                    <a:gd name="T17" fmla="*/ 1 h 32"/>
                    <a:gd name="T18" fmla="*/ 1 w 30"/>
                    <a:gd name="T19" fmla="*/ 1 h 32"/>
                    <a:gd name="T20" fmla="*/ 1 w 30"/>
                    <a:gd name="T21" fmla="*/ 1 h 32"/>
                    <a:gd name="T22" fmla="*/ 1 w 30"/>
                    <a:gd name="T23" fmla="*/ 1 h 32"/>
                    <a:gd name="T24" fmla="*/ 1 w 30"/>
                    <a:gd name="T25" fmla="*/ 0 h 32"/>
                    <a:gd name="T26" fmla="*/ 1 w 30"/>
                    <a:gd name="T27" fmla="*/ 1 h 32"/>
                    <a:gd name="T28" fmla="*/ 1 w 30"/>
                    <a:gd name="T29" fmla="*/ 1 h 32"/>
                    <a:gd name="T30" fmla="*/ 1 w 30"/>
                    <a:gd name="T31" fmla="*/ 1 h 32"/>
                    <a:gd name="T32" fmla="*/ 0 w 30"/>
                    <a:gd name="T33" fmla="*/ 1 h 32"/>
                    <a:gd name="T34" fmla="*/ 0 w 30"/>
                    <a:gd name="T35" fmla="*/ 1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0"/>
                    <a:gd name="T55" fmla="*/ 0 h 32"/>
                    <a:gd name="T56" fmla="*/ 30 w 30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0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8" y="30"/>
                      </a:lnTo>
                      <a:lnTo>
                        <a:pt x="14" y="32"/>
                      </a:lnTo>
                      <a:lnTo>
                        <a:pt x="21" y="30"/>
                      </a:lnTo>
                      <a:lnTo>
                        <a:pt x="25" y="27"/>
                      </a:lnTo>
                      <a:lnTo>
                        <a:pt x="28" y="22"/>
                      </a:lnTo>
                      <a:lnTo>
                        <a:pt x="30" y="16"/>
                      </a:lnTo>
                      <a:lnTo>
                        <a:pt x="28" y="10"/>
                      </a:lnTo>
                      <a:lnTo>
                        <a:pt x="25" y="5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6" name="Freeform 419"/>
                <p:cNvSpPr>
                  <a:spLocks/>
                </p:cNvSpPr>
                <p:nvPr/>
              </p:nvSpPr>
              <p:spPr bwMode="auto">
                <a:xfrm>
                  <a:off x="2216" y="3110"/>
                  <a:ext cx="16" cy="16"/>
                </a:xfrm>
                <a:custGeom>
                  <a:avLst/>
                  <a:gdLst>
                    <a:gd name="T0" fmla="*/ 0 w 32"/>
                    <a:gd name="T1" fmla="*/ 1 h 31"/>
                    <a:gd name="T2" fmla="*/ 1 w 32"/>
                    <a:gd name="T3" fmla="*/ 1 h 31"/>
                    <a:gd name="T4" fmla="*/ 1 w 32"/>
                    <a:gd name="T5" fmla="*/ 1 h 31"/>
                    <a:gd name="T6" fmla="*/ 1 w 32"/>
                    <a:gd name="T7" fmla="*/ 1 h 31"/>
                    <a:gd name="T8" fmla="*/ 1 w 32"/>
                    <a:gd name="T9" fmla="*/ 1 h 31"/>
                    <a:gd name="T10" fmla="*/ 1 w 32"/>
                    <a:gd name="T11" fmla="*/ 1 h 31"/>
                    <a:gd name="T12" fmla="*/ 1 w 32"/>
                    <a:gd name="T13" fmla="*/ 1 h 31"/>
                    <a:gd name="T14" fmla="*/ 1 w 32"/>
                    <a:gd name="T15" fmla="*/ 1 h 31"/>
                    <a:gd name="T16" fmla="*/ 1 w 32"/>
                    <a:gd name="T17" fmla="*/ 1 h 31"/>
                    <a:gd name="T18" fmla="*/ 1 w 32"/>
                    <a:gd name="T19" fmla="*/ 1 h 31"/>
                    <a:gd name="T20" fmla="*/ 1 w 32"/>
                    <a:gd name="T21" fmla="*/ 1 h 31"/>
                    <a:gd name="T22" fmla="*/ 1 w 32"/>
                    <a:gd name="T23" fmla="*/ 1 h 31"/>
                    <a:gd name="T24" fmla="*/ 1 w 32"/>
                    <a:gd name="T25" fmla="*/ 0 h 31"/>
                    <a:gd name="T26" fmla="*/ 1 w 32"/>
                    <a:gd name="T27" fmla="*/ 1 h 31"/>
                    <a:gd name="T28" fmla="*/ 1 w 32"/>
                    <a:gd name="T29" fmla="*/ 1 h 31"/>
                    <a:gd name="T30" fmla="*/ 1 w 32"/>
                    <a:gd name="T31" fmla="*/ 1 h 31"/>
                    <a:gd name="T32" fmla="*/ 0 w 32"/>
                    <a:gd name="T33" fmla="*/ 1 h 31"/>
                    <a:gd name="T34" fmla="*/ 0 w 32"/>
                    <a:gd name="T35" fmla="*/ 1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1"/>
                    <a:gd name="T56" fmla="*/ 32 w 32"/>
                    <a:gd name="T57" fmla="*/ 31 h 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1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9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7" name="Freeform 420"/>
                <p:cNvSpPr>
                  <a:spLocks/>
                </p:cNvSpPr>
                <p:nvPr/>
              </p:nvSpPr>
              <p:spPr bwMode="auto">
                <a:xfrm>
                  <a:off x="2216" y="3145"/>
                  <a:ext cx="16" cy="17"/>
                </a:xfrm>
                <a:custGeom>
                  <a:avLst/>
                  <a:gdLst>
                    <a:gd name="T0" fmla="*/ 0 w 32"/>
                    <a:gd name="T1" fmla="*/ 1 h 33"/>
                    <a:gd name="T2" fmla="*/ 1 w 32"/>
                    <a:gd name="T3" fmla="*/ 1 h 33"/>
                    <a:gd name="T4" fmla="*/ 1 w 32"/>
                    <a:gd name="T5" fmla="*/ 1 h 33"/>
                    <a:gd name="T6" fmla="*/ 1 w 32"/>
                    <a:gd name="T7" fmla="*/ 1 h 33"/>
                    <a:gd name="T8" fmla="*/ 1 w 32"/>
                    <a:gd name="T9" fmla="*/ 2 h 33"/>
                    <a:gd name="T10" fmla="*/ 1 w 32"/>
                    <a:gd name="T11" fmla="*/ 1 h 33"/>
                    <a:gd name="T12" fmla="*/ 1 w 32"/>
                    <a:gd name="T13" fmla="*/ 1 h 33"/>
                    <a:gd name="T14" fmla="*/ 1 w 32"/>
                    <a:gd name="T15" fmla="*/ 1 h 33"/>
                    <a:gd name="T16" fmla="*/ 1 w 32"/>
                    <a:gd name="T17" fmla="*/ 1 h 33"/>
                    <a:gd name="T18" fmla="*/ 1 w 32"/>
                    <a:gd name="T19" fmla="*/ 1 h 33"/>
                    <a:gd name="T20" fmla="*/ 1 w 32"/>
                    <a:gd name="T21" fmla="*/ 1 h 33"/>
                    <a:gd name="T22" fmla="*/ 1 w 32"/>
                    <a:gd name="T23" fmla="*/ 1 h 33"/>
                    <a:gd name="T24" fmla="*/ 1 w 32"/>
                    <a:gd name="T25" fmla="*/ 0 h 33"/>
                    <a:gd name="T26" fmla="*/ 1 w 32"/>
                    <a:gd name="T27" fmla="*/ 1 h 33"/>
                    <a:gd name="T28" fmla="*/ 1 w 32"/>
                    <a:gd name="T29" fmla="*/ 1 h 33"/>
                    <a:gd name="T30" fmla="*/ 1 w 32"/>
                    <a:gd name="T31" fmla="*/ 1 h 33"/>
                    <a:gd name="T32" fmla="*/ 0 w 32"/>
                    <a:gd name="T33" fmla="*/ 1 h 33"/>
                    <a:gd name="T34" fmla="*/ 0 w 32"/>
                    <a:gd name="T35" fmla="*/ 1 h 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3"/>
                    <a:gd name="T56" fmla="*/ 32 w 32"/>
                    <a:gd name="T57" fmla="*/ 33 h 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3">
                      <a:moveTo>
                        <a:pt x="0" y="18"/>
                      </a:moveTo>
                      <a:lnTo>
                        <a:pt x="2" y="24"/>
                      </a:lnTo>
                      <a:lnTo>
                        <a:pt x="5" y="29"/>
                      </a:lnTo>
                      <a:lnTo>
                        <a:pt x="9" y="32"/>
                      </a:lnTo>
                      <a:lnTo>
                        <a:pt x="16" y="33"/>
                      </a:lnTo>
                      <a:lnTo>
                        <a:pt x="22" y="32"/>
                      </a:lnTo>
                      <a:lnTo>
                        <a:pt x="27" y="29"/>
                      </a:lnTo>
                      <a:lnTo>
                        <a:pt x="30" y="24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8" name="Freeform 421"/>
                <p:cNvSpPr>
                  <a:spLocks/>
                </p:cNvSpPr>
                <p:nvPr/>
              </p:nvSpPr>
              <p:spPr bwMode="auto">
                <a:xfrm>
                  <a:off x="2218" y="3182"/>
                  <a:ext cx="15" cy="15"/>
                </a:xfrm>
                <a:custGeom>
                  <a:avLst/>
                  <a:gdLst>
                    <a:gd name="T0" fmla="*/ 0 w 32"/>
                    <a:gd name="T1" fmla="*/ 1 h 30"/>
                    <a:gd name="T2" fmla="*/ 0 w 32"/>
                    <a:gd name="T3" fmla="*/ 1 h 30"/>
                    <a:gd name="T4" fmla="*/ 0 w 32"/>
                    <a:gd name="T5" fmla="*/ 1 h 30"/>
                    <a:gd name="T6" fmla="*/ 0 w 32"/>
                    <a:gd name="T7" fmla="*/ 1 h 30"/>
                    <a:gd name="T8" fmla="*/ 0 w 32"/>
                    <a:gd name="T9" fmla="*/ 1 h 30"/>
                    <a:gd name="T10" fmla="*/ 0 w 32"/>
                    <a:gd name="T11" fmla="*/ 1 h 30"/>
                    <a:gd name="T12" fmla="*/ 0 w 32"/>
                    <a:gd name="T13" fmla="*/ 1 h 30"/>
                    <a:gd name="T14" fmla="*/ 0 w 32"/>
                    <a:gd name="T15" fmla="*/ 1 h 30"/>
                    <a:gd name="T16" fmla="*/ 0 w 32"/>
                    <a:gd name="T17" fmla="*/ 1 h 30"/>
                    <a:gd name="T18" fmla="*/ 0 w 32"/>
                    <a:gd name="T19" fmla="*/ 1 h 30"/>
                    <a:gd name="T20" fmla="*/ 0 w 32"/>
                    <a:gd name="T21" fmla="*/ 1 h 30"/>
                    <a:gd name="T22" fmla="*/ 0 w 32"/>
                    <a:gd name="T23" fmla="*/ 1 h 30"/>
                    <a:gd name="T24" fmla="*/ 0 w 32"/>
                    <a:gd name="T25" fmla="*/ 0 h 30"/>
                    <a:gd name="T26" fmla="*/ 0 w 32"/>
                    <a:gd name="T27" fmla="*/ 1 h 30"/>
                    <a:gd name="T28" fmla="*/ 0 w 32"/>
                    <a:gd name="T29" fmla="*/ 1 h 30"/>
                    <a:gd name="T30" fmla="*/ 0 w 32"/>
                    <a:gd name="T31" fmla="*/ 1 h 30"/>
                    <a:gd name="T32" fmla="*/ 0 w 32"/>
                    <a:gd name="T33" fmla="*/ 1 h 30"/>
                    <a:gd name="T34" fmla="*/ 0 w 32"/>
                    <a:gd name="T35" fmla="*/ 1 h 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0"/>
                    <a:gd name="T56" fmla="*/ 32 w 32"/>
                    <a:gd name="T57" fmla="*/ 30 h 3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0">
                      <a:moveTo>
                        <a:pt x="0" y="15"/>
                      </a:move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10" y="28"/>
                      </a:lnTo>
                      <a:lnTo>
                        <a:pt x="16" y="30"/>
                      </a:lnTo>
                      <a:lnTo>
                        <a:pt x="22" y="28"/>
                      </a:lnTo>
                      <a:lnTo>
                        <a:pt x="27" y="26"/>
                      </a:lnTo>
                      <a:lnTo>
                        <a:pt x="30" y="22"/>
                      </a:lnTo>
                      <a:lnTo>
                        <a:pt x="32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9" name="Freeform 422"/>
                <p:cNvSpPr>
                  <a:spLocks/>
                </p:cNvSpPr>
                <p:nvPr/>
              </p:nvSpPr>
              <p:spPr bwMode="auto">
                <a:xfrm>
                  <a:off x="2219" y="3217"/>
                  <a:ext cx="17" cy="16"/>
                </a:xfrm>
                <a:custGeom>
                  <a:avLst/>
                  <a:gdLst>
                    <a:gd name="T0" fmla="*/ 0 w 33"/>
                    <a:gd name="T1" fmla="*/ 1 h 32"/>
                    <a:gd name="T2" fmla="*/ 1 w 33"/>
                    <a:gd name="T3" fmla="*/ 1 h 32"/>
                    <a:gd name="T4" fmla="*/ 1 w 33"/>
                    <a:gd name="T5" fmla="*/ 1 h 32"/>
                    <a:gd name="T6" fmla="*/ 1 w 33"/>
                    <a:gd name="T7" fmla="*/ 1 h 32"/>
                    <a:gd name="T8" fmla="*/ 1 w 33"/>
                    <a:gd name="T9" fmla="*/ 1 h 32"/>
                    <a:gd name="T10" fmla="*/ 1 w 33"/>
                    <a:gd name="T11" fmla="*/ 1 h 32"/>
                    <a:gd name="T12" fmla="*/ 1 w 33"/>
                    <a:gd name="T13" fmla="*/ 1 h 32"/>
                    <a:gd name="T14" fmla="*/ 1 w 33"/>
                    <a:gd name="T15" fmla="*/ 1 h 32"/>
                    <a:gd name="T16" fmla="*/ 2 w 33"/>
                    <a:gd name="T17" fmla="*/ 1 h 32"/>
                    <a:gd name="T18" fmla="*/ 1 w 33"/>
                    <a:gd name="T19" fmla="*/ 1 h 32"/>
                    <a:gd name="T20" fmla="*/ 1 w 33"/>
                    <a:gd name="T21" fmla="*/ 1 h 32"/>
                    <a:gd name="T22" fmla="*/ 1 w 33"/>
                    <a:gd name="T23" fmla="*/ 1 h 32"/>
                    <a:gd name="T24" fmla="*/ 1 w 33"/>
                    <a:gd name="T25" fmla="*/ 0 h 32"/>
                    <a:gd name="T26" fmla="*/ 1 w 33"/>
                    <a:gd name="T27" fmla="*/ 1 h 32"/>
                    <a:gd name="T28" fmla="*/ 1 w 33"/>
                    <a:gd name="T29" fmla="*/ 1 h 32"/>
                    <a:gd name="T30" fmla="*/ 1 w 33"/>
                    <a:gd name="T31" fmla="*/ 1 h 32"/>
                    <a:gd name="T32" fmla="*/ 0 w 33"/>
                    <a:gd name="T33" fmla="*/ 1 h 32"/>
                    <a:gd name="T34" fmla="*/ 0 w 33"/>
                    <a:gd name="T35" fmla="*/ 1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32"/>
                    <a:gd name="T56" fmla="*/ 33 w 33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9" y="27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2" y="9"/>
                      </a:lnTo>
                      <a:lnTo>
                        <a:pt x="29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0" name="Freeform 423"/>
                <p:cNvSpPr>
                  <a:spLocks/>
                </p:cNvSpPr>
                <p:nvPr/>
              </p:nvSpPr>
              <p:spPr bwMode="auto">
                <a:xfrm>
                  <a:off x="2182" y="2840"/>
                  <a:ext cx="17" cy="15"/>
                </a:xfrm>
                <a:custGeom>
                  <a:avLst/>
                  <a:gdLst>
                    <a:gd name="T0" fmla="*/ 0 w 33"/>
                    <a:gd name="T1" fmla="*/ 0 h 32"/>
                    <a:gd name="T2" fmla="*/ 1 w 33"/>
                    <a:gd name="T3" fmla="*/ 0 h 32"/>
                    <a:gd name="T4" fmla="*/ 1 w 33"/>
                    <a:gd name="T5" fmla="*/ 0 h 32"/>
                    <a:gd name="T6" fmla="*/ 1 w 33"/>
                    <a:gd name="T7" fmla="*/ 0 h 32"/>
                    <a:gd name="T8" fmla="*/ 1 w 33"/>
                    <a:gd name="T9" fmla="*/ 0 h 32"/>
                    <a:gd name="T10" fmla="*/ 1 w 33"/>
                    <a:gd name="T11" fmla="*/ 0 h 32"/>
                    <a:gd name="T12" fmla="*/ 1 w 33"/>
                    <a:gd name="T13" fmla="*/ 0 h 32"/>
                    <a:gd name="T14" fmla="*/ 1 w 33"/>
                    <a:gd name="T15" fmla="*/ 0 h 32"/>
                    <a:gd name="T16" fmla="*/ 2 w 33"/>
                    <a:gd name="T17" fmla="*/ 0 h 32"/>
                    <a:gd name="T18" fmla="*/ 1 w 33"/>
                    <a:gd name="T19" fmla="*/ 0 h 32"/>
                    <a:gd name="T20" fmla="*/ 1 w 33"/>
                    <a:gd name="T21" fmla="*/ 0 h 32"/>
                    <a:gd name="T22" fmla="*/ 1 w 33"/>
                    <a:gd name="T23" fmla="*/ 0 h 32"/>
                    <a:gd name="T24" fmla="*/ 1 w 33"/>
                    <a:gd name="T25" fmla="*/ 0 h 32"/>
                    <a:gd name="T26" fmla="*/ 1 w 33"/>
                    <a:gd name="T27" fmla="*/ 0 h 32"/>
                    <a:gd name="T28" fmla="*/ 1 w 33"/>
                    <a:gd name="T29" fmla="*/ 0 h 32"/>
                    <a:gd name="T30" fmla="*/ 1 w 33"/>
                    <a:gd name="T31" fmla="*/ 0 h 32"/>
                    <a:gd name="T32" fmla="*/ 0 w 33"/>
                    <a:gd name="T33" fmla="*/ 0 h 32"/>
                    <a:gd name="T34" fmla="*/ 0 w 33"/>
                    <a:gd name="T35" fmla="*/ 0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32"/>
                    <a:gd name="T56" fmla="*/ 33 w 33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8" y="27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8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1" name="Freeform 424"/>
                <p:cNvSpPr>
                  <a:spLocks/>
                </p:cNvSpPr>
                <p:nvPr/>
              </p:nvSpPr>
              <p:spPr bwMode="auto">
                <a:xfrm>
                  <a:off x="2214" y="2840"/>
                  <a:ext cx="16" cy="15"/>
                </a:xfrm>
                <a:custGeom>
                  <a:avLst/>
                  <a:gdLst>
                    <a:gd name="T0" fmla="*/ 0 w 31"/>
                    <a:gd name="T1" fmla="*/ 0 h 32"/>
                    <a:gd name="T2" fmla="*/ 1 w 31"/>
                    <a:gd name="T3" fmla="*/ 0 h 32"/>
                    <a:gd name="T4" fmla="*/ 1 w 31"/>
                    <a:gd name="T5" fmla="*/ 0 h 32"/>
                    <a:gd name="T6" fmla="*/ 1 w 31"/>
                    <a:gd name="T7" fmla="*/ 0 h 32"/>
                    <a:gd name="T8" fmla="*/ 1 w 31"/>
                    <a:gd name="T9" fmla="*/ 0 h 32"/>
                    <a:gd name="T10" fmla="*/ 1 w 31"/>
                    <a:gd name="T11" fmla="*/ 0 h 32"/>
                    <a:gd name="T12" fmla="*/ 1 w 31"/>
                    <a:gd name="T13" fmla="*/ 0 h 32"/>
                    <a:gd name="T14" fmla="*/ 1 w 31"/>
                    <a:gd name="T15" fmla="*/ 0 h 32"/>
                    <a:gd name="T16" fmla="*/ 1 w 31"/>
                    <a:gd name="T17" fmla="*/ 0 h 32"/>
                    <a:gd name="T18" fmla="*/ 1 w 31"/>
                    <a:gd name="T19" fmla="*/ 0 h 32"/>
                    <a:gd name="T20" fmla="*/ 1 w 31"/>
                    <a:gd name="T21" fmla="*/ 0 h 32"/>
                    <a:gd name="T22" fmla="*/ 1 w 31"/>
                    <a:gd name="T23" fmla="*/ 0 h 32"/>
                    <a:gd name="T24" fmla="*/ 1 w 31"/>
                    <a:gd name="T25" fmla="*/ 0 h 32"/>
                    <a:gd name="T26" fmla="*/ 1 w 31"/>
                    <a:gd name="T27" fmla="*/ 0 h 32"/>
                    <a:gd name="T28" fmla="*/ 1 w 31"/>
                    <a:gd name="T29" fmla="*/ 0 h 32"/>
                    <a:gd name="T30" fmla="*/ 1 w 31"/>
                    <a:gd name="T31" fmla="*/ 0 h 32"/>
                    <a:gd name="T32" fmla="*/ 0 w 31"/>
                    <a:gd name="T33" fmla="*/ 0 h 32"/>
                    <a:gd name="T34" fmla="*/ 0 w 31"/>
                    <a:gd name="T35" fmla="*/ 0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"/>
                    <a:gd name="T55" fmla="*/ 0 h 32"/>
                    <a:gd name="T56" fmla="*/ 31 w 31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" h="32">
                      <a:moveTo>
                        <a:pt x="0" y="16"/>
                      </a:moveTo>
                      <a:lnTo>
                        <a:pt x="1" y="22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1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2" name="Freeform 425"/>
                <p:cNvSpPr>
                  <a:spLocks/>
                </p:cNvSpPr>
                <p:nvPr/>
              </p:nvSpPr>
              <p:spPr bwMode="auto">
                <a:xfrm>
                  <a:off x="2245" y="2839"/>
                  <a:ext cx="15" cy="15"/>
                </a:xfrm>
                <a:custGeom>
                  <a:avLst/>
                  <a:gdLst>
                    <a:gd name="T0" fmla="*/ 0 w 30"/>
                    <a:gd name="T1" fmla="*/ 1 h 30"/>
                    <a:gd name="T2" fmla="*/ 1 w 30"/>
                    <a:gd name="T3" fmla="*/ 1 h 30"/>
                    <a:gd name="T4" fmla="*/ 1 w 30"/>
                    <a:gd name="T5" fmla="*/ 1 h 30"/>
                    <a:gd name="T6" fmla="*/ 1 w 30"/>
                    <a:gd name="T7" fmla="*/ 1 h 30"/>
                    <a:gd name="T8" fmla="*/ 1 w 30"/>
                    <a:gd name="T9" fmla="*/ 1 h 30"/>
                    <a:gd name="T10" fmla="*/ 1 w 30"/>
                    <a:gd name="T11" fmla="*/ 1 h 30"/>
                    <a:gd name="T12" fmla="*/ 1 w 30"/>
                    <a:gd name="T13" fmla="*/ 1 h 30"/>
                    <a:gd name="T14" fmla="*/ 1 w 30"/>
                    <a:gd name="T15" fmla="*/ 1 h 30"/>
                    <a:gd name="T16" fmla="*/ 1 w 30"/>
                    <a:gd name="T17" fmla="*/ 1 h 30"/>
                    <a:gd name="T18" fmla="*/ 1 w 30"/>
                    <a:gd name="T19" fmla="*/ 1 h 30"/>
                    <a:gd name="T20" fmla="*/ 1 w 30"/>
                    <a:gd name="T21" fmla="*/ 1 h 30"/>
                    <a:gd name="T22" fmla="*/ 1 w 30"/>
                    <a:gd name="T23" fmla="*/ 1 h 30"/>
                    <a:gd name="T24" fmla="*/ 1 w 30"/>
                    <a:gd name="T25" fmla="*/ 0 h 30"/>
                    <a:gd name="T26" fmla="*/ 1 w 30"/>
                    <a:gd name="T27" fmla="*/ 1 h 30"/>
                    <a:gd name="T28" fmla="*/ 1 w 30"/>
                    <a:gd name="T29" fmla="*/ 1 h 30"/>
                    <a:gd name="T30" fmla="*/ 1 w 30"/>
                    <a:gd name="T31" fmla="*/ 1 h 30"/>
                    <a:gd name="T32" fmla="*/ 0 w 30"/>
                    <a:gd name="T33" fmla="*/ 1 h 30"/>
                    <a:gd name="T34" fmla="*/ 0 w 30"/>
                    <a:gd name="T35" fmla="*/ 1 h 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0"/>
                    <a:gd name="T55" fmla="*/ 0 h 30"/>
                    <a:gd name="T56" fmla="*/ 30 w 30"/>
                    <a:gd name="T57" fmla="*/ 30 h 3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0" h="30">
                      <a:moveTo>
                        <a:pt x="0" y="14"/>
                      </a:moveTo>
                      <a:lnTo>
                        <a:pt x="2" y="20"/>
                      </a:lnTo>
                      <a:lnTo>
                        <a:pt x="5" y="25"/>
                      </a:lnTo>
                      <a:lnTo>
                        <a:pt x="10" y="28"/>
                      </a:lnTo>
                      <a:lnTo>
                        <a:pt x="16" y="30"/>
                      </a:lnTo>
                      <a:lnTo>
                        <a:pt x="23" y="28"/>
                      </a:lnTo>
                      <a:lnTo>
                        <a:pt x="26" y="25"/>
                      </a:lnTo>
                      <a:lnTo>
                        <a:pt x="29" y="20"/>
                      </a:lnTo>
                      <a:lnTo>
                        <a:pt x="30" y="14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3" name="Freeform 426"/>
                <p:cNvSpPr>
                  <a:spLocks/>
                </p:cNvSpPr>
                <p:nvPr/>
              </p:nvSpPr>
              <p:spPr bwMode="auto">
                <a:xfrm>
                  <a:off x="2176" y="2939"/>
                  <a:ext cx="151" cy="165"/>
                </a:xfrm>
                <a:custGeom>
                  <a:avLst/>
                  <a:gdLst>
                    <a:gd name="T0" fmla="*/ 10 w 300"/>
                    <a:gd name="T1" fmla="*/ 1 h 330"/>
                    <a:gd name="T2" fmla="*/ 10 w 300"/>
                    <a:gd name="T3" fmla="*/ 10 h 330"/>
                    <a:gd name="T4" fmla="*/ 10 w 300"/>
                    <a:gd name="T5" fmla="*/ 10 h 330"/>
                    <a:gd name="T6" fmla="*/ 9 w 300"/>
                    <a:gd name="T7" fmla="*/ 10 h 330"/>
                    <a:gd name="T8" fmla="*/ 1 w 300"/>
                    <a:gd name="T9" fmla="*/ 10 h 330"/>
                    <a:gd name="T10" fmla="*/ 0 w 300"/>
                    <a:gd name="T11" fmla="*/ 10 h 330"/>
                    <a:gd name="T12" fmla="*/ 0 w 300"/>
                    <a:gd name="T13" fmla="*/ 9 h 330"/>
                    <a:gd name="T14" fmla="*/ 0 w 300"/>
                    <a:gd name="T15" fmla="*/ 1 h 330"/>
                    <a:gd name="T16" fmla="*/ 0 w 300"/>
                    <a:gd name="T17" fmla="*/ 0 h 330"/>
                    <a:gd name="T18" fmla="*/ 1 w 300"/>
                    <a:gd name="T19" fmla="*/ 0 h 330"/>
                    <a:gd name="T20" fmla="*/ 9 w 300"/>
                    <a:gd name="T21" fmla="*/ 0 h 330"/>
                    <a:gd name="T22" fmla="*/ 10 w 300"/>
                    <a:gd name="T23" fmla="*/ 0 h 330"/>
                    <a:gd name="T24" fmla="*/ 10 w 300"/>
                    <a:gd name="T25" fmla="*/ 1 h 3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00"/>
                    <a:gd name="T40" fmla="*/ 0 h 330"/>
                    <a:gd name="T41" fmla="*/ 300 w 300"/>
                    <a:gd name="T42" fmla="*/ 330 h 3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00" h="330">
                      <a:moveTo>
                        <a:pt x="300" y="22"/>
                      </a:moveTo>
                      <a:lnTo>
                        <a:pt x="300" y="303"/>
                      </a:lnTo>
                      <a:lnTo>
                        <a:pt x="300" y="330"/>
                      </a:lnTo>
                      <a:lnTo>
                        <a:pt x="273" y="327"/>
                      </a:lnTo>
                      <a:lnTo>
                        <a:pt x="22" y="302"/>
                      </a:lnTo>
                      <a:lnTo>
                        <a:pt x="0" y="300"/>
                      </a:lnTo>
                      <a:lnTo>
                        <a:pt x="0" y="280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76" y="0"/>
                      </a:lnTo>
                      <a:lnTo>
                        <a:pt x="300" y="0"/>
                      </a:lnTo>
                      <a:lnTo>
                        <a:pt x="30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4" name="Freeform 427"/>
                <p:cNvSpPr>
                  <a:spLocks/>
                </p:cNvSpPr>
                <p:nvPr/>
              </p:nvSpPr>
              <p:spPr bwMode="auto">
                <a:xfrm>
                  <a:off x="2188" y="2950"/>
                  <a:ext cx="127" cy="141"/>
                </a:xfrm>
                <a:custGeom>
                  <a:avLst/>
                  <a:gdLst>
                    <a:gd name="T0" fmla="*/ 0 w 252"/>
                    <a:gd name="T1" fmla="*/ 0 h 281"/>
                    <a:gd name="T2" fmla="*/ 0 w 252"/>
                    <a:gd name="T3" fmla="*/ 9 h 281"/>
                    <a:gd name="T4" fmla="*/ 8 w 252"/>
                    <a:gd name="T5" fmla="*/ 9 h 281"/>
                    <a:gd name="T6" fmla="*/ 8 w 252"/>
                    <a:gd name="T7" fmla="*/ 0 h 281"/>
                    <a:gd name="T8" fmla="*/ 0 w 252"/>
                    <a:gd name="T9" fmla="*/ 0 h 2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"/>
                    <a:gd name="T16" fmla="*/ 0 h 281"/>
                    <a:gd name="T17" fmla="*/ 252 w 252"/>
                    <a:gd name="T18" fmla="*/ 281 h 2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" h="281">
                      <a:moveTo>
                        <a:pt x="0" y="0"/>
                      </a:moveTo>
                      <a:lnTo>
                        <a:pt x="0" y="258"/>
                      </a:lnTo>
                      <a:lnTo>
                        <a:pt x="252" y="281"/>
                      </a:lnTo>
                      <a:lnTo>
                        <a:pt x="2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5" name="Freeform 428"/>
                <p:cNvSpPr>
                  <a:spLocks/>
                </p:cNvSpPr>
                <p:nvPr/>
              </p:nvSpPr>
              <p:spPr bwMode="auto">
                <a:xfrm>
                  <a:off x="2201" y="2970"/>
                  <a:ext cx="21" cy="91"/>
                </a:xfrm>
                <a:custGeom>
                  <a:avLst/>
                  <a:gdLst>
                    <a:gd name="T0" fmla="*/ 0 w 43"/>
                    <a:gd name="T1" fmla="*/ 0 h 183"/>
                    <a:gd name="T2" fmla="*/ 0 w 43"/>
                    <a:gd name="T3" fmla="*/ 0 h 183"/>
                    <a:gd name="T4" fmla="*/ 0 w 43"/>
                    <a:gd name="T5" fmla="*/ 0 h 183"/>
                    <a:gd name="T6" fmla="*/ 0 w 43"/>
                    <a:gd name="T7" fmla="*/ 1 h 183"/>
                    <a:gd name="T8" fmla="*/ 0 w 43"/>
                    <a:gd name="T9" fmla="*/ 1 h 183"/>
                    <a:gd name="T10" fmla="*/ 0 w 43"/>
                    <a:gd name="T11" fmla="*/ 2 h 183"/>
                    <a:gd name="T12" fmla="*/ 0 w 43"/>
                    <a:gd name="T13" fmla="*/ 3 h 183"/>
                    <a:gd name="T14" fmla="*/ 0 w 43"/>
                    <a:gd name="T15" fmla="*/ 4 h 183"/>
                    <a:gd name="T16" fmla="*/ 0 w 43"/>
                    <a:gd name="T17" fmla="*/ 4 h 183"/>
                    <a:gd name="T18" fmla="*/ 0 w 43"/>
                    <a:gd name="T19" fmla="*/ 4 h 183"/>
                    <a:gd name="T20" fmla="*/ 0 w 43"/>
                    <a:gd name="T21" fmla="*/ 5 h 183"/>
                    <a:gd name="T22" fmla="*/ 0 w 43"/>
                    <a:gd name="T23" fmla="*/ 5 h 183"/>
                    <a:gd name="T24" fmla="*/ 0 w 43"/>
                    <a:gd name="T25" fmla="*/ 5 h 183"/>
                    <a:gd name="T26" fmla="*/ 0 w 43"/>
                    <a:gd name="T27" fmla="*/ 5 h 183"/>
                    <a:gd name="T28" fmla="*/ 1 w 43"/>
                    <a:gd name="T29" fmla="*/ 5 h 183"/>
                    <a:gd name="T30" fmla="*/ 1 w 43"/>
                    <a:gd name="T31" fmla="*/ 5 h 183"/>
                    <a:gd name="T32" fmla="*/ 1 w 43"/>
                    <a:gd name="T33" fmla="*/ 5 h 183"/>
                    <a:gd name="T34" fmla="*/ 1 w 43"/>
                    <a:gd name="T35" fmla="*/ 4 h 183"/>
                    <a:gd name="T36" fmla="*/ 0 w 43"/>
                    <a:gd name="T37" fmla="*/ 4 h 183"/>
                    <a:gd name="T38" fmla="*/ 0 w 43"/>
                    <a:gd name="T39" fmla="*/ 0 h 183"/>
                    <a:gd name="T40" fmla="*/ 1 w 43"/>
                    <a:gd name="T41" fmla="*/ 0 h 183"/>
                    <a:gd name="T42" fmla="*/ 1 w 43"/>
                    <a:gd name="T43" fmla="*/ 0 h 183"/>
                    <a:gd name="T44" fmla="*/ 1 w 43"/>
                    <a:gd name="T45" fmla="*/ 0 h 183"/>
                    <a:gd name="T46" fmla="*/ 0 w 43"/>
                    <a:gd name="T47" fmla="*/ 0 h 183"/>
                    <a:gd name="T48" fmla="*/ 0 w 43"/>
                    <a:gd name="T49" fmla="*/ 0 h 183"/>
                    <a:gd name="T50" fmla="*/ 0 w 43"/>
                    <a:gd name="T51" fmla="*/ 0 h 18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"/>
                    <a:gd name="T79" fmla="*/ 0 h 183"/>
                    <a:gd name="T80" fmla="*/ 43 w 43"/>
                    <a:gd name="T81" fmla="*/ 183 h 18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" h="183">
                      <a:moveTo>
                        <a:pt x="11" y="12"/>
                      </a:moveTo>
                      <a:lnTo>
                        <a:pt x="9" y="14"/>
                      </a:lnTo>
                      <a:lnTo>
                        <a:pt x="6" y="22"/>
                      </a:lnTo>
                      <a:lnTo>
                        <a:pt x="2" y="38"/>
                      </a:lnTo>
                      <a:lnTo>
                        <a:pt x="0" y="63"/>
                      </a:lnTo>
                      <a:lnTo>
                        <a:pt x="0" y="94"/>
                      </a:lnTo>
                      <a:lnTo>
                        <a:pt x="0" y="123"/>
                      </a:lnTo>
                      <a:lnTo>
                        <a:pt x="0" y="143"/>
                      </a:lnTo>
                      <a:lnTo>
                        <a:pt x="0" y="151"/>
                      </a:lnTo>
                      <a:lnTo>
                        <a:pt x="0" y="154"/>
                      </a:lnTo>
                      <a:lnTo>
                        <a:pt x="3" y="161"/>
                      </a:lnTo>
                      <a:lnTo>
                        <a:pt x="8" y="169"/>
                      </a:lnTo>
                      <a:lnTo>
                        <a:pt x="17" y="178"/>
                      </a:lnTo>
                      <a:lnTo>
                        <a:pt x="27" y="183"/>
                      </a:lnTo>
                      <a:lnTo>
                        <a:pt x="35" y="183"/>
                      </a:lnTo>
                      <a:lnTo>
                        <a:pt x="41" y="180"/>
                      </a:lnTo>
                      <a:lnTo>
                        <a:pt x="43" y="178"/>
                      </a:lnTo>
                      <a:lnTo>
                        <a:pt x="43" y="158"/>
                      </a:lnTo>
                      <a:lnTo>
                        <a:pt x="25" y="154"/>
                      </a:lnTo>
                      <a:lnTo>
                        <a:pt x="25" y="31"/>
                      </a:lnTo>
                      <a:lnTo>
                        <a:pt x="43" y="28"/>
                      </a:lnTo>
                      <a:lnTo>
                        <a:pt x="43" y="0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19" y="3"/>
                      </a:ln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6" name="Freeform 429"/>
                <p:cNvSpPr>
                  <a:spLocks/>
                </p:cNvSpPr>
                <p:nvPr/>
              </p:nvSpPr>
              <p:spPr bwMode="auto">
                <a:xfrm>
                  <a:off x="2377" y="2821"/>
                  <a:ext cx="56" cy="17"/>
                </a:xfrm>
                <a:custGeom>
                  <a:avLst/>
                  <a:gdLst>
                    <a:gd name="T0" fmla="*/ 0 w 112"/>
                    <a:gd name="T1" fmla="*/ 0 h 35"/>
                    <a:gd name="T2" fmla="*/ 0 w 112"/>
                    <a:gd name="T3" fmla="*/ 0 h 35"/>
                    <a:gd name="T4" fmla="*/ 1 w 112"/>
                    <a:gd name="T5" fmla="*/ 0 h 35"/>
                    <a:gd name="T6" fmla="*/ 1 w 112"/>
                    <a:gd name="T7" fmla="*/ 0 h 35"/>
                    <a:gd name="T8" fmla="*/ 1 w 112"/>
                    <a:gd name="T9" fmla="*/ 0 h 35"/>
                    <a:gd name="T10" fmla="*/ 1 w 112"/>
                    <a:gd name="T11" fmla="*/ 0 h 35"/>
                    <a:gd name="T12" fmla="*/ 1 w 112"/>
                    <a:gd name="T13" fmla="*/ 0 h 35"/>
                    <a:gd name="T14" fmla="*/ 2 w 112"/>
                    <a:gd name="T15" fmla="*/ 0 h 35"/>
                    <a:gd name="T16" fmla="*/ 2 w 112"/>
                    <a:gd name="T17" fmla="*/ 0 h 35"/>
                    <a:gd name="T18" fmla="*/ 3 w 112"/>
                    <a:gd name="T19" fmla="*/ 0 h 35"/>
                    <a:gd name="T20" fmla="*/ 3 w 112"/>
                    <a:gd name="T21" fmla="*/ 0 h 35"/>
                    <a:gd name="T22" fmla="*/ 4 w 112"/>
                    <a:gd name="T23" fmla="*/ 0 h 35"/>
                    <a:gd name="T24" fmla="*/ 4 w 112"/>
                    <a:gd name="T25" fmla="*/ 0 h 35"/>
                    <a:gd name="T26" fmla="*/ 4 w 112"/>
                    <a:gd name="T27" fmla="*/ 0 h 35"/>
                    <a:gd name="T28" fmla="*/ 4 w 112"/>
                    <a:gd name="T29" fmla="*/ 0 h 35"/>
                    <a:gd name="T30" fmla="*/ 4 w 112"/>
                    <a:gd name="T31" fmla="*/ 0 h 35"/>
                    <a:gd name="T32" fmla="*/ 4 w 112"/>
                    <a:gd name="T33" fmla="*/ 1 h 35"/>
                    <a:gd name="T34" fmla="*/ 0 w 112"/>
                    <a:gd name="T35" fmla="*/ 0 h 3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2"/>
                    <a:gd name="T55" fmla="*/ 0 h 35"/>
                    <a:gd name="T56" fmla="*/ 112 w 112"/>
                    <a:gd name="T57" fmla="*/ 35 h 3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2" h="35">
                      <a:moveTo>
                        <a:pt x="0" y="14"/>
                      </a:move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8" y="5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55" y="3"/>
                      </a:lnTo>
                      <a:lnTo>
                        <a:pt x="73" y="7"/>
                      </a:lnTo>
                      <a:lnTo>
                        <a:pt x="87" y="11"/>
                      </a:lnTo>
                      <a:lnTo>
                        <a:pt x="98" y="14"/>
                      </a:lnTo>
                      <a:lnTo>
                        <a:pt x="106" y="18"/>
                      </a:lnTo>
                      <a:lnTo>
                        <a:pt x="109" y="22"/>
                      </a:lnTo>
                      <a:lnTo>
                        <a:pt x="112" y="25"/>
                      </a:lnTo>
                      <a:lnTo>
                        <a:pt x="112" y="30"/>
                      </a:lnTo>
                      <a:lnTo>
                        <a:pt x="112" y="3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7" name="Freeform 430"/>
                <p:cNvSpPr>
                  <a:spLocks/>
                </p:cNvSpPr>
                <p:nvPr/>
              </p:nvSpPr>
              <p:spPr bwMode="auto">
                <a:xfrm>
                  <a:off x="2376" y="2844"/>
                  <a:ext cx="56" cy="16"/>
                </a:xfrm>
                <a:custGeom>
                  <a:avLst/>
                  <a:gdLst>
                    <a:gd name="T0" fmla="*/ 0 w 112"/>
                    <a:gd name="T1" fmla="*/ 1 h 31"/>
                    <a:gd name="T2" fmla="*/ 0 w 112"/>
                    <a:gd name="T3" fmla="*/ 1 h 31"/>
                    <a:gd name="T4" fmla="*/ 1 w 112"/>
                    <a:gd name="T5" fmla="*/ 1 h 31"/>
                    <a:gd name="T6" fmla="*/ 1 w 112"/>
                    <a:gd name="T7" fmla="*/ 1 h 31"/>
                    <a:gd name="T8" fmla="*/ 1 w 112"/>
                    <a:gd name="T9" fmla="*/ 1 h 31"/>
                    <a:gd name="T10" fmla="*/ 1 w 112"/>
                    <a:gd name="T11" fmla="*/ 1 h 31"/>
                    <a:gd name="T12" fmla="*/ 1 w 112"/>
                    <a:gd name="T13" fmla="*/ 0 h 31"/>
                    <a:gd name="T14" fmla="*/ 2 w 112"/>
                    <a:gd name="T15" fmla="*/ 0 h 31"/>
                    <a:gd name="T16" fmla="*/ 2 w 112"/>
                    <a:gd name="T17" fmla="*/ 1 h 31"/>
                    <a:gd name="T18" fmla="*/ 3 w 112"/>
                    <a:gd name="T19" fmla="*/ 1 h 31"/>
                    <a:gd name="T20" fmla="*/ 3 w 112"/>
                    <a:gd name="T21" fmla="*/ 1 h 31"/>
                    <a:gd name="T22" fmla="*/ 3 w 112"/>
                    <a:gd name="T23" fmla="*/ 1 h 31"/>
                    <a:gd name="T24" fmla="*/ 4 w 112"/>
                    <a:gd name="T25" fmla="*/ 1 h 31"/>
                    <a:gd name="T26" fmla="*/ 4 w 112"/>
                    <a:gd name="T27" fmla="*/ 1 h 31"/>
                    <a:gd name="T28" fmla="*/ 4 w 112"/>
                    <a:gd name="T29" fmla="*/ 1 h 31"/>
                    <a:gd name="T30" fmla="*/ 4 w 112"/>
                    <a:gd name="T31" fmla="*/ 1 h 31"/>
                    <a:gd name="T32" fmla="*/ 4 w 112"/>
                    <a:gd name="T33" fmla="*/ 1 h 31"/>
                    <a:gd name="T34" fmla="*/ 0 w 112"/>
                    <a:gd name="T35" fmla="*/ 1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2"/>
                    <a:gd name="T55" fmla="*/ 0 h 31"/>
                    <a:gd name="T56" fmla="*/ 112 w 112"/>
                    <a:gd name="T57" fmla="*/ 31 h 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2" h="31">
                      <a:moveTo>
                        <a:pt x="0" y="15"/>
                      </a:move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14" y="3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55" y="1"/>
                      </a:lnTo>
                      <a:lnTo>
                        <a:pt x="72" y="4"/>
                      </a:lnTo>
                      <a:lnTo>
                        <a:pt x="86" y="7"/>
                      </a:lnTo>
                      <a:lnTo>
                        <a:pt x="96" y="11"/>
                      </a:lnTo>
                      <a:lnTo>
                        <a:pt x="104" y="14"/>
                      </a:lnTo>
                      <a:lnTo>
                        <a:pt x="109" y="17"/>
                      </a:lnTo>
                      <a:lnTo>
                        <a:pt x="110" y="22"/>
                      </a:lnTo>
                      <a:lnTo>
                        <a:pt x="112" y="26"/>
                      </a:lnTo>
                      <a:lnTo>
                        <a:pt x="112" y="3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8" name="Freeform 431"/>
                <p:cNvSpPr>
                  <a:spLocks/>
                </p:cNvSpPr>
                <p:nvPr/>
              </p:nvSpPr>
              <p:spPr bwMode="auto">
                <a:xfrm>
                  <a:off x="2377" y="2866"/>
                  <a:ext cx="57" cy="15"/>
                </a:xfrm>
                <a:custGeom>
                  <a:avLst/>
                  <a:gdLst>
                    <a:gd name="T0" fmla="*/ 0 w 114"/>
                    <a:gd name="T1" fmla="*/ 1 h 30"/>
                    <a:gd name="T2" fmla="*/ 0 w 114"/>
                    <a:gd name="T3" fmla="*/ 1 h 30"/>
                    <a:gd name="T4" fmla="*/ 1 w 114"/>
                    <a:gd name="T5" fmla="*/ 1 h 30"/>
                    <a:gd name="T6" fmla="*/ 1 w 114"/>
                    <a:gd name="T7" fmla="*/ 1 h 30"/>
                    <a:gd name="T8" fmla="*/ 1 w 114"/>
                    <a:gd name="T9" fmla="*/ 1 h 30"/>
                    <a:gd name="T10" fmla="*/ 1 w 114"/>
                    <a:gd name="T11" fmla="*/ 1 h 30"/>
                    <a:gd name="T12" fmla="*/ 1 w 114"/>
                    <a:gd name="T13" fmla="*/ 1 h 30"/>
                    <a:gd name="T14" fmla="*/ 2 w 114"/>
                    <a:gd name="T15" fmla="*/ 0 h 30"/>
                    <a:gd name="T16" fmla="*/ 2 w 114"/>
                    <a:gd name="T17" fmla="*/ 1 h 30"/>
                    <a:gd name="T18" fmla="*/ 3 w 114"/>
                    <a:gd name="T19" fmla="*/ 1 h 30"/>
                    <a:gd name="T20" fmla="*/ 3 w 114"/>
                    <a:gd name="T21" fmla="*/ 1 h 30"/>
                    <a:gd name="T22" fmla="*/ 4 w 114"/>
                    <a:gd name="T23" fmla="*/ 1 h 30"/>
                    <a:gd name="T24" fmla="*/ 4 w 114"/>
                    <a:gd name="T25" fmla="*/ 1 h 30"/>
                    <a:gd name="T26" fmla="*/ 4 w 114"/>
                    <a:gd name="T27" fmla="*/ 1 h 30"/>
                    <a:gd name="T28" fmla="*/ 4 w 114"/>
                    <a:gd name="T29" fmla="*/ 1 h 30"/>
                    <a:gd name="T30" fmla="*/ 4 w 114"/>
                    <a:gd name="T31" fmla="*/ 1 h 30"/>
                    <a:gd name="T32" fmla="*/ 4 w 114"/>
                    <a:gd name="T33" fmla="*/ 1 h 30"/>
                    <a:gd name="T34" fmla="*/ 0 w 114"/>
                    <a:gd name="T35" fmla="*/ 1 h 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4"/>
                    <a:gd name="T55" fmla="*/ 0 h 30"/>
                    <a:gd name="T56" fmla="*/ 114 w 114"/>
                    <a:gd name="T57" fmla="*/ 30 h 3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4" h="30">
                      <a:moveTo>
                        <a:pt x="0" y="18"/>
                      </a:move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3" y="11"/>
                      </a:lnTo>
                      <a:lnTo>
                        <a:pt x="8" y="7"/>
                      </a:lnTo>
                      <a:lnTo>
                        <a:pt x="14" y="3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55" y="2"/>
                      </a:lnTo>
                      <a:lnTo>
                        <a:pt x="74" y="5"/>
                      </a:lnTo>
                      <a:lnTo>
                        <a:pt x="89" y="8"/>
                      </a:lnTo>
                      <a:lnTo>
                        <a:pt x="100" y="10"/>
                      </a:lnTo>
                      <a:lnTo>
                        <a:pt x="106" y="13"/>
                      </a:lnTo>
                      <a:lnTo>
                        <a:pt x="111" y="16"/>
                      </a:lnTo>
                      <a:lnTo>
                        <a:pt x="114" y="21"/>
                      </a:lnTo>
                      <a:lnTo>
                        <a:pt x="114" y="25"/>
                      </a:lnTo>
                      <a:lnTo>
                        <a:pt x="114" y="3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9" name="Freeform 432"/>
                <p:cNvSpPr>
                  <a:spLocks/>
                </p:cNvSpPr>
                <p:nvPr/>
              </p:nvSpPr>
              <p:spPr bwMode="auto">
                <a:xfrm>
                  <a:off x="2376" y="2886"/>
                  <a:ext cx="60" cy="14"/>
                </a:xfrm>
                <a:custGeom>
                  <a:avLst/>
                  <a:gdLst>
                    <a:gd name="T0" fmla="*/ 0 w 118"/>
                    <a:gd name="T1" fmla="*/ 0 h 29"/>
                    <a:gd name="T2" fmla="*/ 0 w 118"/>
                    <a:gd name="T3" fmla="*/ 0 h 29"/>
                    <a:gd name="T4" fmla="*/ 1 w 118"/>
                    <a:gd name="T5" fmla="*/ 0 h 29"/>
                    <a:gd name="T6" fmla="*/ 1 w 118"/>
                    <a:gd name="T7" fmla="*/ 0 h 29"/>
                    <a:gd name="T8" fmla="*/ 1 w 118"/>
                    <a:gd name="T9" fmla="*/ 0 h 29"/>
                    <a:gd name="T10" fmla="*/ 1 w 118"/>
                    <a:gd name="T11" fmla="*/ 0 h 29"/>
                    <a:gd name="T12" fmla="*/ 1 w 118"/>
                    <a:gd name="T13" fmla="*/ 0 h 29"/>
                    <a:gd name="T14" fmla="*/ 2 w 118"/>
                    <a:gd name="T15" fmla="*/ 0 h 29"/>
                    <a:gd name="T16" fmla="*/ 2 w 118"/>
                    <a:gd name="T17" fmla="*/ 0 h 29"/>
                    <a:gd name="T18" fmla="*/ 3 w 118"/>
                    <a:gd name="T19" fmla="*/ 0 h 29"/>
                    <a:gd name="T20" fmla="*/ 3 w 118"/>
                    <a:gd name="T21" fmla="*/ 0 h 29"/>
                    <a:gd name="T22" fmla="*/ 4 w 118"/>
                    <a:gd name="T23" fmla="*/ 0 h 29"/>
                    <a:gd name="T24" fmla="*/ 4 w 118"/>
                    <a:gd name="T25" fmla="*/ 0 h 29"/>
                    <a:gd name="T26" fmla="*/ 4 w 118"/>
                    <a:gd name="T27" fmla="*/ 0 h 29"/>
                    <a:gd name="T28" fmla="*/ 4 w 118"/>
                    <a:gd name="T29" fmla="*/ 0 h 29"/>
                    <a:gd name="T30" fmla="*/ 4 w 118"/>
                    <a:gd name="T31" fmla="*/ 0 h 29"/>
                    <a:gd name="T32" fmla="*/ 4 w 118"/>
                    <a:gd name="T33" fmla="*/ 0 h 29"/>
                    <a:gd name="T34" fmla="*/ 0 w 118"/>
                    <a:gd name="T35" fmla="*/ 0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8"/>
                    <a:gd name="T55" fmla="*/ 0 h 29"/>
                    <a:gd name="T56" fmla="*/ 118 w 118"/>
                    <a:gd name="T57" fmla="*/ 29 h 2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8" h="29">
                      <a:moveTo>
                        <a:pt x="0" y="18"/>
                      </a:moveTo>
                      <a:lnTo>
                        <a:pt x="0" y="16"/>
                      </a:lnTo>
                      <a:lnTo>
                        <a:pt x="1" y="15"/>
                      </a:lnTo>
                      <a:lnTo>
                        <a:pt x="3" y="11"/>
                      </a:lnTo>
                      <a:lnTo>
                        <a:pt x="7" y="7"/>
                      </a:lnTo>
                      <a:lnTo>
                        <a:pt x="14" y="3"/>
                      </a:lnTo>
                      <a:lnTo>
                        <a:pt x="25" y="2"/>
                      </a:lnTo>
                      <a:lnTo>
                        <a:pt x="39" y="0"/>
                      </a:lnTo>
                      <a:lnTo>
                        <a:pt x="58" y="2"/>
                      </a:lnTo>
                      <a:lnTo>
                        <a:pt x="77" y="5"/>
                      </a:lnTo>
                      <a:lnTo>
                        <a:pt x="91" y="7"/>
                      </a:lnTo>
                      <a:lnTo>
                        <a:pt x="102" y="10"/>
                      </a:lnTo>
                      <a:lnTo>
                        <a:pt x="110" y="13"/>
                      </a:lnTo>
                      <a:lnTo>
                        <a:pt x="115" y="16"/>
                      </a:lnTo>
                      <a:lnTo>
                        <a:pt x="118" y="19"/>
                      </a:lnTo>
                      <a:lnTo>
                        <a:pt x="118" y="24"/>
                      </a:lnTo>
                      <a:lnTo>
                        <a:pt x="118" y="29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0" name="Freeform 433"/>
                <p:cNvSpPr>
                  <a:spLocks/>
                </p:cNvSpPr>
                <p:nvPr/>
              </p:nvSpPr>
              <p:spPr bwMode="auto">
                <a:xfrm>
                  <a:off x="2376" y="2909"/>
                  <a:ext cx="60" cy="12"/>
                </a:xfrm>
                <a:custGeom>
                  <a:avLst/>
                  <a:gdLst>
                    <a:gd name="T0" fmla="*/ 0 w 118"/>
                    <a:gd name="T1" fmla="*/ 1 h 24"/>
                    <a:gd name="T2" fmla="*/ 0 w 118"/>
                    <a:gd name="T3" fmla="*/ 1 h 24"/>
                    <a:gd name="T4" fmla="*/ 1 w 118"/>
                    <a:gd name="T5" fmla="*/ 1 h 24"/>
                    <a:gd name="T6" fmla="*/ 1 w 118"/>
                    <a:gd name="T7" fmla="*/ 1 h 24"/>
                    <a:gd name="T8" fmla="*/ 1 w 118"/>
                    <a:gd name="T9" fmla="*/ 1 h 24"/>
                    <a:gd name="T10" fmla="*/ 1 w 118"/>
                    <a:gd name="T11" fmla="*/ 1 h 24"/>
                    <a:gd name="T12" fmla="*/ 1 w 118"/>
                    <a:gd name="T13" fmla="*/ 1 h 24"/>
                    <a:gd name="T14" fmla="*/ 2 w 118"/>
                    <a:gd name="T15" fmla="*/ 0 h 24"/>
                    <a:gd name="T16" fmla="*/ 2 w 118"/>
                    <a:gd name="T17" fmla="*/ 0 h 24"/>
                    <a:gd name="T18" fmla="*/ 3 w 118"/>
                    <a:gd name="T19" fmla="*/ 1 h 24"/>
                    <a:gd name="T20" fmla="*/ 3 w 118"/>
                    <a:gd name="T21" fmla="*/ 1 h 24"/>
                    <a:gd name="T22" fmla="*/ 4 w 118"/>
                    <a:gd name="T23" fmla="*/ 1 h 24"/>
                    <a:gd name="T24" fmla="*/ 4 w 118"/>
                    <a:gd name="T25" fmla="*/ 1 h 24"/>
                    <a:gd name="T26" fmla="*/ 4 w 118"/>
                    <a:gd name="T27" fmla="*/ 1 h 24"/>
                    <a:gd name="T28" fmla="*/ 4 w 118"/>
                    <a:gd name="T29" fmla="*/ 1 h 24"/>
                    <a:gd name="T30" fmla="*/ 4 w 118"/>
                    <a:gd name="T31" fmla="*/ 1 h 24"/>
                    <a:gd name="T32" fmla="*/ 4 w 118"/>
                    <a:gd name="T33" fmla="*/ 1 h 24"/>
                    <a:gd name="T34" fmla="*/ 0 w 118"/>
                    <a:gd name="T35" fmla="*/ 1 h 2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8"/>
                    <a:gd name="T55" fmla="*/ 0 h 24"/>
                    <a:gd name="T56" fmla="*/ 118 w 118"/>
                    <a:gd name="T57" fmla="*/ 24 h 2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8" h="24">
                      <a:moveTo>
                        <a:pt x="0" y="19"/>
                      </a:move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3" y="13"/>
                      </a:lnTo>
                      <a:lnTo>
                        <a:pt x="7" y="8"/>
                      </a:lnTo>
                      <a:lnTo>
                        <a:pt x="14" y="5"/>
                      </a:lnTo>
                      <a:lnTo>
                        <a:pt x="23" y="2"/>
                      </a:lnTo>
                      <a:lnTo>
                        <a:pt x="38" y="0"/>
                      </a:lnTo>
                      <a:lnTo>
                        <a:pt x="56" y="0"/>
                      </a:lnTo>
                      <a:lnTo>
                        <a:pt x="75" y="2"/>
                      </a:lnTo>
                      <a:lnTo>
                        <a:pt x="90" y="3"/>
                      </a:lnTo>
                      <a:lnTo>
                        <a:pt x="101" y="6"/>
                      </a:lnTo>
                      <a:lnTo>
                        <a:pt x="109" y="8"/>
                      </a:lnTo>
                      <a:lnTo>
                        <a:pt x="115" y="11"/>
                      </a:lnTo>
                      <a:lnTo>
                        <a:pt x="116" y="14"/>
                      </a:lnTo>
                      <a:lnTo>
                        <a:pt x="118" y="19"/>
                      </a:lnTo>
                      <a:lnTo>
                        <a:pt x="118" y="24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1" name="Freeform 434"/>
                <p:cNvSpPr>
                  <a:spLocks/>
                </p:cNvSpPr>
                <p:nvPr/>
              </p:nvSpPr>
              <p:spPr bwMode="auto">
                <a:xfrm>
                  <a:off x="2374" y="2928"/>
                  <a:ext cx="58" cy="9"/>
                </a:xfrm>
                <a:custGeom>
                  <a:avLst/>
                  <a:gdLst>
                    <a:gd name="T0" fmla="*/ 0 w 115"/>
                    <a:gd name="T1" fmla="*/ 1 h 17"/>
                    <a:gd name="T2" fmla="*/ 0 w 115"/>
                    <a:gd name="T3" fmla="*/ 1 h 17"/>
                    <a:gd name="T4" fmla="*/ 1 w 115"/>
                    <a:gd name="T5" fmla="*/ 1 h 17"/>
                    <a:gd name="T6" fmla="*/ 1 w 115"/>
                    <a:gd name="T7" fmla="*/ 1 h 17"/>
                    <a:gd name="T8" fmla="*/ 1 w 115"/>
                    <a:gd name="T9" fmla="*/ 1 h 17"/>
                    <a:gd name="T10" fmla="*/ 1 w 115"/>
                    <a:gd name="T11" fmla="*/ 1 h 17"/>
                    <a:gd name="T12" fmla="*/ 1 w 115"/>
                    <a:gd name="T13" fmla="*/ 1 h 17"/>
                    <a:gd name="T14" fmla="*/ 2 w 115"/>
                    <a:gd name="T15" fmla="*/ 0 h 17"/>
                    <a:gd name="T16" fmla="*/ 2 w 115"/>
                    <a:gd name="T17" fmla="*/ 0 h 17"/>
                    <a:gd name="T18" fmla="*/ 3 w 115"/>
                    <a:gd name="T19" fmla="*/ 0 h 17"/>
                    <a:gd name="T20" fmla="*/ 3 w 115"/>
                    <a:gd name="T21" fmla="*/ 1 h 17"/>
                    <a:gd name="T22" fmla="*/ 4 w 115"/>
                    <a:gd name="T23" fmla="*/ 1 h 17"/>
                    <a:gd name="T24" fmla="*/ 4 w 115"/>
                    <a:gd name="T25" fmla="*/ 1 h 17"/>
                    <a:gd name="T26" fmla="*/ 4 w 115"/>
                    <a:gd name="T27" fmla="*/ 1 h 17"/>
                    <a:gd name="T28" fmla="*/ 4 w 115"/>
                    <a:gd name="T29" fmla="*/ 1 h 17"/>
                    <a:gd name="T30" fmla="*/ 4 w 115"/>
                    <a:gd name="T31" fmla="*/ 1 h 17"/>
                    <a:gd name="T32" fmla="*/ 4 w 115"/>
                    <a:gd name="T33" fmla="*/ 1 h 17"/>
                    <a:gd name="T34" fmla="*/ 0 w 115"/>
                    <a:gd name="T35" fmla="*/ 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5"/>
                    <a:gd name="T55" fmla="*/ 0 h 17"/>
                    <a:gd name="T56" fmla="*/ 115 w 115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5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3" y="11"/>
                      </a:lnTo>
                      <a:lnTo>
                        <a:pt x="8" y="8"/>
                      </a:lnTo>
                      <a:lnTo>
                        <a:pt x="14" y="5"/>
                      </a:lnTo>
                      <a:lnTo>
                        <a:pt x="24" y="3"/>
                      </a:lnTo>
                      <a:lnTo>
                        <a:pt x="38" y="0"/>
                      </a:lnTo>
                      <a:lnTo>
                        <a:pt x="55" y="0"/>
                      </a:lnTo>
                      <a:lnTo>
                        <a:pt x="74" y="0"/>
                      </a:lnTo>
                      <a:lnTo>
                        <a:pt x="88" y="2"/>
                      </a:lnTo>
                      <a:lnTo>
                        <a:pt x="99" y="3"/>
                      </a:lnTo>
                      <a:lnTo>
                        <a:pt x="107" y="5"/>
                      </a:lnTo>
                      <a:lnTo>
                        <a:pt x="112" y="6"/>
                      </a:lnTo>
                      <a:lnTo>
                        <a:pt x="114" y="9"/>
                      </a:lnTo>
                      <a:lnTo>
                        <a:pt x="115" y="13"/>
                      </a:lnTo>
                      <a:lnTo>
                        <a:pt x="115" y="17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2" name="Freeform 435"/>
                <p:cNvSpPr>
                  <a:spLocks/>
                </p:cNvSpPr>
                <p:nvPr/>
              </p:nvSpPr>
              <p:spPr bwMode="auto">
                <a:xfrm>
                  <a:off x="2449" y="2834"/>
                  <a:ext cx="54" cy="16"/>
                </a:xfrm>
                <a:custGeom>
                  <a:avLst/>
                  <a:gdLst>
                    <a:gd name="T0" fmla="*/ 0 w 109"/>
                    <a:gd name="T1" fmla="*/ 1 h 32"/>
                    <a:gd name="T2" fmla="*/ 0 w 109"/>
                    <a:gd name="T3" fmla="*/ 1 h 32"/>
                    <a:gd name="T4" fmla="*/ 0 w 109"/>
                    <a:gd name="T5" fmla="*/ 1 h 32"/>
                    <a:gd name="T6" fmla="*/ 0 w 109"/>
                    <a:gd name="T7" fmla="*/ 1 h 32"/>
                    <a:gd name="T8" fmla="*/ 0 w 109"/>
                    <a:gd name="T9" fmla="*/ 1 h 32"/>
                    <a:gd name="T10" fmla="*/ 0 w 109"/>
                    <a:gd name="T11" fmla="*/ 1 h 32"/>
                    <a:gd name="T12" fmla="*/ 0 w 109"/>
                    <a:gd name="T13" fmla="*/ 0 h 32"/>
                    <a:gd name="T14" fmla="*/ 1 w 109"/>
                    <a:gd name="T15" fmla="*/ 1 h 32"/>
                    <a:gd name="T16" fmla="*/ 1 w 109"/>
                    <a:gd name="T17" fmla="*/ 1 h 32"/>
                    <a:gd name="T18" fmla="*/ 2 w 109"/>
                    <a:gd name="T19" fmla="*/ 1 h 32"/>
                    <a:gd name="T20" fmla="*/ 2 w 109"/>
                    <a:gd name="T21" fmla="*/ 1 h 32"/>
                    <a:gd name="T22" fmla="*/ 3 w 109"/>
                    <a:gd name="T23" fmla="*/ 1 h 32"/>
                    <a:gd name="T24" fmla="*/ 3 w 109"/>
                    <a:gd name="T25" fmla="*/ 1 h 32"/>
                    <a:gd name="T26" fmla="*/ 3 w 109"/>
                    <a:gd name="T27" fmla="*/ 1 h 32"/>
                    <a:gd name="T28" fmla="*/ 3 w 109"/>
                    <a:gd name="T29" fmla="*/ 1 h 32"/>
                    <a:gd name="T30" fmla="*/ 3 w 109"/>
                    <a:gd name="T31" fmla="*/ 1 h 32"/>
                    <a:gd name="T32" fmla="*/ 3 w 109"/>
                    <a:gd name="T33" fmla="*/ 1 h 32"/>
                    <a:gd name="T34" fmla="*/ 0 w 109"/>
                    <a:gd name="T35" fmla="*/ 1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9"/>
                    <a:gd name="T55" fmla="*/ 0 h 32"/>
                    <a:gd name="T56" fmla="*/ 109 w 109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9" h="32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8" y="5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2"/>
                      </a:lnTo>
                      <a:lnTo>
                        <a:pt x="55" y="3"/>
                      </a:lnTo>
                      <a:lnTo>
                        <a:pt x="73" y="6"/>
                      </a:lnTo>
                      <a:lnTo>
                        <a:pt x="85" y="10"/>
                      </a:lnTo>
                      <a:lnTo>
                        <a:pt x="96" y="13"/>
                      </a:lnTo>
                      <a:lnTo>
                        <a:pt x="103" y="16"/>
                      </a:lnTo>
                      <a:lnTo>
                        <a:pt x="106" y="19"/>
                      </a:lnTo>
                      <a:lnTo>
                        <a:pt x="109" y="24"/>
                      </a:lnTo>
                      <a:lnTo>
                        <a:pt x="109" y="27"/>
                      </a:lnTo>
                      <a:lnTo>
                        <a:pt x="109" y="3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3" name="Freeform 436"/>
                <p:cNvSpPr>
                  <a:spLocks/>
                </p:cNvSpPr>
                <p:nvPr/>
              </p:nvSpPr>
              <p:spPr bwMode="auto">
                <a:xfrm>
                  <a:off x="2447" y="2855"/>
                  <a:ext cx="56" cy="14"/>
                </a:xfrm>
                <a:custGeom>
                  <a:avLst/>
                  <a:gdLst>
                    <a:gd name="T0" fmla="*/ 0 w 110"/>
                    <a:gd name="T1" fmla="*/ 0 h 29"/>
                    <a:gd name="T2" fmla="*/ 0 w 110"/>
                    <a:gd name="T3" fmla="*/ 0 h 29"/>
                    <a:gd name="T4" fmla="*/ 1 w 110"/>
                    <a:gd name="T5" fmla="*/ 0 h 29"/>
                    <a:gd name="T6" fmla="*/ 1 w 110"/>
                    <a:gd name="T7" fmla="*/ 0 h 29"/>
                    <a:gd name="T8" fmla="*/ 1 w 110"/>
                    <a:gd name="T9" fmla="*/ 0 h 29"/>
                    <a:gd name="T10" fmla="*/ 1 w 110"/>
                    <a:gd name="T11" fmla="*/ 0 h 29"/>
                    <a:gd name="T12" fmla="*/ 1 w 110"/>
                    <a:gd name="T13" fmla="*/ 0 h 29"/>
                    <a:gd name="T14" fmla="*/ 2 w 110"/>
                    <a:gd name="T15" fmla="*/ 0 h 29"/>
                    <a:gd name="T16" fmla="*/ 2 w 110"/>
                    <a:gd name="T17" fmla="*/ 0 h 29"/>
                    <a:gd name="T18" fmla="*/ 3 w 110"/>
                    <a:gd name="T19" fmla="*/ 0 h 29"/>
                    <a:gd name="T20" fmla="*/ 3 w 110"/>
                    <a:gd name="T21" fmla="*/ 0 h 29"/>
                    <a:gd name="T22" fmla="*/ 4 w 110"/>
                    <a:gd name="T23" fmla="*/ 0 h 29"/>
                    <a:gd name="T24" fmla="*/ 4 w 110"/>
                    <a:gd name="T25" fmla="*/ 0 h 29"/>
                    <a:gd name="T26" fmla="*/ 4 w 110"/>
                    <a:gd name="T27" fmla="*/ 0 h 29"/>
                    <a:gd name="T28" fmla="*/ 4 w 110"/>
                    <a:gd name="T29" fmla="*/ 0 h 29"/>
                    <a:gd name="T30" fmla="*/ 4 w 110"/>
                    <a:gd name="T31" fmla="*/ 0 h 29"/>
                    <a:gd name="T32" fmla="*/ 4 w 110"/>
                    <a:gd name="T33" fmla="*/ 0 h 29"/>
                    <a:gd name="T34" fmla="*/ 0 w 110"/>
                    <a:gd name="T35" fmla="*/ 0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0"/>
                    <a:gd name="T55" fmla="*/ 0 h 29"/>
                    <a:gd name="T56" fmla="*/ 110 w 110"/>
                    <a:gd name="T57" fmla="*/ 29 h 2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0" h="29">
                      <a:moveTo>
                        <a:pt x="0" y="14"/>
                      </a:move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8" y="5"/>
                      </a:lnTo>
                      <a:lnTo>
                        <a:pt x="14" y="3"/>
                      </a:lnTo>
                      <a:lnTo>
                        <a:pt x="25" y="2"/>
                      </a:lnTo>
                      <a:lnTo>
                        <a:pt x="38" y="0"/>
                      </a:lnTo>
                      <a:lnTo>
                        <a:pt x="55" y="2"/>
                      </a:lnTo>
                      <a:lnTo>
                        <a:pt x="72" y="5"/>
                      </a:lnTo>
                      <a:lnTo>
                        <a:pt x="87" y="8"/>
                      </a:lnTo>
                      <a:lnTo>
                        <a:pt x="96" y="10"/>
                      </a:lnTo>
                      <a:lnTo>
                        <a:pt x="102" y="13"/>
                      </a:lnTo>
                      <a:lnTo>
                        <a:pt x="107" y="16"/>
                      </a:lnTo>
                      <a:lnTo>
                        <a:pt x="110" y="21"/>
                      </a:lnTo>
                      <a:lnTo>
                        <a:pt x="110" y="24"/>
                      </a:lnTo>
                      <a:lnTo>
                        <a:pt x="110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4" name="Freeform 437"/>
                <p:cNvSpPr>
                  <a:spLocks/>
                </p:cNvSpPr>
                <p:nvPr/>
              </p:nvSpPr>
              <p:spPr bwMode="auto">
                <a:xfrm>
                  <a:off x="2449" y="2874"/>
                  <a:ext cx="55" cy="13"/>
                </a:xfrm>
                <a:custGeom>
                  <a:avLst/>
                  <a:gdLst>
                    <a:gd name="T0" fmla="*/ 0 w 110"/>
                    <a:gd name="T1" fmla="*/ 1 h 25"/>
                    <a:gd name="T2" fmla="*/ 0 w 110"/>
                    <a:gd name="T3" fmla="*/ 1 h 25"/>
                    <a:gd name="T4" fmla="*/ 1 w 110"/>
                    <a:gd name="T5" fmla="*/ 1 h 25"/>
                    <a:gd name="T6" fmla="*/ 1 w 110"/>
                    <a:gd name="T7" fmla="*/ 1 h 25"/>
                    <a:gd name="T8" fmla="*/ 1 w 110"/>
                    <a:gd name="T9" fmla="*/ 1 h 25"/>
                    <a:gd name="T10" fmla="*/ 1 w 110"/>
                    <a:gd name="T11" fmla="*/ 1 h 25"/>
                    <a:gd name="T12" fmla="*/ 1 w 110"/>
                    <a:gd name="T13" fmla="*/ 0 h 25"/>
                    <a:gd name="T14" fmla="*/ 2 w 110"/>
                    <a:gd name="T15" fmla="*/ 0 h 25"/>
                    <a:gd name="T16" fmla="*/ 2 w 110"/>
                    <a:gd name="T17" fmla="*/ 0 h 25"/>
                    <a:gd name="T18" fmla="*/ 3 w 110"/>
                    <a:gd name="T19" fmla="*/ 1 h 25"/>
                    <a:gd name="T20" fmla="*/ 3 w 110"/>
                    <a:gd name="T21" fmla="*/ 1 h 25"/>
                    <a:gd name="T22" fmla="*/ 3 w 110"/>
                    <a:gd name="T23" fmla="*/ 1 h 25"/>
                    <a:gd name="T24" fmla="*/ 3 w 110"/>
                    <a:gd name="T25" fmla="*/ 1 h 25"/>
                    <a:gd name="T26" fmla="*/ 3 w 110"/>
                    <a:gd name="T27" fmla="*/ 1 h 25"/>
                    <a:gd name="T28" fmla="*/ 3 w 110"/>
                    <a:gd name="T29" fmla="*/ 1 h 25"/>
                    <a:gd name="T30" fmla="*/ 3 w 110"/>
                    <a:gd name="T31" fmla="*/ 1 h 25"/>
                    <a:gd name="T32" fmla="*/ 3 w 110"/>
                    <a:gd name="T33" fmla="*/ 1 h 25"/>
                    <a:gd name="T34" fmla="*/ 0 w 110"/>
                    <a:gd name="T35" fmla="*/ 1 h 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0"/>
                    <a:gd name="T55" fmla="*/ 0 h 25"/>
                    <a:gd name="T56" fmla="*/ 110 w 110"/>
                    <a:gd name="T57" fmla="*/ 25 h 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0" h="25">
                      <a:moveTo>
                        <a:pt x="0" y="14"/>
                      </a:move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3" y="7"/>
                      </a:lnTo>
                      <a:lnTo>
                        <a:pt x="8" y="4"/>
                      </a:lnTo>
                      <a:lnTo>
                        <a:pt x="14" y="3"/>
                      </a:lnTo>
                      <a:lnTo>
                        <a:pt x="24" y="0"/>
                      </a:lnTo>
                      <a:lnTo>
                        <a:pt x="38" y="0"/>
                      </a:lnTo>
                      <a:lnTo>
                        <a:pt x="55" y="0"/>
                      </a:lnTo>
                      <a:lnTo>
                        <a:pt x="73" y="1"/>
                      </a:lnTo>
                      <a:lnTo>
                        <a:pt x="85" y="4"/>
                      </a:lnTo>
                      <a:lnTo>
                        <a:pt x="96" y="6"/>
                      </a:lnTo>
                      <a:lnTo>
                        <a:pt x="103" y="9"/>
                      </a:lnTo>
                      <a:lnTo>
                        <a:pt x="107" y="12"/>
                      </a:lnTo>
                      <a:lnTo>
                        <a:pt x="109" y="15"/>
                      </a:lnTo>
                      <a:lnTo>
                        <a:pt x="110" y="20"/>
                      </a:lnTo>
                      <a:lnTo>
                        <a:pt x="110" y="2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5" name="Freeform 438"/>
                <p:cNvSpPr>
                  <a:spLocks/>
                </p:cNvSpPr>
                <p:nvPr/>
              </p:nvSpPr>
              <p:spPr bwMode="auto">
                <a:xfrm>
                  <a:off x="2448" y="2892"/>
                  <a:ext cx="58" cy="12"/>
                </a:xfrm>
                <a:custGeom>
                  <a:avLst/>
                  <a:gdLst>
                    <a:gd name="T0" fmla="*/ 0 w 116"/>
                    <a:gd name="T1" fmla="*/ 1 h 24"/>
                    <a:gd name="T2" fmla="*/ 0 w 116"/>
                    <a:gd name="T3" fmla="*/ 1 h 24"/>
                    <a:gd name="T4" fmla="*/ 1 w 116"/>
                    <a:gd name="T5" fmla="*/ 1 h 24"/>
                    <a:gd name="T6" fmla="*/ 1 w 116"/>
                    <a:gd name="T7" fmla="*/ 1 h 24"/>
                    <a:gd name="T8" fmla="*/ 1 w 116"/>
                    <a:gd name="T9" fmla="*/ 1 h 24"/>
                    <a:gd name="T10" fmla="*/ 1 w 116"/>
                    <a:gd name="T11" fmla="*/ 1 h 24"/>
                    <a:gd name="T12" fmla="*/ 1 w 116"/>
                    <a:gd name="T13" fmla="*/ 0 h 24"/>
                    <a:gd name="T14" fmla="*/ 2 w 116"/>
                    <a:gd name="T15" fmla="*/ 0 h 24"/>
                    <a:gd name="T16" fmla="*/ 2 w 116"/>
                    <a:gd name="T17" fmla="*/ 1 h 24"/>
                    <a:gd name="T18" fmla="*/ 3 w 116"/>
                    <a:gd name="T19" fmla="*/ 1 h 24"/>
                    <a:gd name="T20" fmla="*/ 3 w 116"/>
                    <a:gd name="T21" fmla="*/ 1 h 24"/>
                    <a:gd name="T22" fmla="*/ 4 w 116"/>
                    <a:gd name="T23" fmla="*/ 1 h 24"/>
                    <a:gd name="T24" fmla="*/ 4 w 116"/>
                    <a:gd name="T25" fmla="*/ 1 h 24"/>
                    <a:gd name="T26" fmla="*/ 4 w 116"/>
                    <a:gd name="T27" fmla="*/ 1 h 24"/>
                    <a:gd name="T28" fmla="*/ 4 w 116"/>
                    <a:gd name="T29" fmla="*/ 1 h 24"/>
                    <a:gd name="T30" fmla="*/ 4 w 116"/>
                    <a:gd name="T31" fmla="*/ 1 h 24"/>
                    <a:gd name="T32" fmla="*/ 4 w 116"/>
                    <a:gd name="T33" fmla="*/ 1 h 24"/>
                    <a:gd name="T34" fmla="*/ 0 w 116"/>
                    <a:gd name="T35" fmla="*/ 1 h 2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6"/>
                    <a:gd name="T55" fmla="*/ 0 h 24"/>
                    <a:gd name="T56" fmla="*/ 116 w 116"/>
                    <a:gd name="T57" fmla="*/ 24 h 2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6" h="24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8" y="5"/>
                      </a:lnTo>
                      <a:lnTo>
                        <a:pt x="15" y="2"/>
                      </a:lnTo>
                      <a:lnTo>
                        <a:pt x="26" y="0"/>
                      </a:lnTo>
                      <a:lnTo>
                        <a:pt x="38" y="0"/>
                      </a:lnTo>
                      <a:lnTo>
                        <a:pt x="57" y="2"/>
                      </a:lnTo>
                      <a:lnTo>
                        <a:pt x="75" y="4"/>
                      </a:lnTo>
                      <a:lnTo>
                        <a:pt x="89" y="5"/>
                      </a:lnTo>
                      <a:lnTo>
                        <a:pt x="100" y="8"/>
                      </a:lnTo>
                      <a:lnTo>
                        <a:pt x="108" y="10"/>
                      </a:lnTo>
                      <a:lnTo>
                        <a:pt x="112" y="13"/>
                      </a:lnTo>
                      <a:lnTo>
                        <a:pt x="114" y="16"/>
                      </a:lnTo>
                      <a:lnTo>
                        <a:pt x="116" y="21"/>
                      </a:lnTo>
                      <a:lnTo>
                        <a:pt x="116" y="2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6" name="Freeform 439"/>
                <p:cNvSpPr>
                  <a:spLocks/>
                </p:cNvSpPr>
                <p:nvPr/>
              </p:nvSpPr>
              <p:spPr bwMode="auto">
                <a:xfrm>
                  <a:off x="2448" y="2911"/>
                  <a:ext cx="58" cy="11"/>
                </a:xfrm>
                <a:custGeom>
                  <a:avLst/>
                  <a:gdLst>
                    <a:gd name="T0" fmla="*/ 0 w 116"/>
                    <a:gd name="T1" fmla="*/ 1 h 20"/>
                    <a:gd name="T2" fmla="*/ 0 w 116"/>
                    <a:gd name="T3" fmla="*/ 1 h 20"/>
                    <a:gd name="T4" fmla="*/ 1 w 116"/>
                    <a:gd name="T5" fmla="*/ 1 h 20"/>
                    <a:gd name="T6" fmla="*/ 1 w 116"/>
                    <a:gd name="T7" fmla="*/ 1 h 20"/>
                    <a:gd name="T8" fmla="*/ 1 w 116"/>
                    <a:gd name="T9" fmla="*/ 1 h 20"/>
                    <a:gd name="T10" fmla="*/ 1 w 116"/>
                    <a:gd name="T11" fmla="*/ 1 h 20"/>
                    <a:gd name="T12" fmla="*/ 1 w 116"/>
                    <a:gd name="T13" fmla="*/ 1 h 20"/>
                    <a:gd name="T14" fmla="*/ 2 w 116"/>
                    <a:gd name="T15" fmla="*/ 0 h 20"/>
                    <a:gd name="T16" fmla="*/ 2 w 116"/>
                    <a:gd name="T17" fmla="*/ 0 h 20"/>
                    <a:gd name="T18" fmla="*/ 3 w 116"/>
                    <a:gd name="T19" fmla="*/ 1 h 20"/>
                    <a:gd name="T20" fmla="*/ 3 w 116"/>
                    <a:gd name="T21" fmla="*/ 1 h 20"/>
                    <a:gd name="T22" fmla="*/ 4 w 116"/>
                    <a:gd name="T23" fmla="*/ 1 h 20"/>
                    <a:gd name="T24" fmla="*/ 4 w 116"/>
                    <a:gd name="T25" fmla="*/ 1 h 20"/>
                    <a:gd name="T26" fmla="*/ 4 w 116"/>
                    <a:gd name="T27" fmla="*/ 1 h 20"/>
                    <a:gd name="T28" fmla="*/ 4 w 116"/>
                    <a:gd name="T29" fmla="*/ 1 h 20"/>
                    <a:gd name="T30" fmla="*/ 4 w 116"/>
                    <a:gd name="T31" fmla="*/ 1 h 20"/>
                    <a:gd name="T32" fmla="*/ 4 w 116"/>
                    <a:gd name="T33" fmla="*/ 1 h 20"/>
                    <a:gd name="T34" fmla="*/ 0 w 116"/>
                    <a:gd name="T35" fmla="*/ 1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6"/>
                    <a:gd name="T55" fmla="*/ 0 h 20"/>
                    <a:gd name="T56" fmla="*/ 116 w 116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6" h="20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3" y="9"/>
                      </a:lnTo>
                      <a:lnTo>
                        <a:pt x="8" y="6"/>
                      </a:lnTo>
                      <a:lnTo>
                        <a:pt x="15" y="3"/>
                      </a:lnTo>
                      <a:lnTo>
                        <a:pt x="26" y="1"/>
                      </a:lnTo>
                      <a:lnTo>
                        <a:pt x="38" y="0"/>
                      </a:lnTo>
                      <a:lnTo>
                        <a:pt x="57" y="0"/>
                      </a:lnTo>
                      <a:lnTo>
                        <a:pt x="75" y="1"/>
                      </a:lnTo>
                      <a:lnTo>
                        <a:pt x="89" y="3"/>
                      </a:lnTo>
                      <a:lnTo>
                        <a:pt x="100" y="5"/>
                      </a:lnTo>
                      <a:lnTo>
                        <a:pt x="108" y="6"/>
                      </a:lnTo>
                      <a:lnTo>
                        <a:pt x="112" y="9"/>
                      </a:lnTo>
                      <a:lnTo>
                        <a:pt x="114" y="12"/>
                      </a:lnTo>
                      <a:lnTo>
                        <a:pt x="116" y="16"/>
                      </a:lnTo>
                      <a:lnTo>
                        <a:pt x="116" y="2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7" name="Freeform 440"/>
                <p:cNvSpPr>
                  <a:spLocks/>
                </p:cNvSpPr>
                <p:nvPr/>
              </p:nvSpPr>
              <p:spPr bwMode="auto">
                <a:xfrm>
                  <a:off x="2446" y="2928"/>
                  <a:ext cx="57" cy="7"/>
                </a:xfrm>
                <a:custGeom>
                  <a:avLst/>
                  <a:gdLst>
                    <a:gd name="T0" fmla="*/ 0 w 113"/>
                    <a:gd name="T1" fmla="*/ 1 h 14"/>
                    <a:gd name="T2" fmla="*/ 0 w 113"/>
                    <a:gd name="T3" fmla="*/ 1 h 14"/>
                    <a:gd name="T4" fmla="*/ 1 w 113"/>
                    <a:gd name="T5" fmla="*/ 1 h 14"/>
                    <a:gd name="T6" fmla="*/ 1 w 113"/>
                    <a:gd name="T7" fmla="*/ 1 h 14"/>
                    <a:gd name="T8" fmla="*/ 1 w 113"/>
                    <a:gd name="T9" fmla="*/ 1 h 14"/>
                    <a:gd name="T10" fmla="*/ 1 w 113"/>
                    <a:gd name="T11" fmla="*/ 1 h 14"/>
                    <a:gd name="T12" fmla="*/ 1 w 113"/>
                    <a:gd name="T13" fmla="*/ 1 h 14"/>
                    <a:gd name="T14" fmla="*/ 2 w 113"/>
                    <a:gd name="T15" fmla="*/ 0 h 14"/>
                    <a:gd name="T16" fmla="*/ 2 w 113"/>
                    <a:gd name="T17" fmla="*/ 0 h 14"/>
                    <a:gd name="T18" fmla="*/ 3 w 113"/>
                    <a:gd name="T19" fmla="*/ 0 h 14"/>
                    <a:gd name="T20" fmla="*/ 3 w 113"/>
                    <a:gd name="T21" fmla="*/ 1 h 14"/>
                    <a:gd name="T22" fmla="*/ 3 w 113"/>
                    <a:gd name="T23" fmla="*/ 1 h 14"/>
                    <a:gd name="T24" fmla="*/ 4 w 113"/>
                    <a:gd name="T25" fmla="*/ 1 h 14"/>
                    <a:gd name="T26" fmla="*/ 4 w 113"/>
                    <a:gd name="T27" fmla="*/ 1 h 14"/>
                    <a:gd name="T28" fmla="*/ 4 w 113"/>
                    <a:gd name="T29" fmla="*/ 1 h 14"/>
                    <a:gd name="T30" fmla="*/ 4 w 113"/>
                    <a:gd name="T31" fmla="*/ 1 h 14"/>
                    <a:gd name="T32" fmla="*/ 4 w 113"/>
                    <a:gd name="T33" fmla="*/ 1 h 14"/>
                    <a:gd name="T34" fmla="*/ 0 w 113"/>
                    <a:gd name="T35" fmla="*/ 1 h 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3"/>
                    <a:gd name="T55" fmla="*/ 0 h 14"/>
                    <a:gd name="T56" fmla="*/ 113 w 113"/>
                    <a:gd name="T57" fmla="*/ 14 h 1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3" h="14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12" y="3"/>
                      </a:lnTo>
                      <a:lnTo>
                        <a:pt x="22" y="2"/>
                      </a:lnTo>
                      <a:lnTo>
                        <a:pt x="36" y="0"/>
                      </a:lnTo>
                      <a:lnTo>
                        <a:pt x="53" y="0"/>
                      </a:lnTo>
                      <a:lnTo>
                        <a:pt x="71" y="0"/>
                      </a:lnTo>
                      <a:lnTo>
                        <a:pt x="85" y="2"/>
                      </a:lnTo>
                      <a:lnTo>
                        <a:pt x="96" y="2"/>
                      </a:lnTo>
                      <a:lnTo>
                        <a:pt x="104" y="3"/>
                      </a:lnTo>
                      <a:lnTo>
                        <a:pt x="109" y="6"/>
                      </a:lnTo>
                      <a:lnTo>
                        <a:pt x="112" y="8"/>
                      </a:lnTo>
                      <a:lnTo>
                        <a:pt x="113" y="11"/>
                      </a:lnTo>
                      <a:lnTo>
                        <a:pt x="113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8" name="Freeform 441"/>
                <p:cNvSpPr>
                  <a:spLocks/>
                </p:cNvSpPr>
                <p:nvPr/>
              </p:nvSpPr>
              <p:spPr bwMode="auto">
                <a:xfrm>
                  <a:off x="2627" y="3054"/>
                  <a:ext cx="226" cy="41"/>
                </a:xfrm>
                <a:custGeom>
                  <a:avLst/>
                  <a:gdLst>
                    <a:gd name="T0" fmla="*/ 14 w 452"/>
                    <a:gd name="T1" fmla="*/ 1 h 80"/>
                    <a:gd name="T2" fmla="*/ 14 w 452"/>
                    <a:gd name="T3" fmla="*/ 0 h 80"/>
                    <a:gd name="T4" fmla="*/ 14 w 452"/>
                    <a:gd name="T5" fmla="*/ 0 h 80"/>
                    <a:gd name="T6" fmla="*/ 3 w 452"/>
                    <a:gd name="T7" fmla="*/ 1 h 80"/>
                    <a:gd name="T8" fmla="*/ 2 w 452"/>
                    <a:gd name="T9" fmla="*/ 1 h 80"/>
                    <a:gd name="T10" fmla="*/ 1 w 452"/>
                    <a:gd name="T11" fmla="*/ 1 h 80"/>
                    <a:gd name="T12" fmla="*/ 1 w 452"/>
                    <a:gd name="T13" fmla="*/ 1 h 80"/>
                    <a:gd name="T14" fmla="*/ 1 w 452"/>
                    <a:gd name="T15" fmla="*/ 1 h 80"/>
                    <a:gd name="T16" fmla="*/ 1 w 452"/>
                    <a:gd name="T17" fmla="*/ 1 h 80"/>
                    <a:gd name="T18" fmla="*/ 1 w 452"/>
                    <a:gd name="T19" fmla="*/ 2 h 80"/>
                    <a:gd name="T20" fmla="*/ 1 w 452"/>
                    <a:gd name="T21" fmla="*/ 2 h 80"/>
                    <a:gd name="T22" fmla="*/ 1 w 452"/>
                    <a:gd name="T23" fmla="*/ 2 h 80"/>
                    <a:gd name="T24" fmla="*/ 0 w 452"/>
                    <a:gd name="T25" fmla="*/ 2 h 80"/>
                    <a:gd name="T26" fmla="*/ 1 w 452"/>
                    <a:gd name="T27" fmla="*/ 2 h 80"/>
                    <a:gd name="T28" fmla="*/ 2 w 452"/>
                    <a:gd name="T29" fmla="*/ 3 h 80"/>
                    <a:gd name="T30" fmla="*/ 2 w 452"/>
                    <a:gd name="T31" fmla="*/ 3 h 80"/>
                    <a:gd name="T32" fmla="*/ 2 w 452"/>
                    <a:gd name="T33" fmla="*/ 3 h 80"/>
                    <a:gd name="T34" fmla="*/ 14 w 452"/>
                    <a:gd name="T35" fmla="*/ 3 h 80"/>
                    <a:gd name="T36" fmla="*/ 14 w 452"/>
                    <a:gd name="T37" fmla="*/ 1 h 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52"/>
                    <a:gd name="T58" fmla="*/ 0 h 80"/>
                    <a:gd name="T59" fmla="*/ 452 w 452"/>
                    <a:gd name="T60" fmla="*/ 80 h 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52" h="80">
                      <a:moveTo>
                        <a:pt x="452" y="1"/>
                      </a:moveTo>
                      <a:lnTo>
                        <a:pt x="450" y="0"/>
                      </a:lnTo>
                      <a:lnTo>
                        <a:pt x="65" y="8"/>
                      </a:lnTo>
                      <a:lnTo>
                        <a:pt x="46" y="8"/>
                      </a:lnTo>
                      <a:lnTo>
                        <a:pt x="32" y="9"/>
                      </a:lnTo>
                      <a:lnTo>
                        <a:pt x="21" y="15"/>
                      </a:lnTo>
                      <a:lnTo>
                        <a:pt x="13" y="22"/>
                      </a:lnTo>
                      <a:lnTo>
                        <a:pt x="7" y="28"/>
                      </a:lnTo>
                      <a:lnTo>
                        <a:pt x="3" y="34"/>
                      </a:lnTo>
                      <a:lnTo>
                        <a:pt x="2" y="39"/>
                      </a:lnTo>
                      <a:lnTo>
                        <a:pt x="2" y="41"/>
                      </a:lnTo>
                      <a:lnTo>
                        <a:pt x="0" y="53"/>
                      </a:lnTo>
                      <a:lnTo>
                        <a:pt x="11" y="61"/>
                      </a:lnTo>
                      <a:lnTo>
                        <a:pt x="33" y="75"/>
                      </a:lnTo>
                      <a:lnTo>
                        <a:pt x="38" y="79"/>
                      </a:lnTo>
                      <a:lnTo>
                        <a:pt x="43" y="80"/>
                      </a:lnTo>
                      <a:lnTo>
                        <a:pt x="452" y="75"/>
                      </a:lnTo>
                      <a:lnTo>
                        <a:pt x="45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9" name="Freeform 442"/>
                <p:cNvSpPr>
                  <a:spLocks/>
                </p:cNvSpPr>
                <p:nvPr/>
              </p:nvSpPr>
              <p:spPr bwMode="auto">
                <a:xfrm>
                  <a:off x="2638" y="3066"/>
                  <a:ext cx="215" cy="18"/>
                </a:xfrm>
                <a:custGeom>
                  <a:avLst/>
                  <a:gdLst>
                    <a:gd name="T0" fmla="*/ 13 w 430"/>
                    <a:gd name="T1" fmla="*/ 1 h 35"/>
                    <a:gd name="T2" fmla="*/ 2 w 430"/>
                    <a:gd name="T3" fmla="*/ 1 h 35"/>
                    <a:gd name="T4" fmla="*/ 1 w 430"/>
                    <a:gd name="T5" fmla="*/ 2 h 35"/>
                    <a:gd name="T6" fmla="*/ 1 w 430"/>
                    <a:gd name="T7" fmla="*/ 2 h 35"/>
                    <a:gd name="T8" fmla="*/ 1 w 430"/>
                    <a:gd name="T9" fmla="*/ 2 h 35"/>
                    <a:gd name="T10" fmla="*/ 1 w 430"/>
                    <a:gd name="T11" fmla="*/ 2 h 35"/>
                    <a:gd name="T12" fmla="*/ 1 w 430"/>
                    <a:gd name="T13" fmla="*/ 2 h 35"/>
                    <a:gd name="T14" fmla="*/ 0 w 430"/>
                    <a:gd name="T15" fmla="*/ 1 h 35"/>
                    <a:gd name="T16" fmla="*/ 1 w 430"/>
                    <a:gd name="T17" fmla="*/ 1 h 35"/>
                    <a:gd name="T18" fmla="*/ 1 w 430"/>
                    <a:gd name="T19" fmla="*/ 1 h 35"/>
                    <a:gd name="T20" fmla="*/ 1 w 430"/>
                    <a:gd name="T21" fmla="*/ 1 h 35"/>
                    <a:gd name="T22" fmla="*/ 2 w 430"/>
                    <a:gd name="T23" fmla="*/ 1 h 35"/>
                    <a:gd name="T24" fmla="*/ 2 w 430"/>
                    <a:gd name="T25" fmla="*/ 1 h 35"/>
                    <a:gd name="T26" fmla="*/ 3 w 430"/>
                    <a:gd name="T27" fmla="*/ 1 h 35"/>
                    <a:gd name="T28" fmla="*/ 3 w 430"/>
                    <a:gd name="T29" fmla="*/ 1 h 35"/>
                    <a:gd name="T30" fmla="*/ 3 w 430"/>
                    <a:gd name="T31" fmla="*/ 1 h 35"/>
                    <a:gd name="T32" fmla="*/ 5 w 430"/>
                    <a:gd name="T33" fmla="*/ 1 h 35"/>
                    <a:gd name="T34" fmla="*/ 6 w 430"/>
                    <a:gd name="T35" fmla="*/ 1 h 35"/>
                    <a:gd name="T36" fmla="*/ 7 w 430"/>
                    <a:gd name="T37" fmla="*/ 1 h 35"/>
                    <a:gd name="T38" fmla="*/ 7 w 430"/>
                    <a:gd name="T39" fmla="*/ 1 h 35"/>
                    <a:gd name="T40" fmla="*/ 9 w 430"/>
                    <a:gd name="T41" fmla="*/ 1 h 35"/>
                    <a:gd name="T42" fmla="*/ 10 w 430"/>
                    <a:gd name="T43" fmla="*/ 1 h 35"/>
                    <a:gd name="T44" fmla="*/ 11 w 430"/>
                    <a:gd name="T45" fmla="*/ 1 h 35"/>
                    <a:gd name="T46" fmla="*/ 12 w 430"/>
                    <a:gd name="T47" fmla="*/ 1 h 35"/>
                    <a:gd name="T48" fmla="*/ 13 w 430"/>
                    <a:gd name="T49" fmla="*/ 1 h 35"/>
                    <a:gd name="T50" fmla="*/ 13 w 430"/>
                    <a:gd name="T51" fmla="*/ 0 h 35"/>
                    <a:gd name="T52" fmla="*/ 13 w 430"/>
                    <a:gd name="T53" fmla="*/ 0 h 35"/>
                    <a:gd name="T54" fmla="*/ 13 w 430"/>
                    <a:gd name="T55" fmla="*/ 0 h 35"/>
                    <a:gd name="T56" fmla="*/ 13 w 430"/>
                    <a:gd name="T57" fmla="*/ 1 h 3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30"/>
                    <a:gd name="T88" fmla="*/ 0 h 35"/>
                    <a:gd name="T89" fmla="*/ 430 w 430"/>
                    <a:gd name="T90" fmla="*/ 35 h 3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30" h="35">
                      <a:moveTo>
                        <a:pt x="430" y="13"/>
                      </a:moveTo>
                      <a:lnTo>
                        <a:pt x="33" y="19"/>
                      </a:lnTo>
                      <a:lnTo>
                        <a:pt x="27" y="35"/>
                      </a:lnTo>
                      <a:lnTo>
                        <a:pt x="25" y="34"/>
                      </a:lnTo>
                      <a:lnTo>
                        <a:pt x="24" y="34"/>
                      </a:lnTo>
                      <a:lnTo>
                        <a:pt x="22" y="3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6" y="11"/>
                      </a:lnTo>
                      <a:lnTo>
                        <a:pt x="17" y="7"/>
                      </a:lnTo>
                      <a:lnTo>
                        <a:pt x="38" y="7"/>
                      </a:lnTo>
                      <a:lnTo>
                        <a:pt x="49" y="7"/>
                      </a:lnTo>
                      <a:lnTo>
                        <a:pt x="65" y="7"/>
                      </a:lnTo>
                      <a:lnTo>
                        <a:pt x="87" y="7"/>
                      </a:lnTo>
                      <a:lnTo>
                        <a:pt x="114" y="7"/>
                      </a:lnTo>
                      <a:lnTo>
                        <a:pt x="144" y="7"/>
                      </a:lnTo>
                      <a:lnTo>
                        <a:pt x="175" y="7"/>
                      </a:lnTo>
                      <a:lnTo>
                        <a:pt x="210" y="5"/>
                      </a:lnTo>
                      <a:lnTo>
                        <a:pt x="245" y="5"/>
                      </a:lnTo>
                      <a:lnTo>
                        <a:pt x="278" y="4"/>
                      </a:lnTo>
                      <a:lnTo>
                        <a:pt x="311" y="4"/>
                      </a:lnTo>
                      <a:lnTo>
                        <a:pt x="341" y="2"/>
                      </a:lnTo>
                      <a:lnTo>
                        <a:pt x="368" y="2"/>
                      </a:lnTo>
                      <a:lnTo>
                        <a:pt x="390" y="2"/>
                      </a:lnTo>
                      <a:lnTo>
                        <a:pt x="408" y="0"/>
                      </a:lnTo>
                      <a:lnTo>
                        <a:pt x="420" y="0"/>
                      </a:lnTo>
                      <a:lnTo>
                        <a:pt x="423" y="0"/>
                      </a:lnTo>
                      <a:lnTo>
                        <a:pt x="430" y="13"/>
                      </a:lnTo>
                      <a:close/>
                    </a:path>
                  </a:pathLst>
                </a:custGeom>
                <a:solidFill>
                  <a:srgbClr val="E033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0" name="Freeform 443"/>
                <p:cNvSpPr>
                  <a:spLocks/>
                </p:cNvSpPr>
                <p:nvPr/>
              </p:nvSpPr>
              <p:spPr bwMode="auto">
                <a:xfrm>
                  <a:off x="2652" y="3073"/>
                  <a:ext cx="202" cy="11"/>
                </a:xfrm>
                <a:custGeom>
                  <a:avLst/>
                  <a:gdLst>
                    <a:gd name="T0" fmla="*/ 13 w 404"/>
                    <a:gd name="T1" fmla="*/ 1 h 22"/>
                    <a:gd name="T2" fmla="*/ 12 w 404"/>
                    <a:gd name="T3" fmla="*/ 1 h 22"/>
                    <a:gd name="T4" fmla="*/ 12 w 404"/>
                    <a:gd name="T5" fmla="*/ 1 h 22"/>
                    <a:gd name="T6" fmla="*/ 11 w 404"/>
                    <a:gd name="T7" fmla="*/ 1 h 22"/>
                    <a:gd name="T8" fmla="*/ 10 w 404"/>
                    <a:gd name="T9" fmla="*/ 1 h 22"/>
                    <a:gd name="T10" fmla="*/ 9 w 404"/>
                    <a:gd name="T11" fmla="*/ 1 h 22"/>
                    <a:gd name="T12" fmla="*/ 7 w 404"/>
                    <a:gd name="T13" fmla="*/ 1 h 22"/>
                    <a:gd name="T14" fmla="*/ 6 w 404"/>
                    <a:gd name="T15" fmla="*/ 1 h 22"/>
                    <a:gd name="T16" fmla="*/ 6 w 404"/>
                    <a:gd name="T17" fmla="*/ 1 h 22"/>
                    <a:gd name="T18" fmla="*/ 5 w 404"/>
                    <a:gd name="T19" fmla="*/ 1 h 22"/>
                    <a:gd name="T20" fmla="*/ 3 w 404"/>
                    <a:gd name="T21" fmla="*/ 1 h 22"/>
                    <a:gd name="T22" fmla="*/ 3 w 404"/>
                    <a:gd name="T23" fmla="*/ 1 h 22"/>
                    <a:gd name="T24" fmla="*/ 2 w 404"/>
                    <a:gd name="T25" fmla="*/ 1 h 22"/>
                    <a:gd name="T26" fmla="*/ 2 w 404"/>
                    <a:gd name="T27" fmla="*/ 1 h 22"/>
                    <a:gd name="T28" fmla="*/ 1 w 404"/>
                    <a:gd name="T29" fmla="*/ 1 h 22"/>
                    <a:gd name="T30" fmla="*/ 1 w 404"/>
                    <a:gd name="T31" fmla="*/ 1 h 22"/>
                    <a:gd name="T32" fmla="*/ 0 w 404"/>
                    <a:gd name="T33" fmla="*/ 1 h 22"/>
                    <a:gd name="T34" fmla="*/ 1 w 404"/>
                    <a:gd name="T35" fmla="*/ 1 h 22"/>
                    <a:gd name="T36" fmla="*/ 13 w 404"/>
                    <a:gd name="T37" fmla="*/ 0 h 22"/>
                    <a:gd name="T38" fmla="*/ 13 w 404"/>
                    <a:gd name="T39" fmla="*/ 1 h 2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04"/>
                    <a:gd name="T61" fmla="*/ 0 h 22"/>
                    <a:gd name="T62" fmla="*/ 404 w 404"/>
                    <a:gd name="T63" fmla="*/ 22 h 2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04" h="22">
                      <a:moveTo>
                        <a:pt x="404" y="17"/>
                      </a:moveTo>
                      <a:lnTo>
                        <a:pt x="381" y="16"/>
                      </a:lnTo>
                      <a:lnTo>
                        <a:pt x="354" y="14"/>
                      </a:lnTo>
                      <a:lnTo>
                        <a:pt x="325" y="13"/>
                      </a:lnTo>
                      <a:lnTo>
                        <a:pt x="294" y="13"/>
                      </a:lnTo>
                      <a:lnTo>
                        <a:pt x="262" y="13"/>
                      </a:lnTo>
                      <a:lnTo>
                        <a:pt x="229" y="13"/>
                      </a:lnTo>
                      <a:lnTo>
                        <a:pt x="196" y="14"/>
                      </a:lnTo>
                      <a:lnTo>
                        <a:pt x="164" y="14"/>
                      </a:lnTo>
                      <a:lnTo>
                        <a:pt x="133" y="16"/>
                      </a:lnTo>
                      <a:lnTo>
                        <a:pt x="104" y="17"/>
                      </a:lnTo>
                      <a:lnTo>
                        <a:pt x="77" y="19"/>
                      </a:lnTo>
                      <a:lnTo>
                        <a:pt x="54" y="21"/>
                      </a:lnTo>
                      <a:lnTo>
                        <a:pt x="33" y="21"/>
                      </a:lnTo>
                      <a:lnTo>
                        <a:pt x="17" y="22"/>
                      </a:lnTo>
                      <a:lnTo>
                        <a:pt x="6" y="22"/>
                      </a:lnTo>
                      <a:lnTo>
                        <a:pt x="0" y="22"/>
                      </a:lnTo>
                      <a:lnTo>
                        <a:pt x="6" y="6"/>
                      </a:lnTo>
                      <a:lnTo>
                        <a:pt x="403" y="0"/>
                      </a:lnTo>
                      <a:lnTo>
                        <a:pt x="404" y="17"/>
                      </a:lnTo>
                      <a:close/>
                    </a:path>
                  </a:pathLst>
                </a:custGeom>
                <a:solidFill>
                  <a:srgbClr val="9900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1" name="Freeform 444"/>
                <p:cNvSpPr>
                  <a:spLocks/>
                </p:cNvSpPr>
                <p:nvPr/>
              </p:nvSpPr>
              <p:spPr bwMode="auto">
                <a:xfrm>
                  <a:off x="2636" y="3068"/>
                  <a:ext cx="21" cy="17"/>
                </a:xfrm>
                <a:custGeom>
                  <a:avLst/>
                  <a:gdLst>
                    <a:gd name="T0" fmla="*/ 1 w 41"/>
                    <a:gd name="T1" fmla="*/ 1 h 34"/>
                    <a:gd name="T2" fmla="*/ 1 w 41"/>
                    <a:gd name="T3" fmla="*/ 1 h 34"/>
                    <a:gd name="T4" fmla="*/ 1 w 41"/>
                    <a:gd name="T5" fmla="*/ 1 h 34"/>
                    <a:gd name="T6" fmla="*/ 1 w 41"/>
                    <a:gd name="T7" fmla="*/ 1 h 34"/>
                    <a:gd name="T8" fmla="*/ 1 w 41"/>
                    <a:gd name="T9" fmla="*/ 1 h 34"/>
                    <a:gd name="T10" fmla="*/ 1 w 41"/>
                    <a:gd name="T11" fmla="*/ 1 h 34"/>
                    <a:gd name="T12" fmla="*/ 1 w 41"/>
                    <a:gd name="T13" fmla="*/ 1 h 34"/>
                    <a:gd name="T14" fmla="*/ 1 w 41"/>
                    <a:gd name="T15" fmla="*/ 1 h 34"/>
                    <a:gd name="T16" fmla="*/ 0 w 41"/>
                    <a:gd name="T17" fmla="*/ 1 h 34"/>
                    <a:gd name="T18" fmla="*/ 0 w 41"/>
                    <a:gd name="T19" fmla="*/ 1 h 34"/>
                    <a:gd name="T20" fmla="*/ 1 w 41"/>
                    <a:gd name="T21" fmla="*/ 1 h 34"/>
                    <a:gd name="T22" fmla="*/ 1 w 41"/>
                    <a:gd name="T23" fmla="*/ 1 h 34"/>
                    <a:gd name="T24" fmla="*/ 1 w 41"/>
                    <a:gd name="T25" fmla="*/ 1 h 34"/>
                    <a:gd name="T26" fmla="*/ 1 w 41"/>
                    <a:gd name="T27" fmla="*/ 1 h 34"/>
                    <a:gd name="T28" fmla="*/ 1 w 41"/>
                    <a:gd name="T29" fmla="*/ 1 h 34"/>
                    <a:gd name="T30" fmla="*/ 1 w 41"/>
                    <a:gd name="T31" fmla="*/ 1 h 34"/>
                    <a:gd name="T32" fmla="*/ 1 w 41"/>
                    <a:gd name="T33" fmla="*/ 1 h 34"/>
                    <a:gd name="T34" fmla="*/ 1 w 41"/>
                    <a:gd name="T35" fmla="*/ 1 h 34"/>
                    <a:gd name="T36" fmla="*/ 1 w 41"/>
                    <a:gd name="T37" fmla="*/ 1 h 34"/>
                    <a:gd name="T38" fmla="*/ 1 w 41"/>
                    <a:gd name="T39" fmla="*/ 1 h 34"/>
                    <a:gd name="T40" fmla="*/ 1 w 41"/>
                    <a:gd name="T41" fmla="*/ 1 h 34"/>
                    <a:gd name="T42" fmla="*/ 1 w 41"/>
                    <a:gd name="T43" fmla="*/ 0 h 34"/>
                    <a:gd name="T44" fmla="*/ 1 w 41"/>
                    <a:gd name="T45" fmla="*/ 0 h 34"/>
                    <a:gd name="T46" fmla="*/ 2 w 41"/>
                    <a:gd name="T47" fmla="*/ 1 h 34"/>
                    <a:gd name="T48" fmla="*/ 2 w 41"/>
                    <a:gd name="T49" fmla="*/ 1 h 34"/>
                    <a:gd name="T50" fmla="*/ 2 w 41"/>
                    <a:gd name="T51" fmla="*/ 1 h 34"/>
                    <a:gd name="T52" fmla="*/ 2 w 41"/>
                    <a:gd name="T53" fmla="*/ 1 h 34"/>
                    <a:gd name="T54" fmla="*/ 2 w 41"/>
                    <a:gd name="T55" fmla="*/ 1 h 34"/>
                    <a:gd name="T56" fmla="*/ 1 w 41"/>
                    <a:gd name="T57" fmla="*/ 1 h 34"/>
                    <a:gd name="T58" fmla="*/ 1 w 41"/>
                    <a:gd name="T59" fmla="*/ 1 h 3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1"/>
                    <a:gd name="T91" fmla="*/ 0 h 34"/>
                    <a:gd name="T92" fmla="*/ 41 w 41"/>
                    <a:gd name="T93" fmla="*/ 34 h 3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1" h="34">
                      <a:moveTo>
                        <a:pt x="32" y="28"/>
                      </a:moveTo>
                      <a:lnTo>
                        <a:pt x="29" y="31"/>
                      </a:lnTo>
                      <a:lnTo>
                        <a:pt x="26" y="33"/>
                      </a:lnTo>
                      <a:lnTo>
                        <a:pt x="21" y="34"/>
                      </a:lnTo>
                      <a:lnTo>
                        <a:pt x="18" y="34"/>
                      </a:lnTo>
                      <a:lnTo>
                        <a:pt x="11" y="34"/>
                      </a:lnTo>
                      <a:lnTo>
                        <a:pt x="7" y="31"/>
                      </a:ln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8" y="6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3"/>
                      </a:lnTo>
                      <a:lnTo>
                        <a:pt x="40" y="7"/>
                      </a:lnTo>
                      <a:lnTo>
                        <a:pt x="41" y="14"/>
                      </a:lnTo>
                      <a:lnTo>
                        <a:pt x="40" y="18"/>
                      </a:lnTo>
                      <a:lnTo>
                        <a:pt x="37" y="23"/>
                      </a:lnTo>
                      <a:lnTo>
                        <a:pt x="32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2" name="Freeform 445"/>
                <p:cNvSpPr>
                  <a:spLocks/>
                </p:cNvSpPr>
                <p:nvPr/>
              </p:nvSpPr>
              <p:spPr bwMode="auto">
                <a:xfrm>
                  <a:off x="2646" y="3060"/>
                  <a:ext cx="277" cy="347"/>
                </a:xfrm>
                <a:custGeom>
                  <a:avLst/>
                  <a:gdLst>
                    <a:gd name="T0" fmla="*/ 3 w 555"/>
                    <a:gd name="T1" fmla="*/ 0 h 695"/>
                    <a:gd name="T2" fmla="*/ 4 w 555"/>
                    <a:gd name="T3" fmla="*/ 2 h 695"/>
                    <a:gd name="T4" fmla="*/ 5 w 555"/>
                    <a:gd name="T5" fmla="*/ 5 h 695"/>
                    <a:gd name="T6" fmla="*/ 5 w 555"/>
                    <a:gd name="T7" fmla="*/ 8 h 695"/>
                    <a:gd name="T8" fmla="*/ 5 w 555"/>
                    <a:gd name="T9" fmla="*/ 9 h 695"/>
                    <a:gd name="T10" fmla="*/ 6 w 555"/>
                    <a:gd name="T11" fmla="*/ 13 h 695"/>
                    <a:gd name="T12" fmla="*/ 7 w 555"/>
                    <a:gd name="T13" fmla="*/ 16 h 695"/>
                    <a:gd name="T14" fmla="*/ 8 w 555"/>
                    <a:gd name="T15" fmla="*/ 18 h 695"/>
                    <a:gd name="T16" fmla="*/ 9 w 555"/>
                    <a:gd name="T17" fmla="*/ 18 h 695"/>
                    <a:gd name="T18" fmla="*/ 10 w 555"/>
                    <a:gd name="T19" fmla="*/ 18 h 695"/>
                    <a:gd name="T20" fmla="*/ 10 w 555"/>
                    <a:gd name="T21" fmla="*/ 18 h 695"/>
                    <a:gd name="T22" fmla="*/ 15 w 555"/>
                    <a:gd name="T23" fmla="*/ 19 h 695"/>
                    <a:gd name="T24" fmla="*/ 16 w 555"/>
                    <a:gd name="T25" fmla="*/ 19 h 695"/>
                    <a:gd name="T26" fmla="*/ 17 w 555"/>
                    <a:gd name="T27" fmla="*/ 20 h 695"/>
                    <a:gd name="T28" fmla="*/ 17 w 555"/>
                    <a:gd name="T29" fmla="*/ 20 h 695"/>
                    <a:gd name="T30" fmla="*/ 17 w 555"/>
                    <a:gd name="T31" fmla="*/ 20 h 695"/>
                    <a:gd name="T32" fmla="*/ 16 w 555"/>
                    <a:gd name="T33" fmla="*/ 21 h 695"/>
                    <a:gd name="T34" fmla="*/ 16 w 555"/>
                    <a:gd name="T35" fmla="*/ 21 h 695"/>
                    <a:gd name="T36" fmla="*/ 9 w 555"/>
                    <a:gd name="T37" fmla="*/ 21 h 695"/>
                    <a:gd name="T38" fmla="*/ 6 w 555"/>
                    <a:gd name="T39" fmla="*/ 19 h 695"/>
                    <a:gd name="T40" fmla="*/ 4 w 555"/>
                    <a:gd name="T41" fmla="*/ 17 h 695"/>
                    <a:gd name="T42" fmla="*/ 4 w 555"/>
                    <a:gd name="T43" fmla="*/ 13 h 695"/>
                    <a:gd name="T44" fmla="*/ 3 w 555"/>
                    <a:gd name="T45" fmla="*/ 8 h 695"/>
                    <a:gd name="T46" fmla="*/ 2 w 555"/>
                    <a:gd name="T47" fmla="*/ 5 h 695"/>
                    <a:gd name="T48" fmla="*/ 2 w 555"/>
                    <a:gd name="T49" fmla="*/ 3 h 695"/>
                    <a:gd name="T50" fmla="*/ 1 w 555"/>
                    <a:gd name="T51" fmla="*/ 2 h 695"/>
                    <a:gd name="T52" fmla="*/ 0 w 555"/>
                    <a:gd name="T53" fmla="*/ 2 h 695"/>
                    <a:gd name="T54" fmla="*/ 0 w 555"/>
                    <a:gd name="T55" fmla="*/ 2 h 695"/>
                    <a:gd name="T56" fmla="*/ 0 w 555"/>
                    <a:gd name="T57" fmla="*/ 1 h 695"/>
                    <a:gd name="T58" fmla="*/ 0 w 555"/>
                    <a:gd name="T59" fmla="*/ 1 h 695"/>
                    <a:gd name="T60" fmla="*/ 0 w 555"/>
                    <a:gd name="T61" fmla="*/ 0 h 695"/>
                    <a:gd name="T62" fmla="*/ 0 w 555"/>
                    <a:gd name="T63" fmla="*/ 0 h 695"/>
                    <a:gd name="T64" fmla="*/ 1 w 555"/>
                    <a:gd name="T65" fmla="*/ 0 h 695"/>
                    <a:gd name="T66" fmla="*/ 1 w 555"/>
                    <a:gd name="T67" fmla="*/ 0 h 695"/>
                    <a:gd name="T68" fmla="*/ 1 w 555"/>
                    <a:gd name="T69" fmla="*/ 0 h 69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55"/>
                    <a:gd name="T106" fmla="*/ 0 h 695"/>
                    <a:gd name="T107" fmla="*/ 555 w 555"/>
                    <a:gd name="T108" fmla="*/ 695 h 69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55" h="695">
                      <a:moveTo>
                        <a:pt x="62" y="0"/>
                      </a:moveTo>
                      <a:lnTo>
                        <a:pt x="100" y="19"/>
                      </a:lnTo>
                      <a:lnTo>
                        <a:pt x="130" y="52"/>
                      </a:lnTo>
                      <a:lnTo>
                        <a:pt x="150" y="93"/>
                      </a:lnTo>
                      <a:lnTo>
                        <a:pt x="166" y="139"/>
                      </a:lnTo>
                      <a:lnTo>
                        <a:pt x="177" y="185"/>
                      </a:lnTo>
                      <a:lnTo>
                        <a:pt x="182" y="226"/>
                      </a:lnTo>
                      <a:lnTo>
                        <a:pt x="185" y="257"/>
                      </a:lnTo>
                      <a:lnTo>
                        <a:pt x="187" y="275"/>
                      </a:lnTo>
                      <a:lnTo>
                        <a:pt x="190" y="297"/>
                      </a:lnTo>
                      <a:lnTo>
                        <a:pt x="199" y="357"/>
                      </a:lnTo>
                      <a:lnTo>
                        <a:pt x="212" y="434"/>
                      </a:lnTo>
                      <a:lnTo>
                        <a:pt x="226" y="515"/>
                      </a:lnTo>
                      <a:lnTo>
                        <a:pt x="236" y="543"/>
                      </a:lnTo>
                      <a:lnTo>
                        <a:pt x="248" y="564"/>
                      </a:lnTo>
                      <a:lnTo>
                        <a:pt x="266" y="578"/>
                      </a:lnTo>
                      <a:lnTo>
                        <a:pt x="283" y="589"/>
                      </a:lnTo>
                      <a:lnTo>
                        <a:pt x="299" y="595"/>
                      </a:lnTo>
                      <a:lnTo>
                        <a:pt x="313" y="598"/>
                      </a:lnTo>
                      <a:lnTo>
                        <a:pt x="324" y="600"/>
                      </a:lnTo>
                      <a:lnTo>
                        <a:pt x="329" y="600"/>
                      </a:lnTo>
                      <a:lnTo>
                        <a:pt x="330" y="600"/>
                      </a:lnTo>
                      <a:lnTo>
                        <a:pt x="502" y="619"/>
                      </a:lnTo>
                      <a:lnTo>
                        <a:pt x="521" y="622"/>
                      </a:lnTo>
                      <a:lnTo>
                        <a:pt x="534" y="628"/>
                      </a:lnTo>
                      <a:lnTo>
                        <a:pt x="544" y="636"/>
                      </a:lnTo>
                      <a:lnTo>
                        <a:pt x="550" y="644"/>
                      </a:lnTo>
                      <a:lnTo>
                        <a:pt x="553" y="652"/>
                      </a:lnTo>
                      <a:lnTo>
                        <a:pt x="555" y="658"/>
                      </a:lnTo>
                      <a:lnTo>
                        <a:pt x="555" y="665"/>
                      </a:lnTo>
                      <a:lnTo>
                        <a:pt x="555" y="666"/>
                      </a:lnTo>
                      <a:lnTo>
                        <a:pt x="553" y="680"/>
                      </a:lnTo>
                      <a:lnTo>
                        <a:pt x="540" y="685"/>
                      </a:lnTo>
                      <a:lnTo>
                        <a:pt x="517" y="693"/>
                      </a:lnTo>
                      <a:lnTo>
                        <a:pt x="512" y="695"/>
                      </a:lnTo>
                      <a:lnTo>
                        <a:pt x="507" y="695"/>
                      </a:lnTo>
                      <a:lnTo>
                        <a:pt x="311" y="676"/>
                      </a:lnTo>
                      <a:lnTo>
                        <a:pt x="258" y="663"/>
                      </a:lnTo>
                      <a:lnTo>
                        <a:pt x="215" y="639"/>
                      </a:lnTo>
                      <a:lnTo>
                        <a:pt x="182" y="605"/>
                      </a:lnTo>
                      <a:lnTo>
                        <a:pt x="158" y="559"/>
                      </a:lnTo>
                      <a:lnTo>
                        <a:pt x="141" y="504"/>
                      </a:lnTo>
                      <a:lnTo>
                        <a:pt x="128" y="439"/>
                      </a:lnTo>
                      <a:lnTo>
                        <a:pt x="119" y="365"/>
                      </a:lnTo>
                      <a:lnTo>
                        <a:pt x="109" y="281"/>
                      </a:lnTo>
                      <a:lnTo>
                        <a:pt x="101" y="221"/>
                      </a:lnTo>
                      <a:lnTo>
                        <a:pt x="90" y="173"/>
                      </a:lnTo>
                      <a:lnTo>
                        <a:pt x="79" y="136"/>
                      </a:lnTo>
                      <a:lnTo>
                        <a:pt x="67" y="107"/>
                      </a:lnTo>
                      <a:lnTo>
                        <a:pt x="54" y="88"/>
                      </a:lnTo>
                      <a:lnTo>
                        <a:pt x="41" y="76"/>
                      </a:lnTo>
                      <a:lnTo>
                        <a:pt x="32" y="68"/>
                      </a:lnTo>
                      <a:lnTo>
                        <a:pt x="24" y="66"/>
                      </a:lnTo>
                      <a:lnTo>
                        <a:pt x="0" y="68"/>
                      </a:lnTo>
                      <a:lnTo>
                        <a:pt x="0" y="64"/>
                      </a:lnTo>
                      <a:lnTo>
                        <a:pt x="0" y="57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34"/>
                      </a:lnTo>
                      <a:lnTo>
                        <a:pt x="2" y="25"/>
                      </a:lnTo>
                      <a:lnTo>
                        <a:pt x="7" y="17"/>
                      </a:lnTo>
                      <a:lnTo>
                        <a:pt x="13" y="9"/>
                      </a:lnTo>
                      <a:lnTo>
                        <a:pt x="19" y="4"/>
                      </a:lnTo>
                      <a:lnTo>
                        <a:pt x="27" y="1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3" name="Freeform 446"/>
                <p:cNvSpPr>
                  <a:spLocks/>
                </p:cNvSpPr>
                <p:nvPr/>
              </p:nvSpPr>
              <p:spPr bwMode="auto">
                <a:xfrm>
                  <a:off x="2659" y="3071"/>
                  <a:ext cx="253" cy="325"/>
                </a:xfrm>
                <a:custGeom>
                  <a:avLst/>
                  <a:gdLst>
                    <a:gd name="T0" fmla="*/ 15 w 506"/>
                    <a:gd name="T1" fmla="*/ 19 h 651"/>
                    <a:gd name="T2" fmla="*/ 15 w 506"/>
                    <a:gd name="T3" fmla="*/ 19 h 651"/>
                    <a:gd name="T4" fmla="*/ 14 w 506"/>
                    <a:gd name="T5" fmla="*/ 19 h 651"/>
                    <a:gd name="T6" fmla="*/ 13 w 506"/>
                    <a:gd name="T7" fmla="*/ 19 h 651"/>
                    <a:gd name="T8" fmla="*/ 12 w 506"/>
                    <a:gd name="T9" fmla="*/ 19 h 651"/>
                    <a:gd name="T10" fmla="*/ 11 w 506"/>
                    <a:gd name="T11" fmla="*/ 18 h 651"/>
                    <a:gd name="T12" fmla="*/ 11 w 506"/>
                    <a:gd name="T13" fmla="*/ 18 h 651"/>
                    <a:gd name="T14" fmla="*/ 10 w 506"/>
                    <a:gd name="T15" fmla="*/ 18 h 651"/>
                    <a:gd name="T16" fmla="*/ 10 w 506"/>
                    <a:gd name="T17" fmla="*/ 18 h 651"/>
                    <a:gd name="T18" fmla="*/ 10 w 506"/>
                    <a:gd name="T19" fmla="*/ 18 h 651"/>
                    <a:gd name="T20" fmla="*/ 9 w 506"/>
                    <a:gd name="T21" fmla="*/ 18 h 651"/>
                    <a:gd name="T22" fmla="*/ 9 w 506"/>
                    <a:gd name="T23" fmla="*/ 18 h 651"/>
                    <a:gd name="T24" fmla="*/ 8 w 506"/>
                    <a:gd name="T25" fmla="*/ 18 h 651"/>
                    <a:gd name="T26" fmla="*/ 8 w 506"/>
                    <a:gd name="T27" fmla="*/ 18 h 651"/>
                    <a:gd name="T28" fmla="*/ 7 w 506"/>
                    <a:gd name="T29" fmla="*/ 17 h 651"/>
                    <a:gd name="T30" fmla="*/ 6 w 506"/>
                    <a:gd name="T31" fmla="*/ 16 h 651"/>
                    <a:gd name="T32" fmla="*/ 6 w 506"/>
                    <a:gd name="T33" fmla="*/ 15 h 651"/>
                    <a:gd name="T34" fmla="*/ 6 w 506"/>
                    <a:gd name="T35" fmla="*/ 13 h 651"/>
                    <a:gd name="T36" fmla="*/ 5 w 506"/>
                    <a:gd name="T37" fmla="*/ 10 h 651"/>
                    <a:gd name="T38" fmla="*/ 5 w 506"/>
                    <a:gd name="T39" fmla="*/ 8 h 651"/>
                    <a:gd name="T40" fmla="*/ 5 w 506"/>
                    <a:gd name="T41" fmla="*/ 7 h 651"/>
                    <a:gd name="T42" fmla="*/ 5 w 506"/>
                    <a:gd name="T43" fmla="*/ 7 h 651"/>
                    <a:gd name="T44" fmla="*/ 5 w 506"/>
                    <a:gd name="T45" fmla="*/ 6 h 651"/>
                    <a:gd name="T46" fmla="*/ 4 w 506"/>
                    <a:gd name="T47" fmla="*/ 5 h 651"/>
                    <a:gd name="T48" fmla="*/ 4 w 506"/>
                    <a:gd name="T49" fmla="*/ 4 h 651"/>
                    <a:gd name="T50" fmla="*/ 4 w 506"/>
                    <a:gd name="T51" fmla="*/ 2 h 651"/>
                    <a:gd name="T52" fmla="*/ 3 w 506"/>
                    <a:gd name="T53" fmla="*/ 1 h 651"/>
                    <a:gd name="T54" fmla="*/ 2 w 506"/>
                    <a:gd name="T55" fmla="*/ 0 h 651"/>
                    <a:gd name="T56" fmla="*/ 1 w 506"/>
                    <a:gd name="T57" fmla="*/ 0 h 651"/>
                    <a:gd name="T58" fmla="*/ 1 w 506"/>
                    <a:gd name="T59" fmla="*/ 0 h 651"/>
                    <a:gd name="T60" fmla="*/ 1 w 506"/>
                    <a:gd name="T61" fmla="*/ 0 h 651"/>
                    <a:gd name="T62" fmla="*/ 1 w 506"/>
                    <a:gd name="T63" fmla="*/ 0 h 651"/>
                    <a:gd name="T64" fmla="*/ 0 w 506"/>
                    <a:gd name="T65" fmla="*/ 0 h 651"/>
                    <a:gd name="T66" fmla="*/ 1 w 506"/>
                    <a:gd name="T67" fmla="*/ 0 h 651"/>
                    <a:gd name="T68" fmla="*/ 1 w 506"/>
                    <a:gd name="T69" fmla="*/ 0 h 651"/>
                    <a:gd name="T70" fmla="*/ 2 w 506"/>
                    <a:gd name="T71" fmla="*/ 0 h 651"/>
                    <a:gd name="T72" fmla="*/ 2 w 506"/>
                    <a:gd name="T73" fmla="*/ 1 h 651"/>
                    <a:gd name="T74" fmla="*/ 3 w 506"/>
                    <a:gd name="T75" fmla="*/ 1 h 651"/>
                    <a:gd name="T76" fmla="*/ 3 w 506"/>
                    <a:gd name="T77" fmla="*/ 2 h 651"/>
                    <a:gd name="T78" fmla="*/ 3 w 506"/>
                    <a:gd name="T79" fmla="*/ 4 h 651"/>
                    <a:gd name="T80" fmla="*/ 4 w 506"/>
                    <a:gd name="T81" fmla="*/ 5 h 651"/>
                    <a:gd name="T82" fmla="*/ 4 w 506"/>
                    <a:gd name="T83" fmla="*/ 8 h 651"/>
                    <a:gd name="T84" fmla="*/ 5 w 506"/>
                    <a:gd name="T85" fmla="*/ 10 h 651"/>
                    <a:gd name="T86" fmla="*/ 5 w 506"/>
                    <a:gd name="T87" fmla="*/ 12 h 651"/>
                    <a:gd name="T88" fmla="*/ 5 w 506"/>
                    <a:gd name="T89" fmla="*/ 14 h 651"/>
                    <a:gd name="T90" fmla="*/ 5 w 506"/>
                    <a:gd name="T91" fmla="*/ 16 h 651"/>
                    <a:gd name="T92" fmla="*/ 6 w 506"/>
                    <a:gd name="T93" fmla="*/ 17 h 651"/>
                    <a:gd name="T94" fmla="*/ 7 w 506"/>
                    <a:gd name="T95" fmla="*/ 18 h 651"/>
                    <a:gd name="T96" fmla="*/ 8 w 506"/>
                    <a:gd name="T97" fmla="*/ 19 h 651"/>
                    <a:gd name="T98" fmla="*/ 15 w 506"/>
                    <a:gd name="T99" fmla="*/ 19 h 651"/>
                    <a:gd name="T100" fmla="*/ 15 w 506"/>
                    <a:gd name="T101" fmla="*/ 20 h 651"/>
                    <a:gd name="T102" fmla="*/ 15 w 506"/>
                    <a:gd name="T103" fmla="*/ 20 h 651"/>
                    <a:gd name="T104" fmla="*/ 15 w 506"/>
                    <a:gd name="T105" fmla="*/ 20 h 651"/>
                    <a:gd name="T106" fmla="*/ 16 w 506"/>
                    <a:gd name="T107" fmla="*/ 20 h 651"/>
                    <a:gd name="T108" fmla="*/ 16 w 506"/>
                    <a:gd name="T109" fmla="*/ 20 h 651"/>
                    <a:gd name="T110" fmla="*/ 16 w 506"/>
                    <a:gd name="T111" fmla="*/ 20 h 651"/>
                    <a:gd name="T112" fmla="*/ 16 w 506"/>
                    <a:gd name="T113" fmla="*/ 19 h 651"/>
                    <a:gd name="T114" fmla="*/ 16 w 506"/>
                    <a:gd name="T115" fmla="*/ 19 h 651"/>
                    <a:gd name="T116" fmla="*/ 16 w 506"/>
                    <a:gd name="T117" fmla="*/ 19 h 651"/>
                    <a:gd name="T118" fmla="*/ 15 w 506"/>
                    <a:gd name="T119" fmla="*/ 19 h 65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06"/>
                    <a:gd name="T181" fmla="*/ 0 h 651"/>
                    <a:gd name="T182" fmla="*/ 506 w 506"/>
                    <a:gd name="T183" fmla="*/ 651 h 65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06" h="651">
                      <a:moveTo>
                        <a:pt x="472" y="619"/>
                      </a:moveTo>
                      <a:lnTo>
                        <a:pt x="455" y="617"/>
                      </a:lnTo>
                      <a:lnTo>
                        <a:pt x="430" y="614"/>
                      </a:lnTo>
                      <a:lnTo>
                        <a:pt x="401" y="611"/>
                      </a:lnTo>
                      <a:lnTo>
                        <a:pt x="373" y="608"/>
                      </a:lnTo>
                      <a:lnTo>
                        <a:pt x="344" y="605"/>
                      </a:lnTo>
                      <a:lnTo>
                        <a:pt x="322" y="602"/>
                      </a:lnTo>
                      <a:lnTo>
                        <a:pt x="306" y="600"/>
                      </a:lnTo>
                      <a:lnTo>
                        <a:pt x="300" y="600"/>
                      </a:lnTo>
                      <a:lnTo>
                        <a:pt x="295" y="600"/>
                      </a:lnTo>
                      <a:lnTo>
                        <a:pt x="284" y="598"/>
                      </a:lnTo>
                      <a:lnTo>
                        <a:pt x="267" y="595"/>
                      </a:lnTo>
                      <a:lnTo>
                        <a:pt x="246" y="587"/>
                      </a:lnTo>
                      <a:lnTo>
                        <a:pt x="226" y="576"/>
                      </a:lnTo>
                      <a:lnTo>
                        <a:pt x="205" y="557"/>
                      </a:lnTo>
                      <a:lnTo>
                        <a:pt x="188" y="532"/>
                      </a:lnTo>
                      <a:lnTo>
                        <a:pt x="177" y="497"/>
                      </a:lnTo>
                      <a:lnTo>
                        <a:pt x="161" y="417"/>
                      </a:lnTo>
                      <a:lnTo>
                        <a:pt x="149" y="338"/>
                      </a:lnTo>
                      <a:lnTo>
                        <a:pt x="139" y="278"/>
                      </a:lnTo>
                      <a:lnTo>
                        <a:pt x="136" y="254"/>
                      </a:lnTo>
                      <a:lnTo>
                        <a:pt x="136" y="245"/>
                      </a:lnTo>
                      <a:lnTo>
                        <a:pt x="133" y="218"/>
                      </a:lnTo>
                      <a:lnTo>
                        <a:pt x="128" y="180"/>
                      </a:lnTo>
                      <a:lnTo>
                        <a:pt x="120" y="137"/>
                      </a:lnTo>
                      <a:lnTo>
                        <a:pt x="107" y="91"/>
                      </a:lnTo>
                      <a:lnTo>
                        <a:pt x="89" y="50"/>
                      </a:lnTo>
                      <a:lnTo>
                        <a:pt x="63" y="19"/>
                      </a:lnTo>
                      <a:lnTo>
                        <a:pt x="30" y="1"/>
                      </a:lnTo>
                      <a:lnTo>
                        <a:pt x="27" y="1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0" y="5"/>
                      </a:lnTo>
                      <a:lnTo>
                        <a:pt x="10" y="6"/>
                      </a:lnTo>
                      <a:lnTo>
                        <a:pt x="22" y="11"/>
                      </a:lnTo>
                      <a:lnTo>
                        <a:pt x="36" y="20"/>
                      </a:lnTo>
                      <a:lnTo>
                        <a:pt x="51" y="35"/>
                      </a:lnTo>
                      <a:lnTo>
                        <a:pt x="66" y="58"/>
                      </a:lnTo>
                      <a:lnTo>
                        <a:pt x="81" y="91"/>
                      </a:lnTo>
                      <a:lnTo>
                        <a:pt x="95" y="134"/>
                      </a:lnTo>
                      <a:lnTo>
                        <a:pt x="107" y="189"/>
                      </a:lnTo>
                      <a:lnTo>
                        <a:pt x="120" y="268"/>
                      </a:lnTo>
                      <a:lnTo>
                        <a:pt x="130" y="343"/>
                      </a:lnTo>
                      <a:lnTo>
                        <a:pt x="136" y="410"/>
                      </a:lnTo>
                      <a:lnTo>
                        <a:pt x="145" y="470"/>
                      </a:lnTo>
                      <a:lnTo>
                        <a:pt x="158" y="523"/>
                      </a:lnTo>
                      <a:lnTo>
                        <a:pt x="175" y="562"/>
                      </a:lnTo>
                      <a:lnTo>
                        <a:pt x="202" y="592"/>
                      </a:lnTo>
                      <a:lnTo>
                        <a:pt x="239" y="608"/>
                      </a:lnTo>
                      <a:lnTo>
                        <a:pt x="472" y="633"/>
                      </a:lnTo>
                      <a:lnTo>
                        <a:pt x="477" y="649"/>
                      </a:lnTo>
                      <a:lnTo>
                        <a:pt x="479" y="651"/>
                      </a:lnTo>
                      <a:lnTo>
                        <a:pt x="480" y="651"/>
                      </a:lnTo>
                      <a:lnTo>
                        <a:pt x="482" y="651"/>
                      </a:lnTo>
                      <a:lnTo>
                        <a:pt x="506" y="643"/>
                      </a:lnTo>
                      <a:lnTo>
                        <a:pt x="506" y="639"/>
                      </a:lnTo>
                      <a:lnTo>
                        <a:pt x="502" y="633"/>
                      </a:lnTo>
                      <a:lnTo>
                        <a:pt x="493" y="625"/>
                      </a:lnTo>
                      <a:lnTo>
                        <a:pt x="472" y="619"/>
                      </a:lnTo>
                      <a:close/>
                    </a:path>
                  </a:pathLst>
                </a:custGeom>
                <a:solidFill>
                  <a:srgbClr val="E033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4" name="Freeform 447"/>
                <p:cNvSpPr>
                  <a:spLocks/>
                </p:cNvSpPr>
                <p:nvPr/>
              </p:nvSpPr>
              <p:spPr bwMode="auto">
                <a:xfrm>
                  <a:off x="2657" y="3073"/>
                  <a:ext cx="241" cy="322"/>
                </a:xfrm>
                <a:custGeom>
                  <a:avLst/>
                  <a:gdLst>
                    <a:gd name="T0" fmla="*/ 8 w 482"/>
                    <a:gd name="T1" fmla="*/ 19 h 644"/>
                    <a:gd name="T2" fmla="*/ 7 w 482"/>
                    <a:gd name="T3" fmla="*/ 19 h 644"/>
                    <a:gd name="T4" fmla="*/ 6 w 482"/>
                    <a:gd name="T5" fmla="*/ 18 h 644"/>
                    <a:gd name="T6" fmla="*/ 6 w 482"/>
                    <a:gd name="T7" fmla="*/ 17 h 644"/>
                    <a:gd name="T8" fmla="*/ 5 w 482"/>
                    <a:gd name="T9" fmla="*/ 14 h 644"/>
                    <a:gd name="T10" fmla="*/ 5 w 482"/>
                    <a:gd name="T11" fmla="*/ 12 h 644"/>
                    <a:gd name="T12" fmla="*/ 5 w 482"/>
                    <a:gd name="T13" fmla="*/ 10 h 644"/>
                    <a:gd name="T14" fmla="*/ 4 w 482"/>
                    <a:gd name="T15" fmla="*/ 9 h 644"/>
                    <a:gd name="T16" fmla="*/ 4 w 482"/>
                    <a:gd name="T17" fmla="*/ 5 h 644"/>
                    <a:gd name="T18" fmla="*/ 4 w 482"/>
                    <a:gd name="T19" fmla="*/ 5 h 644"/>
                    <a:gd name="T20" fmla="*/ 3 w 482"/>
                    <a:gd name="T21" fmla="*/ 3 h 644"/>
                    <a:gd name="T22" fmla="*/ 3 w 482"/>
                    <a:gd name="T23" fmla="*/ 1 h 644"/>
                    <a:gd name="T24" fmla="*/ 2 w 482"/>
                    <a:gd name="T25" fmla="*/ 1 h 644"/>
                    <a:gd name="T26" fmla="*/ 2 w 482"/>
                    <a:gd name="T27" fmla="*/ 1 h 644"/>
                    <a:gd name="T28" fmla="*/ 1 w 482"/>
                    <a:gd name="T29" fmla="*/ 1 h 644"/>
                    <a:gd name="T30" fmla="*/ 1 w 482"/>
                    <a:gd name="T31" fmla="*/ 1 h 644"/>
                    <a:gd name="T32" fmla="*/ 1 w 482"/>
                    <a:gd name="T33" fmla="*/ 0 h 644"/>
                    <a:gd name="T34" fmla="*/ 1 w 482"/>
                    <a:gd name="T35" fmla="*/ 1 h 644"/>
                    <a:gd name="T36" fmla="*/ 0 w 482"/>
                    <a:gd name="T37" fmla="*/ 1 h 644"/>
                    <a:gd name="T38" fmla="*/ 0 w 482"/>
                    <a:gd name="T39" fmla="*/ 1 h 644"/>
                    <a:gd name="T40" fmla="*/ 0 w 482"/>
                    <a:gd name="T41" fmla="*/ 1 h 644"/>
                    <a:gd name="T42" fmla="*/ 1 w 482"/>
                    <a:gd name="T43" fmla="*/ 1 h 644"/>
                    <a:gd name="T44" fmla="*/ 1 w 482"/>
                    <a:gd name="T45" fmla="*/ 1 h 644"/>
                    <a:gd name="T46" fmla="*/ 1 w 482"/>
                    <a:gd name="T47" fmla="*/ 1 h 644"/>
                    <a:gd name="T48" fmla="*/ 2 w 482"/>
                    <a:gd name="T49" fmla="*/ 1 h 644"/>
                    <a:gd name="T50" fmla="*/ 2 w 482"/>
                    <a:gd name="T51" fmla="*/ 3 h 644"/>
                    <a:gd name="T52" fmla="*/ 3 w 482"/>
                    <a:gd name="T53" fmla="*/ 3 h 644"/>
                    <a:gd name="T54" fmla="*/ 4 w 482"/>
                    <a:gd name="T55" fmla="*/ 5 h 644"/>
                    <a:gd name="T56" fmla="*/ 4 w 482"/>
                    <a:gd name="T57" fmla="*/ 7 h 644"/>
                    <a:gd name="T58" fmla="*/ 4 w 482"/>
                    <a:gd name="T59" fmla="*/ 10 h 644"/>
                    <a:gd name="T60" fmla="*/ 5 w 482"/>
                    <a:gd name="T61" fmla="*/ 12 h 644"/>
                    <a:gd name="T62" fmla="*/ 5 w 482"/>
                    <a:gd name="T63" fmla="*/ 14 h 644"/>
                    <a:gd name="T64" fmla="*/ 5 w 482"/>
                    <a:gd name="T65" fmla="*/ 17 h 644"/>
                    <a:gd name="T66" fmla="*/ 6 w 482"/>
                    <a:gd name="T67" fmla="*/ 18 h 644"/>
                    <a:gd name="T68" fmla="*/ 7 w 482"/>
                    <a:gd name="T69" fmla="*/ 19 h 644"/>
                    <a:gd name="T70" fmla="*/ 8 w 482"/>
                    <a:gd name="T71" fmla="*/ 20 h 644"/>
                    <a:gd name="T72" fmla="*/ 10 w 482"/>
                    <a:gd name="T73" fmla="*/ 20 h 644"/>
                    <a:gd name="T74" fmla="*/ 11 w 482"/>
                    <a:gd name="T75" fmla="*/ 20 h 644"/>
                    <a:gd name="T76" fmla="*/ 12 w 482"/>
                    <a:gd name="T77" fmla="*/ 20 h 644"/>
                    <a:gd name="T78" fmla="*/ 13 w 482"/>
                    <a:gd name="T79" fmla="*/ 20 h 644"/>
                    <a:gd name="T80" fmla="*/ 14 w 482"/>
                    <a:gd name="T81" fmla="*/ 20 h 644"/>
                    <a:gd name="T82" fmla="*/ 14 w 482"/>
                    <a:gd name="T83" fmla="*/ 20 h 644"/>
                    <a:gd name="T84" fmla="*/ 15 w 482"/>
                    <a:gd name="T85" fmla="*/ 20 h 644"/>
                    <a:gd name="T86" fmla="*/ 15 w 482"/>
                    <a:gd name="T87" fmla="*/ 20 h 644"/>
                    <a:gd name="T88" fmla="*/ 15 w 482"/>
                    <a:gd name="T89" fmla="*/ 20 h 644"/>
                    <a:gd name="T90" fmla="*/ 15 w 482"/>
                    <a:gd name="T91" fmla="*/ 20 h 644"/>
                    <a:gd name="T92" fmla="*/ 8 w 482"/>
                    <a:gd name="T93" fmla="*/ 19 h 64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82"/>
                    <a:gd name="T142" fmla="*/ 0 h 644"/>
                    <a:gd name="T143" fmla="*/ 482 w 482"/>
                    <a:gd name="T144" fmla="*/ 644 h 64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82" h="644">
                      <a:moveTo>
                        <a:pt x="244" y="603"/>
                      </a:moveTo>
                      <a:lnTo>
                        <a:pt x="207" y="587"/>
                      </a:lnTo>
                      <a:lnTo>
                        <a:pt x="180" y="557"/>
                      </a:lnTo>
                      <a:lnTo>
                        <a:pt x="163" y="518"/>
                      </a:lnTo>
                      <a:lnTo>
                        <a:pt x="150" y="465"/>
                      </a:lnTo>
                      <a:lnTo>
                        <a:pt x="141" y="405"/>
                      </a:lnTo>
                      <a:lnTo>
                        <a:pt x="135" y="338"/>
                      </a:lnTo>
                      <a:lnTo>
                        <a:pt x="125" y="263"/>
                      </a:lnTo>
                      <a:lnTo>
                        <a:pt x="112" y="184"/>
                      </a:lnTo>
                      <a:lnTo>
                        <a:pt x="100" y="129"/>
                      </a:lnTo>
                      <a:lnTo>
                        <a:pt x="86" y="86"/>
                      </a:lnTo>
                      <a:lnTo>
                        <a:pt x="71" y="53"/>
                      </a:lnTo>
                      <a:lnTo>
                        <a:pt x="56" y="30"/>
                      </a:lnTo>
                      <a:lnTo>
                        <a:pt x="41" y="15"/>
                      </a:lnTo>
                      <a:lnTo>
                        <a:pt x="27" y="6"/>
                      </a:lnTo>
                      <a:lnTo>
                        <a:pt x="15" y="1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3" y="15"/>
                      </a:lnTo>
                      <a:lnTo>
                        <a:pt x="15" y="17"/>
                      </a:lnTo>
                      <a:lnTo>
                        <a:pt x="29" y="25"/>
                      </a:lnTo>
                      <a:lnTo>
                        <a:pt x="46" y="41"/>
                      </a:lnTo>
                      <a:lnTo>
                        <a:pt x="64" y="69"/>
                      </a:lnTo>
                      <a:lnTo>
                        <a:pt x="81" y="110"/>
                      </a:lnTo>
                      <a:lnTo>
                        <a:pt x="97" y="170"/>
                      </a:lnTo>
                      <a:lnTo>
                        <a:pt x="109" y="251"/>
                      </a:lnTo>
                      <a:lnTo>
                        <a:pt x="119" y="336"/>
                      </a:lnTo>
                      <a:lnTo>
                        <a:pt x="130" y="410"/>
                      </a:lnTo>
                      <a:lnTo>
                        <a:pt x="142" y="473"/>
                      </a:lnTo>
                      <a:lnTo>
                        <a:pt x="158" y="524"/>
                      </a:lnTo>
                      <a:lnTo>
                        <a:pt x="179" y="565"/>
                      </a:lnTo>
                      <a:lnTo>
                        <a:pt x="207" y="595"/>
                      </a:lnTo>
                      <a:lnTo>
                        <a:pt x="244" y="616"/>
                      </a:lnTo>
                      <a:lnTo>
                        <a:pt x="291" y="625"/>
                      </a:lnTo>
                      <a:lnTo>
                        <a:pt x="332" y="630"/>
                      </a:lnTo>
                      <a:lnTo>
                        <a:pt x="368" y="633"/>
                      </a:lnTo>
                      <a:lnTo>
                        <a:pt x="398" y="636"/>
                      </a:lnTo>
                      <a:lnTo>
                        <a:pt x="425" y="639"/>
                      </a:lnTo>
                      <a:lnTo>
                        <a:pt x="446" y="641"/>
                      </a:lnTo>
                      <a:lnTo>
                        <a:pt x="462" y="642"/>
                      </a:lnTo>
                      <a:lnTo>
                        <a:pt x="474" y="644"/>
                      </a:lnTo>
                      <a:lnTo>
                        <a:pt x="482" y="644"/>
                      </a:lnTo>
                      <a:lnTo>
                        <a:pt x="477" y="628"/>
                      </a:lnTo>
                      <a:lnTo>
                        <a:pt x="244" y="603"/>
                      </a:lnTo>
                      <a:close/>
                    </a:path>
                  </a:pathLst>
                </a:custGeom>
                <a:solidFill>
                  <a:srgbClr val="9900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5" name="Freeform 448"/>
                <p:cNvSpPr>
                  <a:spLocks/>
                </p:cNvSpPr>
                <p:nvPr/>
              </p:nvSpPr>
              <p:spPr bwMode="auto">
                <a:xfrm>
                  <a:off x="2894" y="3381"/>
                  <a:ext cx="20" cy="19"/>
                </a:xfrm>
                <a:custGeom>
                  <a:avLst/>
                  <a:gdLst>
                    <a:gd name="T0" fmla="*/ 1 w 39"/>
                    <a:gd name="T1" fmla="*/ 1 h 37"/>
                    <a:gd name="T2" fmla="*/ 1 w 39"/>
                    <a:gd name="T3" fmla="*/ 1 h 37"/>
                    <a:gd name="T4" fmla="*/ 1 w 39"/>
                    <a:gd name="T5" fmla="*/ 2 h 37"/>
                    <a:gd name="T6" fmla="*/ 1 w 39"/>
                    <a:gd name="T7" fmla="*/ 2 h 37"/>
                    <a:gd name="T8" fmla="*/ 1 w 39"/>
                    <a:gd name="T9" fmla="*/ 2 h 37"/>
                    <a:gd name="T10" fmla="*/ 1 w 39"/>
                    <a:gd name="T11" fmla="*/ 2 h 37"/>
                    <a:gd name="T12" fmla="*/ 1 w 39"/>
                    <a:gd name="T13" fmla="*/ 2 h 37"/>
                    <a:gd name="T14" fmla="*/ 2 w 39"/>
                    <a:gd name="T15" fmla="*/ 2 h 37"/>
                    <a:gd name="T16" fmla="*/ 2 w 39"/>
                    <a:gd name="T17" fmla="*/ 1 h 37"/>
                    <a:gd name="T18" fmla="*/ 2 w 39"/>
                    <a:gd name="T19" fmla="*/ 1 h 37"/>
                    <a:gd name="T20" fmla="*/ 2 w 39"/>
                    <a:gd name="T21" fmla="*/ 1 h 37"/>
                    <a:gd name="T22" fmla="*/ 2 w 39"/>
                    <a:gd name="T23" fmla="*/ 1 h 37"/>
                    <a:gd name="T24" fmla="*/ 1 w 39"/>
                    <a:gd name="T25" fmla="*/ 1 h 37"/>
                    <a:gd name="T26" fmla="*/ 1 w 39"/>
                    <a:gd name="T27" fmla="*/ 1 h 37"/>
                    <a:gd name="T28" fmla="*/ 1 w 39"/>
                    <a:gd name="T29" fmla="*/ 1 h 37"/>
                    <a:gd name="T30" fmla="*/ 1 w 39"/>
                    <a:gd name="T31" fmla="*/ 1 h 37"/>
                    <a:gd name="T32" fmla="*/ 1 w 39"/>
                    <a:gd name="T33" fmla="*/ 1 h 37"/>
                    <a:gd name="T34" fmla="*/ 1 w 39"/>
                    <a:gd name="T35" fmla="*/ 1 h 37"/>
                    <a:gd name="T36" fmla="*/ 1 w 39"/>
                    <a:gd name="T37" fmla="*/ 1 h 37"/>
                    <a:gd name="T38" fmla="*/ 1 w 39"/>
                    <a:gd name="T39" fmla="*/ 1 h 37"/>
                    <a:gd name="T40" fmla="*/ 1 w 39"/>
                    <a:gd name="T41" fmla="*/ 1 h 37"/>
                    <a:gd name="T42" fmla="*/ 1 w 39"/>
                    <a:gd name="T43" fmla="*/ 0 h 37"/>
                    <a:gd name="T44" fmla="*/ 1 w 39"/>
                    <a:gd name="T45" fmla="*/ 0 h 37"/>
                    <a:gd name="T46" fmla="*/ 1 w 39"/>
                    <a:gd name="T47" fmla="*/ 1 h 37"/>
                    <a:gd name="T48" fmla="*/ 1 w 39"/>
                    <a:gd name="T49" fmla="*/ 1 h 37"/>
                    <a:gd name="T50" fmla="*/ 1 w 39"/>
                    <a:gd name="T51" fmla="*/ 1 h 37"/>
                    <a:gd name="T52" fmla="*/ 0 w 39"/>
                    <a:gd name="T53" fmla="*/ 1 h 37"/>
                    <a:gd name="T54" fmla="*/ 1 w 39"/>
                    <a:gd name="T55" fmla="*/ 1 h 37"/>
                    <a:gd name="T56" fmla="*/ 1 w 39"/>
                    <a:gd name="T57" fmla="*/ 1 h 37"/>
                    <a:gd name="T58" fmla="*/ 1 w 39"/>
                    <a:gd name="T59" fmla="*/ 1 h 3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9"/>
                    <a:gd name="T91" fmla="*/ 0 h 37"/>
                    <a:gd name="T92" fmla="*/ 39 w 39"/>
                    <a:gd name="T93" fmla="*/ 37 h 3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9" h="37">
                      <a:moveTo>
                        <a:pt x="6" y="26"/>
                      </a:moveTo>
                      <a:lnTo>
                        <a:pt x="9" y="30"/>
                      </a:lnTo>
                      <a:lnTo>
                        <a:pt x="12" y="33"/>
                      </a:lnTo>
                      <a:lnTo>
                        <a:pt x="16" y="34"/>
                      </a:lnTo>
                      <a:lnTo>
                        <a:pt x="19" y="36"/>
                      </a:lnTo>
                      <a:lnTo>
                        <a:pt x="25" y="37"/>
                      </a:lnTo>
                      <a:lnTo>
                        <a:pt x="31" y="36"/>
                      </a:lnTo>
                      <a:lnTo>
                        <a:pt x="35" y="33"/>
                      </a:lnTo>
                      <a:lnTo>
                        <a:pt x="38" y="28"/>
                      </a:lnTo>
                      <a:lnTo>
                        <a:pt x="39" y="22"/>
                      </a:lnTo>
                      <a:lnTo>
                        <a:pt x="39" y="15"/>
                      </a:lnTo>
                      <a:lnTo>
                        <a:pt x="35" y="11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25" y="3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6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6" name="Freeform 449"/>
                <p:cNvSpPr>
                  <a:spLocks/>
                </p:cNvSpPr>
                <p:nvPr/>
              </p:nvSpPr>
              <p:spPr bwMode="auto">
                <a:xfrm>
                  <a:off x="2439" y="2769"/>
                  <a:ext cx="422" cy="330"/>
                </a:xfrm>
                <a:custGeom>
                  <a:avLst/>
                  <a:gdLst>
                    <a:gd name="T0" fmla="*/ 23 w 843"/>
                    <a:gd name="T1" fmla="*/ 1 h 658"/>
                    <a:gd name="T2" fmla="*/ 22 w 843"/>
                    <a:gd name="T3" fmla="*/ 1 h 658"/>
                    <a:gd name="T4" fmla="*/ 21 w 843"/>
                    <a:gd name="T5" fmla="*/ 2 h 658"/>
                    <a:gd name="T6" fmla="*/ 20 w 843"/>
                    <a:gd name="T7" fmla="*/ 4 h 658"/>
                    <a:gd name="T8" fmla="*/ 19 w 843"/>
                    <a:gd name="T9" fmla="*/ 6 h 658"/>
                    <a:gd name="T10" fmla="*/ 19 w 843"/>
                    <a:gd name="T11" fmla="*/ 8 h 658"/>
                    <a:gd name="T12" fmla="*/ 19 w 843"/>
                    <a:gd name="T13" fmla="*/ 10 h 658"/>
                    <a:gd name="T14" fmla="*/ 18 w 843"/>
                    <a:gd name="T15" fmla="*/ 14 h 658"/>
                    <a:gd name="T16" fmla="*/ 17 w 843"/>
                    <a:gd name="T17" fmla="*/ 17 h 658"/>
                    <a:gd name="T18" fmla="*/ 16 w 843"/>
                    <a:gd name="T19" fmla="*/ 18 h 658"/>
                    <a:gd name="T20" fmla="*/ 15 w 843"/>
                    <a:gd name="T21" fmla="*/ 19 h 658"/>
                    <a:gd name="T22" fmla="*/ 15 w 843"/>
                    <a:gd name="T23" fmla="*/ 19 h 658"/>
                    <a:gd name="T24" fmla="*/ 15 w 843"/>
                    <a:gd name="T25" fmla="*/ 19 h 658"/>
                    <a:gd name="T26" fmla="*/ 3 w 843"/>
                    <a:gd name="T27" fmla="*/ 19 h 658"/>
                    <a:gd name="T28" fmla="*/ 1 w 843"/>
                    <a:gd name="T29" fmla="*/ 19 h 658"/>
                    <a:gd name="T30" fmla="*/ 1 w 843"/>
                    <a:gd name="T31" fmla="*/ 19 h 658"/>
                    <a:gd name="T32" fmla="*/ 1 w 843"/>
                    <a:gd name="T33" fmla="*/ 20 h 658"/>
                    <a:gd name="T34" fmla="*/ 0 w 843"/>
                    <a:gd name="T35" fmla="*/ 20 h 658"/>
                    <a:gd name="T36" fmla="*/ 1 w 843"/>
                    <a:gd name="T37" fmla="*/ 21 h 658"/>
                    <a:gd name="T38" fmla="*/ 2 w 843"/>
                    <a:gd name="T39" fmla="*/ 21 h 658"/>
                    <a:gd name="T40" fmla="*/ 15 w 843"/>
                    <a:gd name="T41" fmla="*/ 21 h 658"/>
                    <a:gd name="T42" fmla="*/ 18 w 843"/>
                    <a:gd name="T43" fmla="*/ 20 h 658"/>
                    <a:gd name="T44" fmla="*/ 19 w 843"/>
                    <a:gd name="T45" fmla="*/ 18 h 658"/>
                    <a:gd name="T46" fmla="*/ 20 w 843"/>
                    <a:gd name="T47" fmla="*/ 14 h 658"/>
                    <a:gd name="T48" fmla="*/ 21 w 843"/>
                    <a:gd name="T49" fmla="*/ 9 h 658"/>
                    <a:gd name="T50" fmla="*/ 22 w 843"/>
                    <a:gd name="T51" fmla="*/ 7 h 658"/>
                    <a:gd name="T52" fmla="*/ 22 w 843"/>
                    <a:gd name="T53" fmla="*/ 5 h 658"/>
                    <a:gd name="T54" fmla="*/ 23 w 843"/>
                    <a:gd name="T55" fmla="*/ 4 h 658"/>
                    <a:gd name="T56" fmla="*/ 23 w 843"/>
                    <a:gd name="T57" fmla="*/ 3 h 658"/>
                    <a:gd name="T58" fmla="*/ 24 w 843"/>
                    <a:gd name="T59" fmla="*/ 3 h 658"/>
                    <a:gd name="T60" fmla="*/ 25 w 843"/>
                    <a:gd name="T61" fmla="*/ 3 h 658"/>
                    <a:gd name="T62" fmla="*/ 26 w 843"/>
                    <a:gd name="T63" fmla="*/ 3 h 658"/>
                    <a:gd name="T64" fmla="*/ 26 w 843"/>
                    <a:gd name="T65" fmla="*/ 3 h 658"/>
                    <a:gd name="T66" fmla="*/ 27 w 843"/>
                    <a:gd name="T67" fmla="*/ 2 h 658"/>
                    <a:gd name="T68" fmla="*/ 27 w 843"/>
                    <a:gd name="T69" fmla="*/ 2 h 658"/>
                    <a:gd name="T70" fmla="*/ 27 w 843"/>
                    <a:gd name="T71" fmla="*/ 2 h 658"/>
                    <a:gd name="T72" fmla="*/ 27 w 843"/>
                    <a:gd name="T73" fmla="*/ 1 h 658"/>
                    <a:gd name="T74" fmla="*/ 26 w 843"/>
                    <a:gd name="T75" fmla="*/ 1 h 658"/>
                    <a:gd name="T76" fmla="*/ 25 w 843"/>
                    <a:gd name="T77" fmla="*/ 1 h 658"/>
                    <a:gd name="T78" fmla="*/ 24 w 843"/>
                    <a:gd name="T79" fmla="*/ 0 h 658"/>
                    <a:gd name="T80" fmla="*/ 23 w 843"/>
                    <a:gd name="T81" fmla="*/ 0 h 6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43"/>
                    <a:gd name="T124" fmla="*/ 0 h 658"/>
                    <a:gd name="T125" fmla="*/ 843 w 843"/>
                    <a:gd name="T126" fmla="*/ 658 h 6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43" h="658">
                      <a:moveTo>
                        <a:pt x="714" y="0"/>
                      </a:moveTo>
                      <a:lnTo>
                        <a:pt x="708" y="3"/>
                      </a:lnTo>
                      <a:lnTo>
                        <a:pt x="700" y="4"/>
                      </a:lnTo>
                      <a:lnTo>
                        <a:pt x="693" y="7"/>
                      </a:lnTo>
                      <a:lnTo>
                        <a:pt x="687" y="11"/>
                      </a:lnTo>
                      <a:lnTo>
                        <a:pt x="657" y="36"/>
                      </a:lnTo>
                      <a:lnTo>
                        <a:pt x="633" y="71"/>
                      </a:lnTo>
                      <a:lnTo>
                        <a:pt x="616" y="110"/>
                      </a:lnTo>
                      <a:lnTo>
                        <a:pt x="603" y="153"/>
                      </a:lnTo>
                      <a:lnTo>
                        <a:pt x="594" y="192"/>
                      </a:lnTo>
                      <a:lnTo>
                        <a:pt x="589" y="229"/>
                      </a:lnTo>
                      <a:lnTo>
                        <a:pt x="586" y="255"/>
                      </a:lnTo>
                      <a:lnTo>
                        <a:pt x="586" y="271"/>
                      </a:lnTo>
                      <a:lnTo>
                        <a:pt x="583" y="293"/>
                      </a:lnTo>
                      <a:lnTo>
                        <a:pt x="573" y="352"/>
                      </a:lnTo>
                      <a:lnTo>
                        <a:pt x="559" y="428"/>
                      </a:lnTo>
                      <a:lnTo>
                        <a:pt x="543" y="508"/>
                      </a:lnTo>
                      <a:lnTo>
                        <a:pt x="534" y="535"/>
                      </a:lnTo>
                      <a:lnTo>
                        <a:pt x="521" y="554"/>
                      </a:lnTo>
                      <a:lnTo>
                        <a:pt x="507" y="567"/>
                      </a:lnTo>
                      <a:lnTo>
                        <a:pt x="491" y="574"/>
                      </a:lnTo>
                      <a:lnTo>
                        <a:pt x="477" y="579"/>
                      </a:lnTo>
                      <a:lnTo>
                        <a:pt x="464" y="581"/>
                      </a:lnTo>
                      <a:lnTo>
                        <a:pt x="455" y="579"/>
                      </a:lnTo>
                      <a:lnTo>
                        <a:pt x="450" y="579"/>
                      </a:lnTo>
                      <a:lnTo>
                        <a:pt x="449" y="578"/>
                      </a:lnTo>
                      <a:lnTo>
                        <a:pt x="65" y="585"/>
                      </a:lnTo>
                      <a:lnTo>
                        <a:pt x="46" y="585"/>
                      </a:lnTo>
                      <a:lnTo>
                        <a:pt x="32" y="587"/>
                      </a:lnTo>
                      <a:lnTo>
                        <a:pt x="19" y="593"/>
                      </a:lnTo>
                      <a:lnTo>
                        <a:pt x="11" y="600"/>
                      </a:lnTo>
                      <a:lnTo>
                        <a:pt x="6" y="606"/>
                      </a:lnTo>
                      <a:lnTo>
                        <a:pt x="3" y="612"/>
                      </a:lnTo>
                      <a:lnTo>
                        <a:pt x="2" y="617"/>
                      </a:lnTo>
                      <a:lnTo>
                        <a:pt x="0" y="619"/>
                      </a:lnTo>
                      <a:lnTo>
                        <a:pt x="0" y="631"/>
                      </a:lnTo>
                      <a:lnTo>
                        <a:pt x="9" y="641"/>
                      </a:lnTo>
                      <a:lnTo>
                        <a:pt x="32" y="653"/>
                      </a:lnTo>
                      <a:lnTo>
                        <a:pt x="36" y="657"/>
                      </a:lnTo>
                      <a:lnTo>
                        <a:pt x="41" y="658"/>
                      </a:lnTo>
                      <a:lnTo>
                        <a:pt x="450" y="653"/>
                      </a:lnTo>
                      <a:lnTo>
                        <a:pt x="504" y="652"/>
                      </a:lnTo>
                      <a:lnTo>
                        <a:pt x="546" y="636"/>
                      </a:lnTo>
                      <a:lnTo>
                        <a:pt x="580" y="604"/>
                      </a:lnTo>
                      <a:lnTo>
                        <a:pt x="606" y="559"/>
                      </a:lnTo>
                      <a:lnTo>
                        <a:pt x="625" y="503"/>
                      </a:lnTo>
                      <a:lnTo>
                        <a:pt x="640" y="435"/>
                      </a:lnTo>
                      <a:lnTo>
                        <a:pt x="652" y="360"/>
                      </a:lnTo>
                      <a:lnTo>
                        <a:pt x="662" y="276"/>
                      </a:lnTo>
                      <a:lnTo>
                        <a:pt x="667" y="235"/>
                      </a:lnTo>
                      <a:lnTo>
                        <a:pt x="674" y="200"/>
                      </a:lnTo>
                      <a:lnTo>
                        <a:pt x="681" y="170"/>
                      </a:lnTo>
                      <a:lnTo>
                        <a:pt x="690" y="145"/>
                      </a:lnTo>
                      <a:lnTo>
                        <a:pt x="698" y="123"/>
                      </a:lnTo>
                      <a:lnTo>
                        <a:pt x="708" y="105"/>
                      </a:lnTo>
                      <a:lnTo>
                        <a:pt x="715" y="93"/>
                      </a:lnTo>
                      <a:lnTo>
                        <a:pt x="723" y="82"/>
                      </a:lnTo>
                      <a:lnTo>
                        <a:pt x="730" y="77"/>
                      </a:lnTo>
                      <a:lnTo>
                        <a:pt x="742" y="74"/>
                      </a:lnTo>
                      <a:lnTo>
                        <a:pt x="757" y="71"/>
                      </a:lnTo>
                      <a:lnTo>
                        <a:pt x="774" y="69"/>
                      </a:lnTo>
                      <a:lnTo>
                        <a:pt x="790" y="67"/>
                      </a:lnTo>
                      <a:lnTo>
                        <a:pt x="804" y="66"/>
                      </a:lnTo>
                      <a:lnTo>
                        <a:pt x="815" y="66"/>
                      </a:lnTo>
                      <a:lnTo>
                        <a:pt x="820" y="66"/>
                      </a:lnTo>
                      <a:lnTo>
                        <a:pt x="843" y="69"/>
                      </a:lnTo>
                      <a:lnTo>
                        <a:pt x="843" y="64"/>
                      </a:lnTo>
                      <a:lnTo>
                        <a:pt x="843" y="56"/>
                      </a:lnTo>
                      <a:lnTo>
                        <a:pt x="843" y="49"/>
                      </a:lnTo>
                      <a:lnTo>
                        <a:pt x="843" y="45"/>
                      </a:lnTo>
                      <a:lnTo>
                        <a:pt x="843" y="34"/>
                      </a:lnTo>
                      <a:lnTo>
                        <a:pt x="842" y="25"/>
                      </a:lnTo>
                      <a:lnTo>
                        <a:pt x="837" y="17"/>
                      </a:lnTo>
                      <a:lnTo>
                        <a:pt x="831" y="11"/>
                      </a:lnTo>
                      <a:lnTo>
                        <a:pt x="821" y="6"/>
                      </a:lnTo>
                      <a:lnTo>
                        <a:pt x="806" y="3"/>
                      </a:lnTo>
                      <a:lnTo>
                        <a:pt x="788" y="1"/>
                      </a:lnTo>
                      <a:lnTo>
                        <a:pt x="768" y="0"/>
                      </a:lnTo>
                      <a:lnTo>
                        <a:pt x="749" y="0"/>
                      </a:lnTo>
                      <a:lnTo>
                        <a:pt x="731" y="0"/>
                      </a:lnTo>
                      <a:lnTo>
                        <a:pt x="720" y="0"/>
                      </a:lnTo>
                      <a:lnTo>
                        <a:pt x="7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7" name="Freeform 450"/>
                <p:cNvSpPr>
                  <a:spLocks/>
                </p:cNvSpPr>
                <p:nvPr/>
              </p:nvSpPr>
              <p:spPr bwMode="auto">
                <a:xfrm>
                  <a:off x="2451" y="2780"/>
                  <a:ext cx="397" cy="308"/>
                </a:xfrm>
                <a:custGeom>
                  <a:avLst/>
                  <a:gdLst>
                    <a:gd name="T0" fmla="*/ 2 w 793"/>
                    <a:gd name="T1" fmla="*/ 19 h 614"/>
                    <a:gd name="T2" fmla="*/ 3 w 793"/>
                    <a:gd name="T3" fmla="*/ 19 h 614"/>
                    <a:gd name="T4" fmla="*/ 5 w 793"/>
                    <a:gd name="T5" fmla="*/ 19 h 614"/>
                    <a:gd name="T6" fmla="*/ 7 w 793"/>
                    <a:gd name="T7" fmla="*/ 19 h 614"/>
                    <a:gd name="T8" fmla="*/ 9 w 793"/>
                    <a:gd name="T9" fmla="*/ 19 h 614"/>
                    <a:gd name="T10" fmla="*/ 11 w 793"/>
                    <a:gd name="T11" fmla="*/ 19 h 614"/>
                    <a:gd name="T12" fmla="*/ 13 w 793"/>
                    <a:gd name="T13" fmla="*/ 19 h 614"/>
                    <a:gd name="T14" fmla="*/ 14 w 793"/>
                    <a:gd name="T15" fmla="*/ 19 h 614"/>
                    <a:gd name="T16" fmla="*/ 14 w 793"/>
                    <a:gd name="T17" fmla="*/ 19 h 614"/>
                    <a:gd name="T18" fmla="*/ 15 w 793"/>
                    <a:gd name="T19" fmla="*/ 19 h 614"/>
                    <a:gd name="T20" fmla="*/ 16 w 793"/>
                    <a:gd name="T21" fmla="*/ 18 h 614"/>
                    <a:gd name="T22" fmla="*/ 17 w 793"/>
                    <a:gd name="T23" fmla="*/ 17 h 614"/>
                    <a:gd name="T24" fmla="*/ 18 w 793"/>
                    <a:gd name="T25" fmla="*/ 13 h 614"/>
                    <a:gd name="T26" fmla="*/ 19 w 793"/>
                    <a:gd name="T27" fmla="*/ 9 h 614"/>
                    <a:gd name="T28" fmla="*/ 19 w 793"/>
                    <a:gd name="T29" fmla="*/ 8 h 614"/>
                    <a:gd name="T30" fmla="*/ 19 w 793"/>
                    <a:gd name="T31" fmla="*/ 6 h 614"/>
                    <a:gd name="T32" fmla="*/ 20 w 793"/>
                    <a:gd name="T33" fmla="*/ 4 h 614"/>
                    <a:gd name="T34" fmla="*/ 21 w 793"/>
                    <a:gd name="T35" fmla="*/ 1 h 614"/>
                    <a:gd name="T36" fmla="*/ 22 w 793"/>
                    <a:gd name="T37" fmla="*/ 1 h 614"/>
                    <a:gd name="T38" fmla="*/ 22 w 793"/>
                    <a:gd name="T39" fmla="*/ 1 h 614"/>
                    <a:gd name="T40" fmla="*/ 22 w 793"/>
                    <a:gd name="T41" fmla="*/ 0 h 614"/>
                    <a:gd name="T42" fmla="*/ 23 w 793"/>
                    <a:gd name="T43" fmla="*/ 0 h 614"/>
                    <a:gd name="T44" fmla="*/ 24 w 793"/>
                    <a:gd name="T45" fmla="*/ 1 h 614"/>
                    <a:gd name="T46" fmla="*/ 25 w 793"/>
                    <a:gd name="T47" fmla="*/ 1 h 614"/>
                    <a:gd name="T48" fmla="*/ 25 w 793"/>
                    <a:gd name="T49" fmla="*/ 1 h 614"/>
                    <a:gd name="T50" fmla="*/ 24 w 793"/>
                    <a:gd name="T51" fmla="*/ 1 h 614"/>
                    <a:gd name="T52" fmla="*/ 23 w 793"/>
                    <a:gd name="T53" fmla="*/ 1 h 614"/>
                    <a:gd name="T54" fmla="*/ 22 w 793"/>
                    <a:gd name="T55" fmla="*/ 1 h 614"/>
                    <a:gd name="T56" fmla="*/ 22 w 793"/>
                    <a:gd name="T57" fmla="*/ 2 h 614"/>
                    <a:gd name="T58" fmla="*/ 21 w 793"/>
                    <a:gd name="T59" fmla="*/ 3 h 614"/>
                    <a:gd name="T60" fmla="*/ 20 w 793"/>
                    <a:gd name="T61" fmla="*/ 4 h 614"/>
                    <a:gd name="T62" fmla="*/ 20 w 793"/>
                    <a:gd name="T63" fmla="*/ 5 h 614"/>
                    <a:gd name="T64" fmla="*/ 19 w 793"/>
                    <a:gd name="T65" fmla="*/ 9 h 614"/>
                    <a:gd name="T66" fmla="*/ 19 w 793"/>
                    <a:gd name="T67" fmla="*/ 13 h 614"/>
                    <a:gd name="T68" fmla="*/ 18 w 793"/>
                    <a:gd name="T69" fmla="*/ 17 h 614"/>
                    <a:gd name="T70" fmla="*/ 17 w 793"/>
                    <a:gd name="T71" fmla="*/ 19 h 614"/>
                    <a:gd name="T72" fmla="*/ 2 w 793"/>
                    <a:gd name="T73" fmla="*/ 19 h 614"/>
                    <a:gd name="T74" fmla="*/ 1 w 793"/>
                    <a:gd name="T75" fmla="*/ 20 h 614"/>
                    <a:gd name="T76" fmla="*/ 1 w 793"/>
                    <a:gd name="T77" fmla="*/ 20 h 614"/>
                    <a:gd name="T78" fmla="*/ 0 w 793"/>
                    <a:gd name="T79" fmla="*/ 19 h 614"/>
                    <a:gd name="T80" fmla="*/ 1 w 793"/>
                    <a:gd name="T81" fmla="*/ 19 h 614"/>
                    <a:gd name="T82" fmla="*/ 2 w 793"/>
                    <a:gd name="T83" fmla="*/ 19 h 61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793"/>
                    <a:gd name="T127" fmla="*/ 0 h 614"/>
                    <a:gd name="T128" fmla="*/ 793 w 793"/>
                    <a:gd name="T129" fmla="*/ 614 h 61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793" h="614">
                      <a:moveTo>
                        <a:pt x="36" y="586"/>
                      </a:moveTo>
                      <a:lnTo>
                        <a:pt x="47" y="586"/>
                      </a:lnTo>
                      <a:lnTo>
                        <a:pt x="63" y="586"/>
                      </a:lnTo>
                      <a:lnTo>
                        <a:pt x="85" y="586"/>
                      </a:lnTo>
                      <a:lnTo>
                        <a:pt x="112" y="586"/>
                      </a:lnTo>
                      <a:lnTo>
                        <a:pt x="142" y="586"/>
                      </a:lnTo>
                      <a:lnTo>
                        <a:pt x="173" y="586"/>
                      </a:lnTo>
                      <a:lnTo>
                        <a:pt x="207" y="584"/>
                      </a:lnTo>
                      <a:lnTo>
                        <a:pt x="241" y="584"/>
                      </a:lnTo>
                      <a:lnTo>
                        <a:pt x="276" y="582"/>
                      </a:lnTo>
                      <a:lnTo>
                        <a:pt x="308" y="582"/>
                      </a:lnTo>
                      <a:lnTo>
                        <a:pt x="338" y="581"/>
                      </a:lnTo>
                      <a:lnTo>
                        <a:pt x="365" y="581"/>
                      </a:lnTo>
                      <a:lnTo>
                        <a:pt x="388" y="581"/>
                      </a:lnTo>
                      <a:lnTo>
                        <a:pt x="406" y="579"/>
                      </a:lnTo>
                      <a:lnTo>
                        <a:pt x="417" y="579"/>
                      </a:lnTo>
                      <a:lnTo>
                        <a:pt x="420" y="579"/>
                      </a:lnTo>
                      <a:lnTo>
                        <a:pt x="425" y="579"/>
                      </a:lnTo>
                      <a:lnTo>
                        <a:pt x="436" y="579"/>
                      </a:lnTo>
                      <a:lnTo>
                        <a:pt x="453" y="578"/>
                      </a:lnTo>
                      <a:lnTo>
                        <a:pt x="472" y="573"/>
                      </a:lnTo>
                      <a:lnTo>
                        <a:pt x="492" y="563"/>
                      </a:lnTo>
                      <a:lnTo>
                        <a:pt x="513" y="548"/>
                      </a:lnTo>
                      <a:lnTo>
                        <a:pt x="530" y="522"/>
                      </a:lnTo>
                      <a:lnTo>
                        <a:pt x="541" y="489"/>
                      </a:lnTo>
                      <a:lnTo>
                        <a:pt x="559" y="409"/>
                      </a:lnTo>
                      <a:lnTo>
                        <a:pt x="571" y="331"/>
                      </a:lnTo>
                      <a:lnTo>
                        <a:pt x="581" y="273"/>
                      </a:lnTo>
                      <a:lnTo>
                        <a:pt x="584" y="249"/>
                      </a:lnTo>
                      <a:lnTo>
                        <a:pt x="584" y="241"/>
                      </a:lnTo>
                      <a:lnTo>
                        <a:pt x="587" y="218"/>
                      </a:lnTo>
                      <a:lnTo>
                        <a:pt x="590" y="184"/>
                      </a:lnTo>
                      <a:lnTo>
                        <a:pt x="598" y="145"/>
                      </a:lnTo>
                      <a:lnTo>
                        <a:pt x="609" y="102"/>
                      </a:lnTo>
                      <a:lnTo>
                        <a:pt x="627" y="63"/>
                      </a:lnTo>
                      <a:lnTo>
                        <a:pt x="647" y="30"/>
                      </a:lnTo>
                      <a:lnTo>
                        <a:pt x="676" y="6"/>
                      </a:lnTo>
                      <a:lnTo>
                        <a:pt x="680" y="4"/>
                      </a:lnTo>
                      <a:lnTo>
                        <a:pt x="685" y="3"/>
                      </a:lnTo>
                      <a:lnTo>
                        <a:pt x="690" y="1"/>
                      </a:lnTo>
                      <a:lnTo>
                        <a:pt x="695" y="0"/>
                      </a:lnTo>
                      <a:lnTo>
                        <a:pt x="698" y="0"/>
                      </a:lnTo>
                      <a:lnTo>
                        <a:pt x="709" y="0"/>
                      </a:lnTo>
                      <a:lnTo>
                        <a:pt x="723" y="0"/>
                      </a:lnTo>
                      <a:lnTo>
                        <a:pt x="740" y="0"/>
                      </a:lnTo>
                      <a:lnTo>
                        <a:pt x="758" y="1"/>
                      </a:lnTo>
                      <a:lnTo>
                        <a:pt x="774" y="1"/>
                      </a:lnTo>
                      <a:lnTo>
                        <a:pt x="786" y="3"/>
                      </a:lnTo>
                      <a:lnTo>
                        <a:pt x="793" y="6"/>
                      </a:lnTo>
                      <a:lnTo>
                        <a:pt x="786" y="6"/>
                      </a:lnTo>
                      <a:lnTo>
                        <a:pt x="775" y="4"/>
                      </a:lnTo>
                      <a:lnTo>
                        <a:pt x="764" y="4"/>
                      </a:lnTo>
                      <a:lnTo>
                        <a:pt x="750" y="4"/>
                      </a:lnTo>
                      <a:lnTo>
                        <a:pt x="734" y="6"/>
                      </a:lnTo>
                      <a:lnTo>
                        <a:pt x="718" y="9"/>
                      </a:lnTo>
                      <a:lnTo>
                        <a:pt x="703" y="15"/>
                      </a:lnTo>
                      <a:lnTo>
                        <a:pt x="687" y="27"/>
                      </a:lnTo>
                      <a:lnTo>
                        <a:pt x="674" y="38"/>
                      </a:lnTo>
                      <a:lnTo>
                        <a:pt x="663" y="53"/>
                      </a:lnTo>
                      <a:lnTo>
                        <a:pt x="654" y="71"/>
                      </a:lnTo>
                      <a:lnTo>
                        <a:pt x="644" y="90"/>
                      </a:lnTo>
                      <a:lnTo>
                        <a:pt x="635" y="112"/>
                      </a:lnTo>
                      <a:lnTo>
                        <a:pt x="627" y="135"/>
                      </a:lnTo>
                      <a:lnTo>
                        <a:pt x="620" y="159"/>
                      </a:lnTo>
                      <a:lnTo>
                        <a:pt x="614" y="186"/>
                      </a:lnTo>
                      <a:lnTo>
                        <a:pt x="601" y="267"/>
                      </a:lnTo>
                      <a:lnTo>
                        <a:pt x="592" y="342"/>
                      </a:lnTo>
                      <a:lnTo>
                        <a:pt x="584" y="412"/>
                      </a:lnTo>
                      <a:lnTo>
                        <a:pt x="575" y="473"/>
                      </a:lnTo>
                      <a:lnTo>
                        <a:pt x="562" y="526"/>
                      </a:lnTo>
                      <a:lnTo>
                        <a:pt x="545" y="565"/>
                      </a:lnTo>
                      <a:lnTo>
                        <a:pt x="518" y="590"/>
                      </a:lnTo>
                      <a:lnTo>
                        <a:pt x="480" y="600"/>
                      </a:lnTo>
                      <a:lnTo>
                        <a:pt x="33" y="598"/>
                      </a:lnTo>
                      <a:lnTo>
                        <a:pt x="27" y="614"/>
                      </a:lnTo>
                      <a:lnTo>
                        <a:pt x="23" y="612"/>
                      </a:lnTo>
                      <a:lnTo>
                        <a:pt x="22" y="612"/>
                      </a:lnTo>
                      <a:lnTo>
                        <a:pt x="0" y="600"/>
                      </a:lnTo>
                      <a:lnTo>
                        <a:pt x="1" y="597"/>
                      </a:lnTo>
                      <a:lnTo>
                        <a:pt x="6" y="592"/>
                      </a:lnTo>
                      <a:lnTo>
                        <a:pt x="17" y="587"/>
                      </a:lnTo>
                      <a:lnTo>
                        <a:pt x="36" y="586"/>
                      </a:lnTo>
                      <a:close/>
                    </a:path>
                  </a:pathLst>
                </a:custGeom>
                <a:solidFill>
                  <a:srgbClr val="E033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8" name="Freeform 451"/>
                <p:cNvSpPr>
                  <a:spLocks/>
                </p:cNvSpPr>
                <p:nvPr/>
              </p:nvSpPr>
              <p:spPr bwMode="auto">
                <a:xfrm>
                  <a:off x="2465" y="2783"/>
                  <a:ext cx="385" cy="305"/>
                </a:xfrm>
                <a:custGeom>
                  <a:avLst/>
                  <a:gdLst>
                    <a:gd name="T0" fmla="*/ 15 w 770"/>
                    <a:gd name="T1" fmla="*/ 19 h 608"/>
                    <a:gd name="T2" fmla="*/ 17 w 770"/>
                    <a:gd name="T3" fmla="*/ 17 h 608"/>
                    <a:gd name="T4" fmla="*/ 18 w 770"/>
                    <a:gd name="T5" fmla="*/ 13 h 608"/>
                    <a:gd name="T6" fmla="*/ 18 w 770"/>
                    <a:gd name="T7" fmla="*/ 9 h 608"/>
                    <a:gd name="T8" fmla="*/ 19 w 770"/>
                    <a:gd name="T9" fmla="*/ 5 h 608"/>
                    <a:gd name="T10" fmla="*/ 20 w 770"/>
                    <a:gd name="T11" fmla="*/ 3 h 608"/>
                    <a:gd name="T12" fmla="*/ 20 w 770"/>
                    <a:gd name="T13" fmla="*/ 2 h 608"/>
                    <a:gd name="T14" fmla="*/ 21 w 770"/>
                    <a:gd name="T15" fmla="*/ 1 h 608"/>
                    <a:gd name="T16" fmla="*/ 21 w 770"/>
                    <a:gd name="T17" fmla="*/ 1 h 608"/>
                    <a:gd name="T18" fmla="*/ 22 w 770"/>
                    <a:gd name="T19" fmla="*/ 1 h 608"/>
                    <a:gd name="T20" fmla="*/ 23 w 770"/>
                    <a:gd name="T21" fmla="*/ 1 h 608"/>
                    <a:gd name="T22" fmla="*/ 24 w 770"/>
                    <a:gd name="T23" fmla="*/ 0 h 608"/>
                    <a:gd name="T24" fmla="*/ 24 w 770"/>
                    <a:gd name="T25" fmla="*/ 1 h 608"/>
                    <a:gd name="T26" fmla="*/ 24 w 770"/>
                    <a:gd name="T27" fmla="*/ 1 h 608"/>
                    <a:gd name="T28" fmla="*/ 24 w 770"/>
                    <a:gd name="T29" fmla="*/ 1 h 608"/>
                    <a:gd name="T30" fmla="*/ 24 w 770"/>
                    <a:gd name="T31" fmla="*/ 1 h 608"/>
                    <a:gd name="T32" fmla="*/ 22 w 770"/>
                    <a:gd name="T33" fmla="*/ 1 h 608"/>
                    <a:gd name="T34" fmla="*/ 21 w 770"/>
                    <a:gd name="T35" fmla="*/ 1 h 608"/>
                    <a:gd name="T36" fmla="*/ 21 w 770"/>
                    <a:gd name="T37" fmla="*/ 2 h 608"/>
                    <a:gd name="T38" fmla="*/ 20 w 770"/>
                    <a:gd name="T39" fmla="*/ 3 h 608"/>
                    <a:gd name="T40" fmla="*/ 20 w 770"/>
                    <a:gd name="T41" fmla="*/ 5 h 608"/>
                    <a:gd name="T42" fmla="*/ 19 w 770"/>
                    <a:gd name="T43" fmla="*/ 7 h 608"/>
                    <a:gd name="T44" fmla="*/ 19 w 770"/>
                    <a:gd name="T45" fmla="*/ 11 h 608"/>
                    <a:gd name="T46" fmla="*/ 18 w 770"/>
                    <a:gd name="T47" fmla="*/ 15 h 608"/>
                    <a:gd name="T48" fmla="*/ 17 w 770"/>
                    <a:gd name="T49" fmla="*/ 18 h 608"/>
                    <a:gd name="T50" fmla="*/ 14 w 770"/>
                    <a:gd name="T51" fmla="*/ 19 h 608"/>
                    <a:gd name="T52" fmla="*/ 12 w 770"/>
                    <a:gd name="T53" fmla="*/ 19 h 608"/>
                    <a:gd name="T54" fmla="*/ 11 w 770"/>
                    <a:gd name="T55" fmla="*/ 19 h 608"/>
                    <a:gd name="T56" fmla="*/ 9 w 770"/>
                    <a:gd name="T57" fmla="*/ 19 h 608"/>
                    <a:gd name="T58" fmla="*/ 6 w 770"/>
                    <a:gd name="T59" fmla="*/ 19 h 608"/>
                    <a:gd name="T60" fmla="*/ 5 w 770"/>
                    <a:gd name="T61" fmla="*/ 19 h 608"/>
                    <a:gd name="T62" fmla="*/ 3 w 770"/>
                    <a:gd name="T63" fmla="*/ 19 h 608"/>
                    <a:gd name="T64" fmla="*/ 2 w 770"/>
                    <a:gd name="T65" fmla="*/ 20 h 608"/>
                    <a:gd name="T66" fmla="*/ 1 w 770"/>
                    <a:gd name="T67" fmla="*/ 20 h 608"/>
                    <a:gd name="T68" fmla="*/ 1 w 770"/>
                    <a:gd name="T69" fmla="*/ 19 h 6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70"/>
                    <a:gd name="T106" fmla="*/ 0 h 608"/>
                    <a:gd name="T107" fmla="*/ 770 w 770"/>
                    <a:gd name="T108" fmla="*/ 608 h 60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70" h="608">
                      <a:moveTo>
                        <a:pt x="453" y="594"/>
                      </a:moveTo>
                      <a:lnTo>
                        <a:pt x="491" y="584"/>
                      </a:lnTo>
                      <a:lnTo>
                        <a:pt x="518" y="559"/>
                      </a:lnTo>
                      <a:lnTo>
                        <a:pt x="535" y="520"/>
                      </a:lnTo>
                      <a:lnTo>
                        <a:pt x="548" y="467"/>
                      </a:lnTo>
                      <a:lnTo>
                        <a:pt x="557" y="406"/>
                      </a:lnTo>
                      <a:lnTo>
                        <a:pt x="565" y="336"/>
                      </a:lnTo>
                      <a:lnTo>
                        <a:pt x="574" y="261"/>
                      </a:lnTo>
                      <a:lnTo>
                        <a:pt x="587" y="180"/>
                      </a:lnTo>
                      <a:lnTo>
                        <a:pt x="595" y="148"/>
                      </a:lnTo>
                      <a:lnTo>
                        <a:pt x="603" y="120"/>
                      </a:lnTo>
                      <a:lnTo>
                        <a:pt x="611" y="96"/>
                      </a:lnTo>
                      <a:lnTo>
                        <a:pt x="619" y="76"/>
                      </a:lnTo>
                      <a:lnTo>
                        <a:pt x="627" y="58"/>
                      </a:lnTo>
                      <a:lnTo>
                        <a:pt x="634" y="43"/>
                      </a:lnTo>
                      <a:lnTo>
                        <a:pt x="644" y="30"/>
                      </a:lnTo>
                      <a:lnTo>
                        <a:pt x="652" y="21"/>
                      </a:lnTo>
                      <a:lnTo>
                        <a:pt x="661" y="14"/>
                      </a:lnTo>
                      <a:lnTo>
                        <a:pt x="676" y="9"/>
                      </a:lnTo>
                      <a:lnTo>
                        <a:pt x="693" y="6"/>
                      </a:lnTo>
                      <a:lnTo>
                        <a:pt x="712" y="3"/>
                      </a:lnTo>
                      <a:lnTo>
                        <a:pt x="729" y="2"/>
                      </a:lnTo>
                      <a:lnTo>
                        <a:pt x="745" y="0"/>
                      </a:lnTo>
                      <a:lnTo>
                        <a:pt x="758" y="0"/>
                      </a:lnTo>
                      <a:lnTo>
                        <a:pt x="766" y="0"/>
                      </a:lnTo>
                      <a:lnTo>
                        <a:pt x="767" y="3"/>
                      </a:lnTo>
                      <a:lnTo>
                        <a:pt x="770" y="6"/>
                      </a:lnTo>
                      <a:lnTo>
                        <a:pt x="770" y="11"/>
                      </a:lnTo>
                      <a:lnTo>
                        <a:pt x="770" y="16"/>
                      </a:lnTo>
                      <a:lnTo>
                        <a:pt x="767" y="16"/>
                      </a:lnTo>
                      <a:lnTo>
                        <a:pt x="756" y="16"/>
                      </a:lnTo>
                      <a:lnTo>
                        <a:pt x="742" y="16"/>
                      </a:lnTo>
                      <a:lnTo>
                        <a:pt x="723" y="17"/>
                      </a:lnTo>
                      <a:lnTo>
                        <a:pt x="704" y="19"/>
                      </a:lnTo>
                      <a:lnTo>
                        <a:pt x="687" y="22"/>
                      </a:lnTo>
                      <a:lnTo>
                        <a:pt x="671" y="27"/>
                      </a:lnTo>
                      <a:lnTo>
                        <a:pt x="660" y="35"/>
                      </a:lnTo>
                      <a:lnTo>
                        <a:pt x="650" y="46"/>
                      </a:lnTo>
                      <a:lnTo>
                        <a:pt x="639" y="60"/>
                      </a:lnTo>
                      <a:lnTo>
                        <a:pt x="630" y="79"/>
                      </a:lnTo>
                      <a:lnTo>
                        <a:pt x="620" y="103"/>
                      </a:lnTo>
                      <a:lnTo>
                        <a:pt x="611" y="129"/>
                      </a:lnTo>
                      <a:lnTo>
                        <a:pt x="601" y="163"/>
                      </a:lnTo>
                      <a:lnTo>
                        <a:pt x="593" y="202"/>
                      </a:lnTo>
                      <a:lnTo>
                        <a:pt x="587" y="246"/>
                      </a:lnTo>
                      <a:lnTo>
                        <a:pt x="578" y="332"/>
                      </a:lnTo>
                      <a:lnTo>
                        <a:pt x="567" y="406"/>
                      </a:lnTo>
                      <a:lnTo>
                        <a:pt x="552" y="469"/>
                      </a:lnTo>
                      <a:lnTo>
                        <a:pt x="537" y="521"/>
                      </a:lnTo>
                      <a:lnTo>
                        <a:pt x="514" y="562"/>
                      </a:lnTo>
                      <a:lnTo>
                        <a:pt x="484" y="589"/>
                      </a:lnTo>
                      <a:lnTo>
                        <a:pt x="448" y="603"/>
                      </a:lnTo>
                      <a:lnTo>
                        <a:pt x="401" y="603"/>
                      </a:lnTo>
                      <a:lnTo>
                        <a:pt x="377" y="602"/>
                      </a:lnTo>
                      <a:lnTo>
                        <a:pt x="350" y="600"/>
                      </a:lnTo>
                      <a:lnTo>
                        <a:pt x="322" y="599"/>
                      </a:lnTo>
                      <a:lnTo>
                        <a:pt x="292" y="599"/>
                      </a:lnTo>
                      <a:lnTo>
                        <a:pt x="260" y="599"/>
                      </a:lnTo>
                      <a:lnTo>
                        <a:pt x="227" y="599"/>
                      </a:lnTo>
                      <a:lnTo>
                        <a:pt x="194" y="600"/>
                      </a:lnTo>
                      <a:lnTo>
                        <a:pt x="162" y="600"/>
                      </a:lnTo>
                      <a:lnTo>
                        <a:pt x="131" y="602"/>
                      </a:lnTo>
                      <a:lnTo>
                        <a:pt x="102" y="603"/>
                      </a:lnTo>
                      <a:lnTo>
                        <a:pt x="75" y="605"/>
                      </a:lnTo>
                      <a:lnTo>
                        <a:pt x="52" y="606"/>
                      </a:lnTo>
                      <a:lnTo>
                        <a:pt x="33" y="606"/>
                      </a:lnTo>
                      <a:lnTo>
                        <a:pt x="17" y="608"/>
                      </a:lnTo>
                      <a:lnTo>
                        <a:pt x="6" y="608"/>
                      </a:lnTo>
                      <a:lnTo>
                        <a:pt x="0" y="608"/>
                      </a:lnTo>
                      <a:lnTo>
                        <a:pt x="6" y="592"/>
                      </a:lnTo>
                      <a:lnTo>
                        <a:pt x="453" y="594"/>
                      </a:lnTo>
                      <a:close/>
                    </a:path>
                  </a:pathLst>
                </a:custGeom>
                <a:solidFill>
                  <a:srgbClr val="9900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9" name="Freeform 452"/>
                <p:cNvSpPr>
                  <a:spLocks/>
                </p:cNvSpPr>
                <p:nvPr/>
              </p:nvSpPr>
              <p:spPr bwMode="auto">
                <a:xfrm>
                  <a:off x="2449" y="3072"/>
                  <a:ext cx="20" cy="17"/>
                </a:xfrm>
                <a:custGeom>
                  <a:avLst/>
                  <a:gdLst>
                    <a:gd name="T0" fmla="*/ 1 w 39"/>
                    <a:gd name="T1" fmla="*/ 0 h 35"/>
                    <a:gd name="T2" fmla="*/ 1 w 39"/>
                    <a:gd name="T3" fmla="*/ 1 h 35"/>
                    <a:gd name="T4" fmla="*/ 1 w 39"/>
                    <a:gd name="T5" fmla="*/ 1 h 35"/>
                    <a:gd name="T6" fmla="*/ 1 w 39"/>
                    <a:gd name="T7" fmla="*/ 1 h 35"/>
                    <a:gd name="T8" fmla="*/ 1 w 39"/>
                    <a:gd name="T9" fmla="*/ 1 h 35"/>
                    <a:gd name="T10" fmla="*/ 1 w 39"/>
                    <a:gd name="T11" fmla="*/ 1 h 35"/>
                    <a:gd name="T12" fmla="*/ 1 w 39"/>
                    <a:gd name="T13" fmla="*/ 1 h 35"/>
                    <a:gd name="T14" fmla="*/ 1 w 39"/>
                    <a:gd name="T15" fmla="*/ 0 h 35"/>
                    <a:gd name="T16" fmla="*/ 0 w 39"/>
                    <a:gd name="T17" fmla="*/ 0 h 35"/>
                    <a:gd name="T18" fmla="*/ 0 w 39"/>
                    <a:gd name="T19" fmla="*/ 0 h 35"/>
                    <a:gd name="T20" fmla="*/ 1 w 39"/>
                    <a:gd name="T21" fmla="*/ 0 h 35"/>
                    <a:gd name="T22" fmla="*/ 1 w 39"/>
                    <a:gd name="T23" fmla="*/ 0 h 35"/>
                    <a:gd name="T24" fmla="*/ 1 w 39"/>
                    <a:gd name="T25" fmla="*/ 0 h 35"/>
                    <a:gd name="T26" fmla="*/ 1 w 39"/>
                    <a:gd name="T27" fmla="*/ 0 h 35"/>
                    <a:gd name="T28" fmla="*/ 1 w 39"/>
                    <a:gd name="T29" fmla="*/ 0 h 35"/>
                    <a:gd name="T30" fmla="*/ 1 w 39"/>
                    <a:gd name="T31" fmla="*/ 0 h 35"/>
                    <a:gd name="T32" fmla="*/ 1 w 39"/>
                    <a:gd name="T33" fmla="*/ 0 h 35"/>
                    <a:gd name="T34" fmla="*/ 1 w 39"/>
                    <a:gd name="T35" fmla="*/ 0 h 35"/>
                    <a:gd name="T36" fmla="*/ 1 w 39"/>
                    <a:gd name="T37" fmla="*/ 0 h 35"/>
                    <a:gd name="T38" fmla="*/ 1 w 39"/>
                    <a:gd name="T39" fmla="*/ 0 h 35"/>
                    <a:gd name="T40" fmla="*/ 1 w 39"/>
                    <a:gd name="T41" fmla="*/ 0 h 35"/>
                    <a:gd name="T42" fmla="*/ 1 w 39"/>
                    <a:gd name="T43" fmla="*/ 0 h 35"/>
                    <a:gd name="T44" fmla="*/ 1 w 39"/>
                    <a:gd name="T45" fmla="*/ 0 h 35"/>
                    <a:gd name="T46" fmla="*/ 2 w 39"/>
                    <a:gd name="T47" fmla="*/ 0 h 35"/>
                    <a:gd name="T48" fmla="*/ 2 w 39"/>
                    <a:gd name="T49" fmla="*/ 0 h 35"/>
                    <a:gd name="T50" fmla="*/ 2 w 39"/>
                    <a:gd name="T51" fmla="*/ 0 h 35"/>
                    <a:gd name="T52" fmla="*/ 2 w 39"/>
                    <a:gd name="T53" fmla="*/ 0 h 35"/>
                    <a:gd name="T54" fmla="*/ 2 w 39"/>
                    <a:gd name="T55" fmla="*/ 0 h 35"/>
                    <a:gd name="T56" fmla="*/ 1 w 39"/>
                    <a:gd name="T57" fmla="*/ 0 h 35"/>
                    <a:gd name="T58" fmla="*/ 1 w 39"/>
                    <a:gd name="T59" fmla="*/ 0 h 3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9"/>
                    <a:gd name="T91" fmla="*/ 0 h 35"/>
                    <a:gd name="T92" fmla="*/ 39 w 39"/>
                    <a:gd name="T93" fmla="*/ 35 h 3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9" h="35">
                      <a:moveTo>
                        <a:pt x="30" y="30"/>
                      </a:moveTo>
                      <a:lnTo>
                        <a:pt x="27" y="34"/>
                      </a:lnTo>
                      <a:lnTo>
                        <a:pt x="24" y="34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1" y="35"/>
                      </a:lnTo>
                      <a:lnTo>
                        <a:pt x="5" y="32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8" y="7"/>
                      </a:lnTo>
                      <a:lnTo>
                        <a:pt x="13" y="5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4"/>
                      </a:lnTo>
                      <a:lnTo>
                        <a:pt x="38" y="8"/>
                      </a:lnTo>
                      <a:lnTo>
                        <a:pt x="39" y="15"/>
                      </a:lnTo>
                      <a:lnTo>
                        <a:pt x="38" y="21"/>
                      </a:lnTo>
                      <a:lnTo>
                        <a:pt x="35" y="26"/>
                      </a:lnTo>
                      <a:lnTo>
                        <a:pt x="3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0" name="Freeform 453"/>
                <p:cNvSpPr>
                  <a:spLocks/>
                </p:cNvSpPr>
                <p:nvPr/>
              </p:nvSpPr>
              <p:spPr bwMode="auto">
                <a:xfrm>
                  <a:off x="2777" y="3268"/>
                  <a:ext cx="292" cy="264"/>
                </a:xfrm>
                <a:custGeom>
                  <a:avLst/>
                  <a:gdLst>
                    <a:gd name="T0" fmla="*/ 17 w 585"/>
                    <a:gd name="T1" fmla="*/ 14 h 529"/>
                    <a:gd name="T2" fmla="*/ 16 w 585"/>
                    <a:gd name="T3" fmla="*/ 13 h 529"/>
                    <a:gd name="T4" fmla="*/ 16 w 585"/>
                    <a:gd name="T5" fmla="*/ 13 h 529"/>
                    <a:gd name="T6" fmla="*/ 16 w 585"/>
                    <a:gd name="T7" fmla="*/ 10 h 529"/>
                    <a:gd name="T8" fmla="*/ 16 w 585"/>
                    <a:gd name="T9" fmla="*/ 9 h 529"/>
                    <a:gd name="T10" fmla="*/ 15 w 585"/>
                    <a:gd name="T11" fmla="*/ 9 h 529"/>
                    <a:gd name="T12" fmla="*/ 14 w 585"/>
                    <a:gd name="T13" fmla="*/ 9 h 529"/>
                    <a:gd name="T14" fmla="*/ 15 w 585"/>
                    <a:gd name="T15" fmla="*/ 8 h 529"/>
                    <a:gd name="T16" fmla="*/ 15 w 585"/>
                    <a:gd name="T17" fmla="*/ 1 h 529"/>
                    <a:gd name="T18" fmla="*/ 14 w 585"/>
                    <a:gd name="T19" fmla="*/ 0 h 529"/>
                    <a:gd name="T20" fmla="*/ 13 w 585"/>
                    <a:gd name="T21" fmla="*/ 0 h 529"/>
                    <a:gd name="T22" fmla="*/ 3 w 585"/>
                    <a:gd name="T23" fmla="*/ 0 h 529"/>
                    <a:gd name="T24" fmla="*/ 2 w 585"/>
                    <a:gd name="T25" fmla="*/ 0 h 529"/>
                    <a:gd name="T26" fmla="*/ 2 w 585"/>
                    <a:gd name="T27" fmla="*/ 8 h 529"/>
                    <a:gd name="T28" fmla="*/ 3 w 585"/>
                    <a:gd name="T29" fmla="*/ 9 h 529"/>
                    <a:gd name="T30" fmla="*/ 3 w 585"/>
                    <a:gd name="T31" fmla="*/ 9 h 529"/>
                    <a:gd name="T32" fmla="*/ 2 w 585"/>
                    <a:gd name="T33" fmla="*/ 9 h 529"/>
                    <a:gd name="T34" fmla="*/ 1 w 585"/>
                    <a:gd name="T35" fmla="*/ 10 h 529"/>
                    <a:gd name="T36" fmla="*/ 1 w 585"/>
                    <a:gd name="T37" fmla="*/ 12 h 529"/>
                    <a:gd name="T38" fmla="*/ 1 w 585"/>
                    <a:gd name="T39" fmla="*/ 13 h 529"/>
                    <a:gd name="T40" fmla="*/ 1 w 585"/>
                    <a:gd name="T41" fmla="*/ 13 h 529"/>
                    <a:gd name="T42" fmla="*/ 1 w 585"/>
                    <a:gd name="T43" fmla="*/ 13 h 529"/>
                    <a:gd name="T44" fmla="*/ 0 w 585"/>
                    <a:gd name="T45" fmla="*/ 14 h 529"/>
                    <a:gd name="T46" fmla="*/ 0 w 585"/>
                    <a:gd name="T47" fmla="*/ 14 h 529"/>
                    <a:gd name="T48" fmla="*/ 0 w 585"/>
                    <a:gd name="T49" fmla="*/ 14 h 529"/>
                    <a:gd name="T50" fmla="*/ 0 w 585"/>
                    <a:gd name="T51" fmla="*/ 14 h 529"/>
                    <a:gd name="T52" fmla="*/ 0 w 585"/>
                    <a:gd name="T53" fmla="*/ 15 h 529"/>
                    <a:gd name="T54" fmla="*/ 0 w 585"/>
                    <a:gd name="T55" fmla="*/ 16 h 529"/>
                    <a:gd name="T56" fmla="*/ 1 w 585"/>
                    <a:gd name="T57" fmla="*/ 16 h 529"/>
                    <a:gd name="T58" fmla="*/ 17 w 585"/>
                    <a:gd name="T59" fmla="*/ 16 h 529"/>
                    <a:gd name="T60" fmla="*/ 18 w 585"/>
                    <a:gd name="T61" fmla="*/ 15 h 529"/>
                    <a:gd name="T62" fmla="*/ 18 w 585"/>
                    <a:gd name="T63" fmla="*/ 14 h 529"/>
                    <a:gd name="T64" fmla="*/ 18 w 585"/>
                    <a:gd name="T65" fmla="*/ 14 h 5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5"/>
                    <a:gd name="T100" fmla="*/ 0 h 529"/>
                    <a:gd name="T101" fmla="*/ 585 w 585"/>
                    <a:gd name="T102" fmla="*/ 529 h 5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5" h="529">
                      <a:moveTo>
                        <a:pt x="577" y="468"/>
                      </a:moveTo>
                      <a:lnTo>
                        <a:pt x="572" y="464"/>
                      </a:lnTo>
                      <a:lnTo>
                        <a:pt x="528" y="436"/>
                      </a:lnTo>
                      <a:lnTo>
                        <a:pt x="531" y="431"/>
                      </a:lnTo>
                      <a:lnTo>
                        <a:pt x="534" y="425"/>
                      </a:lnTo>
                      <a:lnTo>
                        <a:pt x="536" y="419"/>
                      </a:lnTo>
                      <a:lnTo>
                        <a:pt x="536" y="412"/>
                      </a:lnTo>
                      <a:lnTo>
                        <a:pt x="536" y="346"/>
                      </a:lnTo>
                      <a:lnTo>
                        <a:pt x="533" y="332"/>
                      </a:lnTo>
                      <a:lnTo>
                        <a:pt x="525" y="319"/>
                      </a:lnTo>
                      <a:lnTo>
                        <a:pt x="512" y="311"/>
                      </a:lnTo>
                      <a:lnTo>
                        <a:pt x="496" y="308"/>
                      </a:lnTo>
                      <a:lnTo>
                        <a:pt x="460" y="308"/>
                      </a:lnTo>
                      <a:lnTo>
                        <a:pt x="471" y="302"/>
                      </a:lnTo>
                      <a:lnTo>
                        <a:pt x="479" y="292"/>
                      </a:lnTo>
                      <a:lnTo>
                        <a:pt x="485" y="281"/>
                      </a:lnTo>
                      <a:lnTo>
                        <a:pt x="487" y="269"/>
                      </a:lnTo>
                      <a:lnTo>
                        <a:pt x="487" y="41"/>
                      </a:lnTo>
                      <a:lnTo>
                        <a:pt x="484" y="25"/>
                      </a:lnTo>
                      <a:lnTo>
                        <a:pt x="474" y="13"/>
                      </a:lnTo>
                      <a:lnTo>
                        <a:pt x="462" y="3"/>
                      </a:lnTo>
                      <a:lnTo>
                        <a:pt x="446" y="0"/>
                      </a:lnTo>
                      <a:lnTo>
                        <a:pt x="128" y="0"/>
                      </a:lnTo>
                      <a:lnTo>
                        <a:pt x="113" y="3"/>
                      </a:lnTo>
                      <a:lnTo>
                        <a:pt x="100" y="13"/>
                      </a:lnTo>
                      <a:lnTo>
                        <a:pt x="92" y="25"/>
                      </a:lnTo>
                      <a:lnTo>
                        <a:pt x="89" y="41"/>
                      </a:lnTo>
                      <a:lnTo>
                        <a:pt x="89" y="269"/>
                      </a:lnTo>
                      <a:lnTo>
                        <a:pt x="90" y="281"/>
                      </a:lnTo>
                      <a:lnTo>
                        <a:pt x="97" y="292"/>
                      </a:lnTo>
                      <a:lnTo>
                        <a:pt x="105" y="302"/>
                      </a:lnTo>
                      <a:lnTo>
                        <a:pt x="116" y="308"/>
                      </a:lnTo>
                      <a:lnTo>
                        <a:pt x="90" y="308"/>
                      </a:lnTo>
                      <a:lnTo>
                        <a:pt x="75" y="311"/>
                      </a:lnTo>
                      <a:lnTo>
                        <a:pt x="64" y="319"/>
                      </a:lnTo>
                      <a:lnTo>
                        <a:pt x="56" y="332"/>
                      </a:lnTo>
                      <a:lnTo>
                        <a:pt x="53" y="346"/>
                      </a:lnTo>
                      <a:lnTo>
                        <a:pt x="53" y="412"/>
                      </a:lnTo>
                      <a:lnTo>
                        <a:pt x="53" y="419"/>
                      </a:lnTo>
                      <a:lnTo>
                        <a:pt x="54" y="425"/>
                      </a:lnTo>
                      <a:lnTo>
                        <a:pt x="56" y="430"/>
                      </a:lnTo>
                      <a:lnTo>
                        <a:pt x="59" y="436"/>
                      </a:lnTo>
                      <a:lnTo>
                        <a:pt x="51" y="441"/>
                      </a:lnTo>
                      <a:lnTo>
                        <a:pt x="43" y="445"/>
                      </a:lnTo>
                      <a:lnTo>
                        <a:pt x="35" y="450"/>
                      </a:lnTo>
                      <a:lnTo>
                        <a:pt x="29" y="455"/>
                      </a:lnTo>
                      <a:lnTo>
                        <a:pt x="21" y="458"/>
                      </a:lnTo>
                      <a:lnTo>
                        <a:pt x="16" y="461"/>
                      </a:lnTo>
                      <a:lnTo>
                        <a:pt x="13" y="464"/>
                      </a:lnTo>
                      <a:lnTo>
                        <a:pt x="11" y="464"/>
                      </a:lnTo>
                      <a:lnTo>
                        <a:pt x="7" y="468"/>
                      </a:lnTo>
                      <a:lnTo>
                        <a:pt x="0" y="471"/>
                      </a:lnTo>
                      <a:lnTo>
                        <a:pt x="0" y="479"/>
                      </a:lnTo>
                      <a:lnTo>
                        <a:pt x="0" y="485"/>
                      </a:lnTo>
                      <a:lnTo>
                        <a:pt x="4" y="502"/>
                      </a:lnTo>
                      <a:lnTo>
                        <a:pt x="13" y="517"/>
                      </a:lnTo>
                      <a:lnTo>
                        <a:pt x="26" y="526"/>
                      </a:lnTo>
                      <a:lnTo>
                        <a:pt x="41" y="529"/>
                      </a:lnTo>
                      <a:lnTo>
                        <a:pt x="542" y="529"/>
                      </a:lnTo>
                      <a:lnTo>
                        <a:pt x="560" y="526"/>
                      </a:lnTo>
                      <a:lnTo>
                        <a:pt x="572" y="517"/>
                      </a:lnTo>
                      <a:lnTo>
                        <a:pt x="582" y="502"/>
                      </a:lnTo>
                      <a:lnTo>
                        <a:pt x="585" y="485"/>
                      </a:lnTo>
                      <a:lnTo>
                        <a:pt x="585" y="479"/>
                      </a:lnTo>
                      <a:lnTo>
                        <a:pt x="585" y="471"/>
                      </a:lnTo>
                      <a:lnTo>
                        <a:pt x="577" y="4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1" name="Freeform 454"/>
                <p:cNvSpPr>
                  <a:spLocks/>
                </p:cNvSpPr>
                <p:nvPr/>
              </p:nvSpPr>
              <p:spPr bwMode="auto">
                <a:xfrm>
                  <a:off x="2827" y="3275"/>
                  <a:ext cx="187" cy="141"/>
                </a:xfrm>
                <a:custGeom>
                  <a:avLst/>
                  <a:gdLst>
                    <a:gd name="T0" fmla="*/ 1 w 373"/>
                    <a:gd name="T1" fmla="*/ 8 h 283"/>
                    <a:gd name="T2" fmla="*/ 1 w 373"/>
                    <a:gd name="T3" fmla="*/ 8 h 283"/>
                    <a:gd name="T4" fmla="*/ 1 w 373"/>
                    <a:gd name="T5" fmla="*/ 8 h 283"/>
                    <a:gd name="T6" fmla="*/ 1 w 373"/>
                    <a:gd name="T7" fmla="*/ 8 h 283"/>
                    <a:gd name="T8" fmla="*/ 0 w 373"/>
                    <a:gd name="T9" fmla="*/ 7 h 283"/>
                    <a:gd name="T10" fmla="*/ 0 w 373"/>
                    <a:gd name="T11" fmla="*/ 0 h 283"/>
                    <a:gd name="T12" fmla="*/ 1 w 373"/>
                    <a:gd name="T13" fmla="*/ 0 h 283"/>
                    <a:gd name="T14" fmla="*/ 1 w 373"/>
                    <a:gd name="T15" fmla="*/ 0 h 283"/>
                    <a:gd name="T16" fmla="*/ 1 w 373"/>
                    <a:gd name="T17" fmla="*/ 0 h 283"/>
                    <a:gd name="T18" fmla="*/ 1 w 373"/>
                    <a:gd name="T19" fmla="*/ 0 h 283"/>
                    <a:gd name="T20" fmla="*/ 11 w 373"/>
                    <a:gd name="T21" fmla="*/ 0 h 283"/>
                    <a:gd name="T22" fmla="*/ 12 w 373"/>
                    <a:gd name="T23" fmla="*/ 0 h 283"/>
                    <a:gd name="T24" fmla="*/ 12 w 373"/>
                    <a:gd name="T25" fmla="*/ 0 h 283"/>
                    <a:gd name="T26" fmla="*/ 12 w 373"/>
                    <a:gd name="T27" fmla="*/ 0 h 283"/>
                    <a:gd name="T28" fmla="*/ 12 w 373"/>
                    <a:gd name="T29" fmla="*/ 0 h 283"/>
                    <a:gd name="T30" fmla="*/ 12 w 373"/>
                    <a:gd name="T31" fmla="*/ 7 h 283"/>
                    <a:gd name="T32" fmla="*/ 12 w 373"/>
                    <a:gd name="T33" fmla="*/ 8 h 283"/>
                    <a:gd name="T34" fmla="*/ 12 w 373"/>
                    <a:gd name="T35" fmla="*/ 8 h 283"/>
                    <a:gd name="T36" fmla="*/ 12 w 373"/>
                    <a:gd name="T37" fmla="*/ 8 h 283"/>
                    <a:gd name="T38" fmla="*/ 11 w 373"/>
                    <a:gd name="T39" fmla="*/ 8 h 283"/>
                    <a:gd name="T40" fmla="*/ 1 w 373"/>
                    <a:gd name="T41" fmla="*/ 8 h 28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73"/>
                    <a:gd name="T64" fmla="*/ 0 h 283"/>
                    <a:gd name="T65" fmla="*/ 373 w 373"/>
                    <a:gd name="T66" fmla="*/ 283 h 28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73" h="283">
                      <a:moveTo>
                        <a:pt x="27" y="283"/>
                      </a:moveTo>
                      <a:lnTo>
                        <a:pt x="18" y="281"/>
                      </a:lnTo>
                      <a:lnTo>
                        <a:pt x="8" y="275"/>
                      </a:lnTo>
                      <a:lnTo>
                        <a:pt x="2" y="266"/>
                      </a:lnTo>
                      <a:lnTo>
                        <a:pt x="0" y="255"/>
                      </a:lnTo>
                      <a:lnTo>
                        <a:pt x="0" y="27"/>
                      </a:lnTo>
                      <a:lnTo>
                        <a:pt x="2" y="18"/>
                      </a:lnTo>
                      <a:lnTo>
                        <a:pt x="8" y="8"/>
                      </a:lnTo>
                      <a:lnTo>
                        <a:pt x="18" y="2"/>
                      </a:lnTo>
                      <a:lnTo>
                        <a:pt x="27" y="0"/>
                      </a:lnTo>
                      <a:lnTo>
                        <a:pt x="345" y="0"/>
                      </a:lnTo>
                      <a:lnTo>
                        <a:pt x="356" y="2"/>
                      </a:lnTo>
                      <a:lnTo>
                        <a:pt x="365" y="8"/>
                      </a:lnTo>
                      <a:lnTo>
                        <a:pt x="372" y="18"/>
                      </a:lnTo>
                      <a:lnTo>
                        <a:pt x="373" y="27"/>
                      </a:lnTo>
                      <a:lnTo>
                        <a:pt x="373" y="255"/>
                      </a:lnTo>
                      <a:lnTo>
                        <a:pt x="372" y="266"/>
                      </a:lnTo>
                      <a:lnTo>
                        <a:pt x="365" y="275"/>
                      </a:lnTo>
                      <a:lnTo>
                        <a:pt x="356" y="281"/>
                      </a:lnTo>
                      <a:lnTo>
                        <a:pt x="345" y="283"/>
                      </a:lnTo>
                      <a:lnTo>
                        <a:pt x="27" y="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2" name="Freeform 455"/>
                <p:cNvSpPr>
                  <a:spLocks/>
                </p:cNvSpPr>
                <p:nvPr/>
              </p:nvSpPr>
              <p:spPr bwMode="auto">
                <a:xfrm>
                  <a:off x="2919" y="3283"/>
                  <a:ext cx="86" cy="126"/>
                </a:xfrm>
                <a:custGeom>
                  <a:avLst/>
                  <a:gdLst>
                    <a:gd name="T0" fmla="*/ 0 w 172"/>
                    <a:gd name="T1" fmla="*/ 7 h 253"/>
                    <a:gd name="T2" fmla="*/ 0 w 172"/>
                    <a:gd name="T3" fmla="*/ 7 h 253"/>
                    <a:gd name="T4" fmla="*/ 5 w 172"/>
                    <a:gd name="T5" fmla="*/ 7 h 253"/>
                    <a:gd name="T6" fmla="*/ 5 w 172"/>
                    <a:gd name="T7" fmla="*/ 7 h 253"/>
                    <a:gd name="T8" fmla="*/ 5 w 172"/>
                    <a:gd name="T9" fmla="*/ 7 h 253"/>
                    <a:gd name="T10" fmla="*/ 5 w 172"/>
                    <a:gd name="T11" fmla="*/ 7 h 253"/>
                    <a:gd name="T12" fmla="*/ 5 w 172"/>
                    <a:gd name="T13" fmla="*/ 7 h 253"/>
                    <a:gd name="T14" fmla="*/ 5 w 172"/>
                    <a:gd name="T15" fmla="*/ 0 h 253"/>
                    <a:gd name="T16" fmla="*/ 5 w 172"/>
                    <a:gd name="T17" fmla="*/ 0 h 253"/>
                    <a:gd name="T18" fmla="*/ 5 w 172"/>
                    <a:gd name="T19" fmla="*/ 0 h 253"/>
                    <a:gd name="T20" fmla="*/ 5 w 172"/>
                    <a:gd name="T21" fmla="*/ 0 h 253"/>
                    <a:gd name="T22" fmla="*/ 5 w 172"/>
                    <a:gd name="T23" fmla="*/ 0 h 253"/>
                    <a:gd name="T24" fmla="*/ 0 w 172"/>
                    <a:gd name="T25" fmla="*/ 0 h 253"/>
                    <a:gd name="T26" fmla="*/ 0 w 172"/>
                    <a:gd name="T27" fmla="*/ 0 h 253"/>
                    <a:gd name="T28" fmla="*/ 5 w 172"/>
                    <a:gd name="T29" fmla="*/ 0 h 253"/>
                    <a:gd name="T30" fmla="*/ 5 w 172"/>
                    <a:gd name="T31" fmla="*/ 0 h 253"/>
                    <a:gd name="T32" fmla="*/ 5 w 172"/>
                    <a:gd name="T33" fmla="*/ 0 h 253"/>
                    <a:gd name="T34" fmla="*/ 5 w 172"/>
                    <a:gd name="T35" fmla="*/ 0 h 253"/>
                    <a:gd name="T36" fmla="*/ 5 w 172"/>
                    <a:gd name="T37" fmla="*/ 1 h 253"/>
                    <a:gd name="T38" fmla="*/ 5 w 172"/>
                    <a:gd name="T39" fmla="*/ 6 h 253"/>
                    <a:gd name="T40" fmla="*/ 5 w 172"/>
                    <a:gd name="T41" fmla="*/ 7 h 253"/>
                    <a:gd name="T42" fmla="*/ 5 w 172"/>
                    <a:gd name="T43" fmla="*/ 7 h 253"/>
                    <a:gd name="T44" fmla="*/ 5 w 172"/>
                    <a:gd name="T45" fmla="*/ 7 h 253"/>
                    <a:gd name="T46" fmla="*/ 5 w 172"/>
                    <a:gd name="T47" fmla="*/ 7 h 253"/>
                    <a:gd name="T48" fmla="*/ 5 w 172"/>
                    <a:gd name="T49" fmla="*/ 7 h 253"/>
                    <a:gd name="T50" fmla="*/ 3 w 172"/>
                    <a:gd name="T51" fmla="*/ 7 h 253"/>
                    <a:gd name="T52" fmla="*/ 3 w 172"/>
                    <a:gd name="T53" fmla="*/ 7 h 253"/>
                    <a:gd name="T54" fmla="*/ 3 w 172"/>
                    <a:gd name="T55" fmla="*/ 7 h 253"/>
                    <a:gd name="T56" fmla="*/ 3 w 172"/>
                    <a:gd name="T57" fmla="*/ 7 h 253"/>
                    <a:gd name="T58" fmla="*/ 1 w 172"/>
                    <a:gd name="T59" fmla="*/ 7 h 253"/>
                    <a:gd name="T60" fmla="*/ 1 w 172"/>
                    <a:gd name="T61" fmla="*/ 7 h 253"/>
                    <a:gd name="T62" fmla="*/ 0 w 172"/>
                    <a:gd name="T63" fmla="*/ 7 h 2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2"/>
                    <a:gd name="T97" fmla="*/ 0 h 253"/>
                    <a:gd name="T98" fmla="*/ 172 w 172"/>
                    <a:gd name="T99" fmla="*/ 253 h 2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2" h="253">
                      <a:moveTo>
                        <a:pt x="0" y="245"/>
                      </a:moveTo>
                      <a:lnTo>
                        <a:pt x="0" y="253"/>
                      </a:lnTo>
                      <a:lnTo>
                        <a:pt x="148" y="253"/>
                      </a:lnTo>
                      <a:lnTo>
                        <a:pt x="161" y="251"/>
                      </a:lnTo>
                      <a:lnTo>
                        <a:pt x="167" y="246"/>
                      </a:lnTo>
                      <a:lnTo>
                        <a:pt x="170" y="243"/>
                      </a:lnTo>
                      <a:lnTo>
                        <a:pt x="172" y="242"/>
                      </a:lnTo>
                      <a:lnTo>
                        <a:pt x="172" y="6"/>
                      </a:lnTo>
                      <a:lnTo>
                        <a:pt x="170" y="5"/>
                      </a:lnTo>
                      <a:lnTo>
                        <a:pt x="169" y="2"/>
                      </a:lnTo>
                      <a:lnTo>
                        <a:pt x="167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6" y="6"/>
                      </a:lnTo>
                      <a:lnTo>
                        <a:pt x="139" y="8"/>
                      </a:lnTo>
                      <a:lnTo>
                        <a:pt x="147" y="14"/>
                      </a:lnTo>
                      <a:lnTo>
                        <a:pt x="153" y="22"/>
                      </a:lnTo>
                      <a:lnTo>
                        <a:pt x="156" y="33"/>
                      </a:lnTo>
                      <a:lnTo>
                        <a:pt x="156" y="220"/>
                      </a:lnTo>
                      <a:lnTo>
                        <a:pt x="151" y="234"/>
                      </a:lnTo>
                      <a:lnTo>
                        <a:pt x="145" y="240"/>
                      </a:lnTo>
                      <a:lnTo>
                        <a:pt x="137" y="243"/>
                      </a:lnTo>
                      <a:lnTo>
                        <a:pt x="134" y="243"/>
                      </a:lnTo>
                      <a:lnTo>
                        <a:pt x="131" y="243"/>
                      </a:lnTo>
                      <a:lnTo>
                        <a:pt x="123" y="243"/>
                      </a:lnTo>
                      <a:lnTo>
                        <a:pt x="109" y="243"/>
                      </a:lnTo>
                      <a:lnTo>
                        <a:pt x="91" y="243"/>
                      </a:lnTo>
                      <a:lnTo>
                        <a:pt x="71" y="245"/>
                      </a:lnTo>
                      <a:lnTo>
                        <a:pt x="49" y="245"/>
                      </a:lnTo>
                      <a:lnTo>
                        <a:pt x="25" y="245"/>
                      </a:lnTo>
                      <a:lnTo>
                        <a:pt x="0" y="245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3" name="Freeform 456"/>
                <p:cNvSpPr>
                  <a:spLocks/>
                </p:cNvSpPr>
                <p:nvPr/>
              </p:nvSpPr>
              <p:spPr bwMode="auto">
                <a:xfrm>
                  <a:off x="2835" y="3283"/>
                  <a:ext cx="84" cy="126"/>
                </a:xfrm>
                <a:custGeom>
                  <a:avLst/>
                  <a:gdLst>
                    <a:gd name="T0" fmla="*/ 5 w 168"/>
                    <a:gd name="T1" fmla="*/ 0 h 253"/>
                    <a:gd name="T2" fmla="*/ 5 w 168"/>
                    <a:gd name="T3" fmla="*/ 0 h 253"/>
                    <a:gd name="T4" fmla="*/ 1 w 168"/>
                    <a:gd name="T5" fmla="*/ 0 h 253"/>
                    <a:gd name="T6" fmla="*/ 1 w 168"/>
                    <a:gd name="T7" fmla="*/ 0 h 253"/>
                    <a:gd name="T8" fmla="*/ 1 w 168"/>
                    <a:gd name="T9" fmla="*/ 0 h 253"/>
                    <a:gd name="T10" fmla="*/ 1 w 168"/>
                    <a:gd name="T11" fmla="*/ 0 h 253"/>
                    <a:gd name="T12" fmla="*/ 1 w 168"/>
                    <a:gd name="T13" fmla="*/ 0 h 253"/>
                    <a:gd name="T14" fmla="*/ 1 w 168"/>
                    <a:gd name="T15" fmla="*/ 1 h 253"/>
                    <a:gd name="T16" fmla="*/ 1 w 168"/>
                    <a:gd name="T17" fmla="*/ 3 h 253"/>
                    <a:gd name="T18" fmla="*/ 0 w 168"/>
                    <a:gd name="T19" fmla="*/ 5 h 253"/>
                    <a:gd name="T20" fmla="*/ 0 w 168"/>
                    <a:gd name="T21" fmla="*/ 6 h 253"/>
                    <a:gd name="T22" fmla="*/ 0 w 168"/>
                    <a:gd name="T23" fmla="*/ 7 h 253"/>
                    <a:gd name="T24" fmla="*/ 1 w 168"/>
                    <a:gd name="T25" fmla="*/ 7 h 253"/>
                    <a:gd name="T26" fmla="*/ 1 w 168"/>
                    <a:gd name="T27" fmla="*/ 7 h 253"/>
                    <a:gd name="T28" fmla="*/ 1 w 168"/>
                    <a:gd name="T29" fmla="*/ 7 h 253"/>
                    <a:gd name="T30" fmla="*/ 5 w 168"/>
                    <a:gd name="T31" fmla="*/ 7 h 253"/>
                    <a:gd name="T32" fmla="*/ 5 w 168"/>
                    <a:gd name="T33" fmla="*/ 7 h 253"/>
                    <a:gd name="T34" fmla="*/ 5 w 168"/>
                    <a:gd name="T35" fmla="*/ 7 h 253"/>
                    <a:gd name="T36" fmla="*/ 3 w 168"/>
                    <a:gd name="T37" fmla="*/ 7 h 253"/>
                    <a:gd name="T38" fmla="*/ 3 w 168"/>
                    <a:gd name="T39" fmla="*/ 7 h 253"/>
                    <a:gd name="T40" fmla="*/ 3 w 168"/>
                    <a:gd name="T41" fmla="*/ 7 h 253"/>
                    <a:gd name="T42" fmla="*/ 3 w 168"/>
                    <a:gd name="T43" fmla="*/ 7 h 253"/>
                    <a:gd name="T44" fmla="*/ 1 w 168"/>
                    <a:gd name="T45" fmla="*/ 7 h 253"/>
                    <a:gd name="T46" fmla="*/ 1 w 168"/>
                    <a:gd name="T47" fmla="*/ 7 h 253"/>
                    <a:gd name="T48" fmla="*/ 1 w 168"/>
                    <a:gd name="T49" fmla="*/ 7 h 253"/>
                    <a:gd name="T50" fmla="*/ 1 w 168"/>
                    <a:gd name="T51" fmla="*/ 7 h 253"/>
                    <a:gd name="T52" fmla="*/ 1 w 168"/>
                    <a:gd name="T53" fmla="*/ 7 h 253"/>
                    <a:gd name="T54" fmla="*/ 1 w 168"/>
                    <a:gd name="T55" fmla="*/ 7 h 253"/>
                    <a:gd name="T56" fmla="*/ 1 w 168"/>
                    <a:gd name="T57" fmla="*/ 7 h 253"/>
                    <a:gd name="T58" fmla="*/ 1 w 168"/>
                    <a:gd name="T59" fmla="*/ 7 h 253"/>
                    <a:gd name="T60" fmla="*/ 1 w 168"/>
                    <a:gd name="T61" fmla="*/ 7 h 253"/>
                    <a:gd name="T62" fmla="*/ 1 w 168"/>
                    <a:gd name="T63" fmla="*/ 7 h 253"/>
                    <a:gd name="T64" fmla="*/ 1 w 168"/>
                    <a:gd name="T65" fmla="*/ 6 h 253"/>
                    <a:gd name="T66" fmla="*/ 1 w 168"/>
                    <a:gd name="T67" fmla="*/ 1 h 253"/>
                    <a:gd name="T68" fmla="*/ 1 w 168"/>
                    <a:gd name="T69" fmla="*/ 0 h 253"/>
                    <a:gd name="T70" fmla="*/ 1 w 168"/>
                    <a:gd name="T71" fmla="*/ 0 h 253"/>
                    <a:gd name="T72" fmla="*/ 1 w 168"/>
                    <a:gd name="T73" fmla="*/ 0 h 253"/>
                    <a:gd name="T74" fmla="*/ 1 w 168"/>
                    <a:gd name="T75" fmla="*/ 0 h 253"/>
                    <a:gd name="T76" fmla="*/ 5 w 168"/>
                    <a:gd name="T77" fmla="*/ 0 h 25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68"/>
                    <a:gd name="T118" fmla="*/ 0 h 253"/>
                    <a:gd name="T119" fmla="*/ 168 w 168"/>
                    <a:gd name="T120" fmla="*/ 253 h 25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68" h="253">
                      <a:moveTo>
                        <a:pt x="168" y="6"/>
                      </a:moveTo>
                      <a:lnTo>
                        <a:pt x="168" y="0"/>
                      </a:lnTo>
                      <a:lnTo>
                        <a:pt x="43" y="0"/>
                      </a:lnTo>
                      <a:lnTo>
                        <a:pt x="21" y="2"/>
                      </a:lnTo>
                      <a:lnTo>
                        <a:pt x="8" y="5"/>
                      </a:lnTo>
                      <a:lnTo>
                        <a:pt x="3" y="8"/>
                      </a:lnTo>
                      <a:lnTo>
                        <a:pt x="2" y="10"/>
                      </a:lnTo>
                      <a:lnTo>
                        <a:pt x="2" y="36"/>
                      </a:lnTo>
                      <a:lnTo>
                        <a:pt x="2" y="98"/>
                      </a:lnTo>
                      <a:lnTo>
                        <a:pt x="0" y="166"/>
                      </a:lnTo>
                      <a:lnTo>
                        <a:pt x="0" y="212"/>
                      </a:lnTo>
                      <a:lnTo>
                        <a:pt x="0" y="224"/>
                      </a:lnTo>
                      <a:lnTo>
                        <a:pt x="2" y="237"/>
                      </a:lnTo>
                      <a:lnTo>
                        <a:pt x="5" y="246"/>
                      </a:lnTo>
                      <a:lnTo>
                        <a:pt x="8" y="253"/>
                      </a:lnTo>
                      <a:lnTo>
                        <a:pt x="168" y="253"/>
                      </a:lnTo>
                      <a:lnTo>
                        <a:pt x="168" y="245"/>
                      </a:lnTo>
                      <a:lnTo>
                        <a:pt x="147" y="245"/>
                      </a:lnTo>
                      <a:lnTo>
                        <a:pt x="127" y="245"/>
                      </a:lnTo>
                      <a:lnTo>
                        <a:pt x="106" y="245"/>
                      </a:lnTo>
                      <a:lnTo>
                        <a:pt x="89" y="245"/>
                      </a:lnTo>
                      <a:lnTo>
                        <a:pt x="75" y="245"/>
                      </a:lnTo>
                      <a:lnTo>
                        <a:pt x="62" y="245"/>
                      </a:lnTo>
                      <a:lnTo>
                        <a:pt x="52" y="243"/>
                      </a:lnTo>
                      <a:lnTo>
                        <a:pt x="48" y="243"/>
                      </a:lnTo>
                      <a:lnTo>
                        <a:pt x="46" y="243"/>
                      </a:lnTo>
                      <a:lnTo>
                        <a:pt x="43" y="242"/>
                      </a:lnTo>
                      <a:lnTo>
                        <a:pt x="41" y="242"/>
                      </a:lnTo>
                      <a:lnTo>
                        <a:pt x="40" y="242"/>
                      </a:lnTo>
                      <a:lnTo>
                        <a:pt x="33" y="243"/>
                      </a:lnTo>
                      <a:lnTo>
                        <a:pt x="24" y="240"/>
                      </a:lnTo>
                      <a:lnTo>
                        <a:pt x="15" y="224"/>
                      </a:lnTo>
                      <a:lnTo>
                        <a:pt x="11" y="193"/>
                      </a:lnTo>
                      <a:lnTo>
                        <a:pt x="11" y="32"/>
                      </a:lnTo>
                      <a:lnTo>
                        <a:pt x="13" y="27"/>
                      </a:lnTo>
                      <a:lnTo>
                        <a:pt x="16" y="19"/>
                      </a:lnTo>
                      <a:lnTo>
                        <a:pt x="27" y="10"/>
                      </a:lnTo>
                      <a:lnTo>
                        <a:pt x="45" y="6"/>
                      </a:lnTo>
                      <a:lnTo>
                        <a:pt x="168" y="6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4" name="Freeform 457"/>
                <p:cNvSpPr>
                  <a:spLocks/>
                </p:cNvSpPr>
                <p:nvPr/>
              </p:nvSpPr>
              <p:spPr bwMode="auto">
                <a:xfrm>
                  <a:off x="2841" y="3286"/>
                  <a:ext cx="156" cy="118"/>
                </a:xfrm>
                <a:custGeom>
                  <a:avLst/>
                  <a:gdLst>
                    <a:gd name="T0" fmla="*/ 0 w 313"/>
                    <a:gd name="T1" fmla="*/ 6 h 237"/>
                    <a:gd name="T2" fmla="*/ 8 w 313"/>
                    <a:gd name="T3" fmla="*/ 0 h 237"/>
                    <a:gd name="T4" fmla="*/ 9 w 313"/>
                    <a:gd name="T5" fmla="*/ 0 h 237"/>
                    <a:gd name="T6" fmla="*/ 9 w 313"/>
                    <a:gd name="T7" fmla="*/ 0 h 237"/>
                    <a:gd name="T8" fmla="*/ 9 w 313"/>
                    <a:gd name="T9" fmla="*/ 0 h 237"/>
                    <a:gd name="T10" fmla="*/ 9 w 313"/>
                    <a:gd name="T11" fmla="*/ 0 h 237"/>
                    <a:gd name="T12" fmla="*/ 9 w 313"/>
                    <a:gd name="T13" fmla="*/ 0 h 237"/>
                    <a:gd name="T14" fmla="*/ 9 w 313"/>
                    <a:gd name="T15" fmla="*/ 0 h 237"/>
                    <a:gd name="T16" fmla="*/ 9 w 313"/>
                    <a:gd name="T17" fmla="*/ 0 h 237"/>
                    <a:gd name="T18" fmla="*/ 9 w 313"/>
                    <a:gd name="T19" fmla="*/ 0 h 237"/>
                    <a:gd name="T20" fmla="*/ 1 w 313"/>
                    <a:gd name="T21" fmla="*/ 0 h 237"/>
                    <a:gd name="T22" fmla="*/ 0 w 313"/>
                    <a:gd name="T23" fmla="*/ 0 h 237"/>
                    <a:gd name="T24" fmla="*/ 0 w 313"/>
                    <a:gd name="T25" fmla="*/ 0 h 237"/>
                    <a:gd name="T26" fmla="*/ 0 w 313"/>
                    <a:gd name="T27" fmla="*/ 0 h 237"/>
                    <a:gd name="T28" fmla="*/ 0 w 313"/>
                    <a:gd name="T29" fmla="*/ 0 h 237"/>
                    <a:gd name="T30" fmla="*/ 0 w 313"/>
                    <a:gd name="T31" fmla="*/ 5 h 237"/>
                    <a:gd name="T32" fmla="*/ 0 w 313"/>
                    <a:gd name="T33" fmla="*/ 6 h 237"/>
                    <a:gd name="T34" fmla="*/ 0 w 313"/>
                    <a:gd name="T35" fmla="*/ 7 h 237"/>
                    <a:gd name="T36" fmla="*/ 0 w 313"/>
                    <a:gd name="T37" fmla="*/ 7 h 237"/>
                    <a:gd name="T38" fmla="*/ 0 w 313"/>
                    <a:gd name="T39" fmla="*/ 7 h 237"/>
                    <a:gd name="T40" fmla="*/ 0 w 313"/>
                    <a:gd name="T41" fmla="*/ 7 h 237"/>
                    <a:gd name="T42" fmla="*/ 0 w 313"/>
                    <a:gd name="T43" fmla="*/ 7 h 237"/>
                    <a:gd name="T44" fmla="*/ 0 w 313"/>
                    <a:gd name="T45" fmla="*/ 7 h 237"/>
                    <a:gd name="T46" fmla="*/ 0 w 313"/>
                    <a:gd name="T47" fmla="*/ 6 h 2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13"/>
                    <a:gd name="T73" fmla="*/ 0 h 237"/>
                    <a:gd name="T74" fmla="*/ 313 w 313"/>
                    <a:gd name="T75" fmla="*/ 237 h 2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13" h="237">
                      <a:moveTo>
                        <a:pt x="18" y="223"/>
                      </a:moveTo>
                      <a:lnTo>
                        <a:pt x="286" y="8"/>
                      </a:lnTo>
                      <a:lnTo>
                        <a:pt x="296" y="11"/>
                      </a:lnTo>
                      <a:lnTo>
                        <a:pt x="305" y="18"/>
                      </a:lnTo>
                      <a:lnTo>
                        <a:pt x="310" y="24"/>
                      </a:lnTo>
                      <a:lnTo>
                        <a:pt x="313" y="27"/>
                      </a:lnTo>
                      <a:lnTo>
                        <a:pt x="310" y="16"/>
                      </a:lnTo>
                      <a:lnTo>
                        <a:pt x="304" y="8"/>
                      </a:lnTo>
                      <a:lnTo>
                        <a:pt x="296" y="2"/>
                      </a:lnTo>
                      <a:lnTo>
                        <a:pt x="293" y="0"/>
                      </a:lnTo>
                      <a:lnTo>
                        <a:pt x="34" y="0"/>
                      </a:lnTo>
                      <a:lnTo>
                        <a:pt x="16" y="4"/>
                      </a:lnTo>
                      <a:lnTo>
                        <a:pt x="5" y="13"/>
                      </a:lnTo>
                      <a:lnTo>
                        <a:pt x="2" y="21"/>
                      </a:lnTo>
                      <a:lnTo>
                        <a:pt x="0" y="26"/>
                      </a:lnTo>
                      <a:lnTo>
                        <a:pt x="0" y="187"/>
                      </a:lnTo>
                      <a:lnTo>
                        <a:pt x="4" y="218"/>
                      </a:lnTo>
                      <a:lnTo>
                        <a:pt x="13" y="234"/>
                      </a:lnTo>
                      <a:lnTo>
                        <a:pt x="22" y="237"/>
                      </a:lnTo>
                      <a:lnTo>
                        <a:pt x="29" y="236"/>
                      </a:lnTo>
                      <a:lnTo>
                        <a:pt x="22" y="233"/>
                      </a:lnTo>
                      <a:lnTo>
                        <a:pt x="19" y="228"/>
                      </a:lnTo>
                      <a:lnTo>
                        <a:pt x="18" y="225"/>
                      </a:lnTo>
                      <a:lnTo>
                        <a:pt x="18" y="22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5" name="Freeform 458"/>
                <p:cNvSpPr>
                  <a:spLocks/>
                </p:cNvSpPr>
                <p:nvPr/>
              </p:nvSpPr>
              <p:spPr bwMode="auto">
                <a:xfrm>
                  <a:off x="2839" y="3286"/>
                  <a:ext cx="169" cy="124"/>
                </a:xfrm>
                <a:custGeom>
                  <a:avLst/>
                  <a:gdLst>
                    <a:gd name="T0" fmla="*/ 11 w 338"/>
                    <a:gd name="T1" fmla="*/ 7 h 250"/>
                    <a:gd name="T2" fmla="*/ 11 w 338"/>
                    <a:gd name="T3" fmla="*/ 7 h 250"/>
                    <a:gd name="T4" fmla="*/ 11 w 338"/>
                    <a:gd name="T5" fmla="*/ 7 h 250"/>
                    <a:gd name="T6" fmla="*/ 11 w 338"/>
                    <a:gd name="T7" fmla="*/ 7 h 250"/>
                    <a:gd name="T8" fmla="*/ 10 w 338"/>
                    <a:gd name="T9" fmla="*/ 7 h 250"/>
                    <a:gd name="T10" fmla="*/ 0 w 338"/>
                    <a:gd name="T11" fmla="*/ 7 h 250"/>
                    <a:gd name="T12" fmla="*/ 0 w 338"/>
                    <a:gd name="T13" fmla="*/ 7 h 250"/>
                    <a:gd name="T14" fmla="*/ 1 w 338"/>
                    <a:gd name="T15" fmla="*/ 7 h 250"/>
                    <a:gd name="T16" fmla="*/ 1 w 338"/>
                    <a:gd name="T17" fmla="*/ 7 h 250"/>
                    <a:gd name="T18" fmla="*/ 1 w 338"/>
                    <a:gd name="T19" fmla="*/ 7 h 250"/>
                    <a:gd name="T20" fmla="*/ 1 w 338"/>
                    <a:gd name="T21" fmla="*/ 7 h 250"/>
                    <a:gd name="T22" fmla="*/ 1 w 338"/>
                    <a:gd name="T23" fmla="*/ 7 h 250"/>
                    <a:gd name="T24" fmla="*/ 1 w 338"/>
                    <a:gd name="T25" fmla="*/ 7 h 250"/>
                    <a:gd name="T26" fmla="*/ 1 w 338"/>
                    <a:gd name="T27" fmla="*/ 7 h 250"/>
                    <a:gd name="T28" fmla="*/ 11 w 338"/>
                    <a:gd name="T29" fmla="*/ 7 h 250"/>
                    <a:gd name="T30" fmla="*/ 11 w 338"/>
                    <a:gd name="T31" fmla="*/ 7 h 250"/>
                    <a:gd name="T32" fmla="*/ 11 w 338"/>
                    <a:gd name="T33" fmla="*/ 7 h 250"/>
                    <a:gd name="T34" fmla="*/ 11 w 338"/>
                    <a:gd name="T35" fmla="*/ 7 h 250"/>
                    <a:gd name="T36" fmla="*/ 11 w 338"/>
                    <a:gd name="T37" fmla="*/ 7 h 250"/>
                    <a:gd name="T38" fmla="*/ 11 w 338"/>
                    <a:gd name="T39" fmla="*/ 0 h 250"/>
                    <a:gd name="T40" fmla="*/ 11 w 338"/>
                    <a:gd name="T41" fmla="*/ 0 h 250"/>
                    <a:gd name="T42" fmla="*/ 11 w 338"/>
                    <a:gd name="T43" fmla="*/ 0 h 250"/>
                    <a:gd name="T44" fmla="*/ 11 w 338"/>
                    <a:gd name="T45" fmla="*/ 0 h 250"/>
                    <a:gd name="T46" fmla="*/ 11 w 338"/>
                    <a:gd name="T47" fmla="*/ 0 h 250"/>
                    <a:gd name="T48" fmla="*/ 11 w 338"/>
                    <a:gd name="T49" fmla="*/ 7 h 25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8"/>
                    <a:gd name="T76" fmla="*/ 0 h 250"/>
                    <a:gd name="T77" fmla="*/ 338 w 338"/>
                    <a:gd name="T78" fmla="*/ 250 h 25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8" h="250">
                      <a:moveTo>
                        <a:pt x="332" y="236"/>
                      </a:moveTo>
                      <a:lnTo>
                        <a:pt x="330" y="237"/>
                      </a:lnTo>
                      <a:lnTo>
                        <a:pt x="327" y="240"/>
                      </a:lnTo>
                      <a:lnTo>
                        <a:pt x="321" y="245"/>
                      </a:lnTo>
                      <a:lnTo>
                        <a:pt x="308" y="247"/>
                      </a:lnTo>
                      <a:lnTo>
                        <a:pt x="0" y="247"/>
                      </a:lnTo>
                      <a:lnTo>
                        <a:pt x="0" y="248"/>
                      </a:lnTo>
                      <a:lnTo>
                        <a:pt x="2" y="248"/>
                      </a:lnTo>
                      <a:lnTo>
                        <a:pt x="2" y="250"/>
                      </a:lnTo>
                      <a:lnTo>
                        <a:pt x="3" y="250"/>
                      </a:lnTo>
                      <a:lnTo>
                        <a:pt x="321" y="250"/>
                      </a:lnTo>
                      <a:lnTo>
                        <a:pt x="327" y="248"/>
                      </a:lnTo>
                      <a:lnTo>
                        <a:pt x="332" y="245"/>
                      </a:lnTo>
                      <a:lnTo>
                        <a:pt x="337" y="240"/>
                      </a:lnTo>
                      <a:lnTo>
                        <a:pt x="338" y="233"/>
                      </a:lnTo>
                      <a:lnTo>
                        <a:pt x="338" y="8"/>
                      </a:lnTo>
                      <a:lnTo>
                        <a:pt x="337" y="7"/>
                      </a:lnTo>
                      <a:lnTo>
                        <a:pt x="335" y="4"/>
                      </a:lnTo>
                      <a:lnTo>
                        <a:pt x="333" y="2"/>
                      </a:lnTo>
                      <a:lnTo>
                        <a:pt x="332" y="0"/>
                      </a:lnTo>
                      <a:lnTo>
                        <a:pt x="332" y="23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6" name="Freeform 459"/>
                <p:cNvSpPr>
                  <a:spLocks/>
                </p:cNvSpPr>
                <p:nvPr/>
              </p:nvSpPr>
              <p:spPr bwMode="auto">
                <a:xfrm>
                  <a:off x="2833" y="3280"/>
                  <a:ext cx="175" cy="130"/>
                </a:xfrm>
                <a:custGeom>
                  <a:avLst/>
                  <a:gdLst>
                    <a:gd name="T0" fmla="*/ 11 w 350"/>
                    <a:gd name="T1" fmla="*/ 0 h 261"/>
                    <a:gd name="T2" fmla="*/ 1 w 350"/>
                    <a:gd name="T3" fmla="*/ 0 h 261"/>
                    <a:gd name="T4" fmla="*/ 1 w 350"/>
                    <a:gd name="T5" fmla="*/ 0 h 261"/>
                    <a:gd name="T6" fmla="*/ 1 w 350"/>
                    <a:gd name="T7" fmla="*/ 0 h 261"/>
                    <a:gd name="T8" fmla="*/ 1 w 350"/>
                    <a:gd name="T9" fmla="*/ 0 h 261"/>
                    <a:gd name="T10" fmla="*/ 0 w 350"/>
                    <a:gd name="T11" fmla="*/ 0 h 261"/>
                    <a:gd name="T12" fmla="*/ 0 w 350"/>
                    <a:gd name="T13" fmla="*/ 7 h 261"/>
                    <a:gd name="T14" fmla="*/ 1 w 350"/>
                    <a:gd name="T15" fmla="*/ 7 h 261"/>
                    <a:gd name="T16" fmla="*/ 1 w 350"/>
                    <a:gd name="T17" fmla="*/ 7 h 261"/>
                    <a:gd name="T18" fmla="*/ 1 w 350"/>
                    <a:gd name="T19" fmla="*/ 8 h 261"/>
                    <a:gd name="T20" fmla="*/ 1 w 350"/>
                    <a:gd name="T21" fmla="*/ 8 h 261"/>
                    <a:gd name="T22" fmla="*/ 1 w 350"/>
                    <a:gd name="T23" fmla="*/ 8 h 261"/>
                    <a:gd name="T24" fmla="*/ 1 w 350"/>
                    <a:gd name="T25" fmla="*/ 8 h 261"/>
                    <a:gd name="T26" fmla="*/ 1 w 350"/>
                    <a:gd name="T27" fmla="*/ 8 h 261"/>
                    <a:gd name="T28" fmla="*/ 1 w 350"/>
                    <a:gd name="T29" fmla="*/ 8 h 261"/>
                    <a:gd name="T30" fmla="*/ 1 w 350"/>
                    <a:gd name="T31" fmla="*/ 7 h 261"/>
                    <a:gd name="T32" fmla="*/ 1 w 350"/>
                    <a:gd name="T33" fmla="*/ 7 h 261"/>
                    <a:gd name="T34" fmla="*/ 1 w 350"/>
                    <a:gd name="T35" fmla="*/ 7 h 261"/>
                    <a:gd name="T36" fmla="*/ 1 w 350"/>
                    <a:gd name="T37" fmla="*/ 6 h 261"/>
                    <a:gd name="T38" fmla="*/ 1 w 350"/>
                    <a:gd name="T39" fmla="*/ 5 h 261"/>
                    <a:gd name="T40" fmla="*/ 1 w 350"/>
                    <a:gd name="T41" fmla="*/ 3 h 261"/>
                    <a:gd name="T42" fmla="*/ 1 w 350"/>
                    <a:gd name="T43" fmla="*/ 1 h 261"/>
                    <a:gd name="T44" fmla="*/ 1 w 350"/>
                    <a:gd name="T45" fmla="*/ 0 h 261"/>
                    <a:gd name="T46" fmla="*/ 1 w 350"/>
                    <a:gd name="T47" fmla="*/ 0 h 261"/>
                    <a:gd name="T48" fmla="*/ 1 w 350"/>
                    <a:gd name="T49" fmla="*/ 0 h 261"/>
                    <a:gd name="T50" fmla="*/ 1 w 350"/>
                    <a:gd name="T51" fmla="*/ 0 h 261"/>
                    <a:gd name="T52" fmla="*/ 1 w 350"/>
                    <a:gd name="T53" fmla="*/ 0 h 261"/>
                    <a:gd name="T54" fmla="*/ 11 w 350"/>
                    <a:gd name="T55" fmla="*/ 0 h 261"/>
                    <a:gd name="T56" fmla="*/ 11 w 350"/>
                    <a:gd name="T57" fmla="*/ 0 h 261"/>
                    <a:gd name="T58" fmla="*/ 11 w 350"/>
                    <a:gd name="T59" fmla="*/ 0 h 261"/>
                    <a:gd name="T60" fmla="*/ 11 w 350"/>
                    <a:gd name="T61" fmla="*/ 0 h 261"/>
                    <a:gd name="T62" fmla="*/ 11 w 350"/>
                    <a:gd name="T63" fmla="*/ 0 h 261"/>
                    <a:gd name="T64" fmla="*/ 11 w 350"/>
                    <a:gd name="T65" fmla="*/ 0 h 261"/>
                    <a:gd name="T66" fmla="*/ 11 w 350"/>
                    <a:gd name="T67" fmla="*/ 0 h 261"/>
                    <a:gd name="T68" fmla="*/ 11 w 350"/>
                    <a:gd name="T69" fmla="*/ 0 h 261"/>
                    <a:gd name="T70" fmla="*/ 11 w 350"/>
                    <a:gd name="T71" fmla="*/ 0 h 261"/>
                    <a:gd name="T72" fmla="*/ 11 w 350"/>
                    <a:gd name="T73" fmla="*/ 0 h 261"/>
                    <a:gd name="T74" fmla="*/ 11 w 350"/>
                    <a:gd name="T75" fmla="*/ 0 h 261"/>
                    <a:gd name="T76" fmla="*/ 11 w 350"/>
                    <a:gd name="T77" fmla="*/ 0 h 261"/>
                    <a:gd name="T78" fmla="*/ 11 w 350"/>
                    <a:gd name="T79" fmla="*/ 0 h 261"/>
                    <a:gd name="T80" fmla="*/ 11 w 350"/>
                    <a:gd name="T81" fmla="*/ 0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0"/>
                    <a:gd name="T124" fmla="*/ 0 h 261"/>
                    <a:gd name="T125" fmla="*/ 350 w 350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0" h="261">
                      <a:moveTo>
                        <a:pt x="333" y="0"/>
                      </a:move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244"/>
                      </a:lnTo>
                      <a:lnTo>
                        <a:pt x="1" y="250"/>
                      </a:lnTo>
                      <a:lnTo>
                        <a:pt x="4" y="255"/>
                      </a:lnTo>
                      <a:lnTo>
                        <a:pt x="7" y="259"/>
                      </a:lnTo>
                      <a:lnTo>
                        <a:pt x="14" y="261"/>
                      </a:lnTo>
                      <a:lnTo>
                        <a:pt x="14" y="259"/>
                      </a:lnTo>
                      <a:lnTo>
                        <a:pt x="12" y="259"/>
                      </a:lnTo>
                      <a:lnTo>
                        <a:pt x="12" y="258"/>
                      </a:lnTo>
                      <a:lnTo>
                        <a:pt x="9" y="251"/>
                      </a:lnTo>
                      <a:lnTo>
                        <a:pt x="6" y="242"/>
                      </a:lnTo>
                      <a:lnTo>
                        <a:pt x="4" y="229"/>
                      </a:lnTo>
                      <a:lnTo>
                        <a:pt x="4" y="217"/>
                      </a:lnTo>
                      <a:lnTo>
                        <a:pt x="4" y="171"/>
                      </a:lnTo>
                      <a:lnTo>
                        <a:pt x="6" y="103"/>
                      </a:lnTo>
                      <a:lnTo>
                        <a:pt x="6" y="41"/>
                      </a:lnTo>
                      <a:lnTo>
                        <a:pt x="6" y="15"/>
                      </a:lnTo>
                      <a:lnTo>
                        <a:pt x="7" y="13"/>
                      </a:lnTo>
                      <a:lnTo>
                        <a:pt x="12" y="10"/>
                      </a:lnTo>
                      <a:lnTo>
                        <a:pt x="25" y="7"/>
                      </a:lnTo>
                      <a:lnTo>
                        <a:pt x="47" y="5"/>
                      </a:lnTo>
                      <a:lnTo>
                        <a:pt x="339" y="5"/>
                      </a:lnTo>
                      <a:lnTo>
                        <a:pt x="341" y="7"/>
                      </a:lnTo>
                      <a:lnTo>
                        <a:pt x="342" y="10"/>
                      </a:lnTo>
                      <a:lnTo>
                        <a:pt x="344" y="11"/>
                      </a:lnTo>
                      <a:lnTo>
                        <a:pt x="345" y="13"/>
                      </a:lnTo>
                      <a:lnTo>
                        <a:pt x="347" y="15"/>
                      </a:lnTo>
                      <a:lnTo>
                        <a:pt x="349" y="18"/>
                      </a:lnTo>
                      <a:lnTo>
                        <a:pt x="350" y="19"/>
                      </a:lnTo>
                      <a:lnTo>
                        <a:pt x="350" y="16"/>
                      </a:lnTo>
                      <a:lnTo>
                        <a:pt x="349" y="10"/>
                      </a:lnTo>
                      <a:lnTo>
                        <a:pt x="344" y="5"/>
                      </a:lnTo>
                      <a:lnTo>
                        <a:pt x="339" y="2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7" name="Freeform 460"/>
                <p:cNvSpPr>
                  <a:spLocks/>
                </p:cNvSpPr>
                <p:nvPr/>
              </p:nvSpPr>
              <p:spPr bwMode="auto">
                <a:xfrm>
                  <a:off x="2849" y="3290"/>
                  <a:ext cx="148" cy="114"/>
                </a:xfrm>
                <a:custGeom>
                  <a:avLst/>
                  <a:gdLst>
                    <a:gd name="T0" fmla="*/ 10 w 295"/>
                    <a:gd name="T1" fmla="*/ 0 h 229"/>
                    <a:gd name="T2" fmla="*/ 10 w 295"/>
                    <a:gd name="T3" fmla="*/ 0 h 229"/>
                    <a:gd name="T4" fmla="*/ 9 w 295"/>
                    <a:gd name="T5" fmla="*/ 0 h 229"/>
                    <a:gd name="T6" fmla="*/ 9 w 295"/>
                    <a:gd name="T7" fmla="*/ 0 h 229"/>
                    <a:gd name="T8" fmla="*/ 9 w 295"/>
                    <a:gd name="T9" fmla="*/ 0 h 229"/>
                    <a:gd name="T10" fmla="*/ 0 w 295"/>
                    <a:gd name="T11" fmla="*/ 6 h 229"/>
                    <a:gd name="T12" fmla="*/ 0 w 295"/>
                    <a:gd name="T13" fmla="*/ 6 h 229"/>
                    <a:gd name="T14" fmla="*/ 1 w 295"/>
                    <a:gd name="T15" fmla="*/ 6 h 229"/>
                    <a:gd name="T16" fmla="*/ 1 w 295"/>
                    <a:gd name="T17" fmla="*/ 7 h 229"/>
                    <a:gd name="T18" fmla="*/ 1 w 295"/>
                    <a:gd name="T19" fmla="*/ 7 h 229"/>
                    <a:gd name="T20" fmla="*/ 1 w 295"/>
                    <a:gd name="T21" fmla="*/ 7 h 229"/>
                    <a:gd name="T22" fmla="*/ 1 w 295"/>
                    <a:gd name="T23" fmla="*/ 7 h 229"/>
                    <a:gd name="T24" fmla="*/ 1 w 295"/>
                    <a:gd name="T25" fmla="*/ 7 h 229"/>
                    <a:gd name="T26" fmla="*/ 1 w 295"/>
                    <a:gd name="T27" fmla="*/ 7 h 229"/>
                    <a:gd name="T28" fmla="*/ 1 w 295"/>
                    <a:gd name="T29" fmla="*/ 7 h 229"/>
                    <a:gd name="T30" fmla="*/ 2 w 295"/>
                    <a:gd name="T31" fmla="*/ 7 h 229"/>
                    <a:gd name="T32" fmla="*/ 2 w 295"/>
                    <a:gd name="T33" fmla="*/ 7 h 229"/>
                    <a:gd name="T34" fmla="*/ 3 w 295"/>
                    <a:gd name="T35" fmla="*/ 7 h 229"/>
                    <a:gd name="T36" fmla="*/ 3 w 295"/>
                    <a:gd name="T37" fmla="*/ 7 h 229"/>
                    <a:gd name="T38" fmla="*/ 4 w 295"/>
                    <a:gd name="T39" fmla="*/ 7 h 229"/>
                    <a:gd name="T40" fmla="*/ 5 w 295"/>
                    <a:gd name="T41" fmla="*/ 7 h 229"/>
                    <a:gd name="T42" fmla="*/ 5 w 295"/>
                    <a:gd name="T43" fmla="*/ 7 h 229"/>
                    <a:gd name="T44" fmla="*/ 6 w 295"/>
                    <a:gd name="T45" fmla="*/ 7 h 229"/>
                    <a:gd name="T46" fmla="*/ 7 w 295"/>
                    <a:gd name="T47" fmla="*/ 7 h 229"/>
                    <a:gd name="T48" fmla="*/ 7 w 295"/>
                    <a:gd name="T49" fmla="*/ 7 h 229"/>
                    <a:gd name="T50" fmla="*/ 8 w 295"/>
                    <a:gd name="T51" fmla="*/ 7 h 229"/>
                    <a:gd name="T52" fmla="*/ 8 w 295"/>
                    <a:gd name="T53" fmla="*/ 7 h 229"/>
                    <a:gd name="T54" fmla="*/ 9 w 295"/>
                    <a:gd name="T55" fmla="*/ 7 h 229"/>
                    <a:gd name="T56" fmla="*/ 9 w 295"/>
                    <a:gd name="T57" fmla="*/ 7 h 229"/>
                    <a:gd name="T58" fmla="*/ 9 w 295"/>
                    <a:gd name="T59" fmla="*/ 7 h 229"/>
                    <a:gd name="T60" fmla="*/ 9 w 295"/>
                    <a:gd name="T61" fmla="*/ 7 h 229"/>
                    <a:gd name="T62" fmla="*/ 9 w 295"/>
                    <a:gd name="T63" fmla="*/ 7 h 229"/>
                    <a:gd name="T64" fmla="*/ 10 w 295"/>
                    <a:gd name="T65" fmla="*/ 6 h 229"/>
                    <a:gd name="T66" fmla="*/ 10 w 295"/>
                    <a:gd name="T67" fmla="*/ 6 h 229"/>
                    <a:gd name="T68" fmla="*/ 10 w 295"/>
                    <a:gd name="T69" fmla="*/ 0 h 22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5"/>
                    <a:gd name="T106" fmla="*/ 0 h 229"/>
                    <a:gd name="T107" fmla="*/ 295 w 295"/>
                    <a:gd name="T108" fmla="*/ 229 h 22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5" h="229">
                      <a:moveTo>
                        <a:pt x="295" y="19"/>
                      </a:moveTo>
                      <a:lnTo>
                        <a:pt x="292" y="16"/>
                      </a:lnTo>
                      <a:lnTo>
                        <a:pt x="287" y="10"/>
                      </a:lnTo>
                      <a:lnTo>
                        <a:pt x="278" y="3"/>
                      </a:lnTo>
                      <a:lnTo>
                        <a:pt x="268" y="0"/>
                      </a:lnTo>
                      <a:lnTo>
                        <a:pt x="0" y="215"/>
                      </a:lnTo>
                      <a:lnTo>
                        <a:pt x="0" y="217"/>
                      </a:lnTo>
                      <a:lnTo>
                        <a:pt x="1" y="220"/>
                      </a:lnTo>
                      <a:lnTo>
                        <a:pt x="4" y="225"/>
                      </a:lnTo>
                      <a:lnTo>
                        <a:pt x="11" y="228"/>
                      </a:lnTo>
                      <a:lnTo>
                        <a:pt x="12" y="228"/>
                      </a:lnTo>
                      <a:lnTo>
                        <a:pt x="14" y="228"/>
                      </a:lnTo>
                      <a:lnTo>
                        <a:pt x="17" y="229"/>
                      </a:lnTo>
                      <a:lnTo>
                        <a:pt x="19" y="229"/>
                      </a:lnTo>
                      <a:lnTo>
                        <a:pt x="25" y="229"/>
                      </a:lnTo>
                      <a:lnTo>
                        <a:pt x="34" y="229"/>
                      </a:lnTo>
                      <a:lnTo>
                        <a:pt x="49" y="229"/>
                      </a:lnTo>
                      <a:lnTo>
                        <a:pt x="66" y="229"/>
                      </a:lnTo>
                      <a:lnTo>
                        <a:pt x="87" y="229"/>
                      </a:lnTo>
                      <a:lnTo>
                        <a:pt x="107" y="229"/>
                      </a:lnTo>
                      <a:lnTo>
                        <a:pt x="129" y="229"/>
                      </a:lnTo>
                      <a:lnTo>
                        <a:pt x="153" y="229"/>
                      </a:lnTo>
                      <a:lnTo>
                        <a:pt x="175" y="229"/>
                      </a:lnTo>
                      <a:lnTo>
                        <a:pt x="197" y="229"/>
                      </a:lnTo>
                      <a:lnTo>
                        <a:pt x="218" y="229"/>
                      </a:lnTo>
                      <a:lnTo>
                        <a:pt x="237" y="229"/>
                      </a:lnTo>
                      <a:lnTo>
                        <a:pt x="251" y="229"/>
                      </a:lnTo>
                      <a:lnTo>
                        <a:pt x="263" y="229"/>
                      </a:lnTo>
                      <a:lnTo>
                        <a:pt x="270" y="229"/>
                      </a:lnTo>
                      <a:lnTo>
                        <a:pt x="273" y="229"/>
                      </a:lnTo>
                      <a:lnTo>
                        <a:pt x="276" y="229"/>
                      </a:lnTo>
                      <a:lnTo>
                        <a:pt x="284" y="226"/>
                      </a:lnTo>
                      <a:lnTo>
                        <a:pt x="290" y="220"/>
                      </a:lnTo>
                      <a:lnTo>
                        <a:pt x="295" y="206"/>
                      </a:lnTo>
                      <a:lnTo>
                        <a:pt x="295" y="19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8" name="Freeform 461"/>
                <p:cNvSpPr>
                  <a:spLocks/>
                </p:cNvSpPr>
                <p:nvPr/>
              </p:nvSpPr>
              <p:spPr bwMode="auto">
                <a:xfrm>
                  <a:off x="2845" y="3289"/>
                  <a:ext cx="147" cy="113"/>
                </a:xfrm>
                <a:custGeom>
                  <a:avLst/>
                  <a:gdLst>
                    <a:gd name="T0" fmla="*/ 1 w 294"/>
                    <a:gd name="T1" fmla="*/ 7 h 226"/>
                    <a:gd name="T2" fmla="*/ 1 w 294"/>
                    <a:gd name="T3" fmla="*/ 7 h 226"/>
                    <a:gd name="T4" fmla="*/ 1 w 294"/>
                    <a:gd name="T5" fmla="*/ 7 h 226"/>
                    <a:gd name="T6" fmla="*/ 1 w 294"/>
                    <a:gd name="T7" fmla="*/ 7 h 226"/>
                    <a:gd name="T8" fmla="*/ 0 w 294"/>
                    <a:gd name="T9" fmla="*/ 7 h 226"/>
                    <a:gd name="T10" fmla="*/ 0 w 294"/>
                    <a:gd name="T11" fmla="*/ 1 h 226"/>
                    <a:gd name="T12" fmla="*/ 1 w 294"/>
                    <a:gd name="T13" fmla="*/ 1 h 226"/>
                    <a:gd name="T14" fmla="*/ 1 w 294"/>
                    <a:gd name="T15" fmla="*/ 1 h 226"/>
                    <a:gd name="T16" fmla="*/ 1 w 294"/>
                    <a:gd name="T17" fmla="*/ 1 h 226"/>
                    <a:gd name="T18" fmla="*/ 1 w 294"/>
                    <a:gd name="T19" fmla="*/ 0 h 226"/>
                    <a:gd name="T20" fmla="*/ 9 w 294"/>
                    <a:gd name="T21" fmla="*/ 0 h 226"/>
                    <a:gd name="T22" fmla="*/ 9 w 294"/>
                    <a:gd name="T23" fmla="*/ 1 h 226"/>
                    <a:gd name="T24" fmla="*/ 9 w 294"/>
                    <a:gd name="T25" fmla="*/ 1 h 226"/>
                    <a:gd name="T26" fmla="*/ 9 w 294"/>
                    <a:gd name="T27" fmla="*/ 1 h 226"/>
                    <a:gd name="T28" fmla="*/ 9 w 294"/>
                    <a:gd name="T29" fmla="*/ 1 h 226"/>
                    <a:gd name="T30" fmla="*/ 9 w 294"/>
                    <a:gd name="T31" fmla="*/ 7 h 226"/>
                    <a:gd name="T32" fmla="*/ 9 w 294"/>
                    <a:gd name="T33" fmla="*/ 7 h 226"/>
                    <a:gd name="T34" fmla="*/ 9 w 294"/>
                    <a:gd name="T35" fmla="*/ 7 h 226"/>
                    <a:gd name="T36" fmla="*/ 9 w 294"/>
                    <a:gd name="T37" fmla="*/ 7 h 226"/>
                    <a:gd name="T38" fmla="*/ 9 w 294"/>
                    <a:gd name="T39" fmla="*/ 7 h 226"/>
                    <a:gd name="T40" fmla="*/ 1 w 294"/>
                    <a:gd name="T41" fmla="*/ 7 h 22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94"/>
                    <a:gd name="T64" fmla="*/ 0 h 226"/>
                    <a:gd name="T65" fmla="*/ 294 w 294"/>
                    <a:gd name="T66" fmla="*/ 226 h 22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94" h="226">
                      <a:moveTo>
                        <a:pt x="24" y="226"/>
                      </a:moveTo>
                      <a:lnTo>
                        <a:pt x="14" y="224"/>
                      </a:lnTo>
                      <a:lnTo>
                        <a:pt x="6" y="218"/>
                      </a:lnTo>
                      <a:lnTo>
                        <a:pt x="1" y="210"/>
                      </a:lnTo>
                      <a:lnTo>
                        <a:pt x="0" y="200"/>
                      </a:lnTo>
                      <a:lnTo>
                        <a:pt x="0" y="23"/>
                      </a:lnTo>
                      <a:lnTo>
                        <a:pt x="1" y="14"/>
                      </a:lnTo>
                      <a:lnTo>
                        <a:pt x="6" y="6"/>
                      </a:lnTo>
                      <a:lnTo>
                        <a:pt x="14" y="1"/>
                      </a:lnTo>
                      <a:lnTo>
                        <a:pt x="24" y="0"/>
                      </a:lnTo>
                      <a:lnTo>
                        <a:pt x="270" y="0"/>
                      </a:lnTo>
                      <a:lnTo>
                        <a:pt x="279" y="1"/>
                      </a:lnTo>
                      <a:lnTo>
                        <a:pt x="287" y="6"/>
                      </a:lnTo>
                      <a:lnTo>
                        <a:pt x="292" y="14"/>
                      </a:lnTo>
                      <a:lnTo>
                        <a:pt x="294" y="23"/>
                      </a:lnTo>
                      <a:lnTo>
                        <a:pt x="294" y="200"/>
                      </a:lnTo>
                      <a:lnTo>
                        <a:pt x="292" y="210"/>
                      </a:lnTo>
                      <a:lnTo>
                        <a:pt x="287" y="218"/>
                      </a:lnTo>
                      <a:lnTo>
                        <a:pt x="279" y="224"/>
                      </a:lnTo>
                      <a:lnTo>
                        <a:pt x="270" y="226"/>
                      </a:lnTo>
                      <a:lnTo>
                        <a:pt x="24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9" name="Freeform 462"/>
                <p:cNvSpPr>
                  <a:spLocks/>
                </p:cNvSpPr>
                <p:nvPr/>
              </p:nvSpPr>
              <p:spPr bwMode="auto">
                <a:xfrm>
                  <a:off x="2851" y="3294"/>
                  <a:ext cx="136" cy="102"/>
                </a:xfrm>
                <a:custGeom>
                  <a:avLst/>
                  <a:gdLst>
                    <a:gd name="T0" fmla="*/ 9 w 272"/>
                    <a:gd name="T1" fmla="*/ 6 h 204"/>
                    <a:gd name="T2" fmla="*/ 9 w 272"/>
                    <a:gd name="T3" fmla="*/ 6 h 204"/>
                    <a:gd name="T4" fmla="*/ 9 w 272"/>
                    <a:gd name="T5" fmla="*/ 6 h 204"/>
                    <a:gd name="T6" fmla="*/ 9 w 272"/>
                    <a:gd name="T7" fmla="*/ 6 h 204"/>
                    <a:gd name="T8" fmla="*/ 9 w 272"/>
                    <a:gd name="T9" fmla="*/ 6 h 204"/>
                    <a:gd name="T10" fmla="*/ 9 w 272"/>
                    <a:gd name="T11" fmla="*/ 1 h 204"/>
                    <a:gd name="T12" fmla="*/ 9 w 272"/>
                    <a:gd name="T13" fmla="*/ 1 h 204"/>
                    <a:gd name="T14" fmla="*/ 9 w 272"/>
                    <a:gd name="T15" fmla="*/ 1 h 204"/>
                    <a:gd name="T16" fmla="*/ 9 w 272"/>
                    <a:gd name="T17" fmla="*/ 1 h 204"/>
                    <a:gd name="T18" fmla="*/ 9 w 272"/>
                    <a:gd name="T19" fmla="*/ 0 h 204"/>
                    <a:gd name="T20" fmla="*/ 1 w 272"/>
                    <a:gd name="T21" fmla="*/ 0 h 204"/>
                    <a:gd name="T22" fmla="*/ 1 w 272"/>
                    <a:gd name="T23" fmla="*/ 1 h 204"/>
                    <a:gd name="T24" fmla="*/ 1 w 272"/>
                    <a:gd name="T25" fmla="*/ 1 h 204"/>
                    <a:gd name="T26" fmla="*/ 1 w 272"/>
                    <a:gd name="T27" fmla="*/ 1 h 204"/>
                    <a:gd name="T28" fmla="*/ 0 w 272"/>
                    <a:gd name="T29" fmla="*/ 1 h 204"/>
                    <a:gd name="T30" fmla="*/ 0 w 272"/>
                    <a:gd name="T31" fmla="*/ 6 h 204"/>
                    <a:gd name="T32" fmla="*/ 1 w 272"/>
                    <a:gd name="T33" fmla="*/ 6 h 204"/>
                    <a:gd name="T34" fmla="*/ 1 w 272"/>
                    <a:gd name="T35" fmla="*/ 6 h 204"/>
                    <a:gd name="T36" fmla="*/ 1 w 272"/>
                    <a:gd name="T37" fmla="*/ 6 h 204"/>
                    <a:gd name="T38" fmla="*/ 1 w 272"/>
                    <a:gd name="T39" fmla="*/ 6 h 204"/>
                    <a:gd name="T40" fmla="*/ 9 w 272"/>
                    <a:gd name="T41" fmla="*/ 6 h 2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2"/>
                    <a:gd name="T64" fmla="*/ 0 h 204"/>
                    <a:gd name="T65" fmla="*/ 272 w 272"/>
                    <a:gd name="T66" fmla="*/ 204 h 2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2" h="204">
                      <a:moveTo>
                        <a:pt x="259" y="204"/>
                      </a:moveTo>
                      <a:lnTo>
                        <a:pt x="264" y="202"/>
                      </a:lnTo>
                      <a:lnTo>
                        <a:pt x="268" y="199"/>
                      </a:lnTo>
                      <a:lnTo>
                        <a:pt x="270" y="196"/>
                      </a:lnTo>
                      <a:lnTo>
                        <a:pt x="272" y="189"/>
                      </a:lnTo>
                      <a:lnTo>
                        <a:pt x="272" y="12"/>
                      </a:lnTo>
                      <a:lnTo>
                        <a:pt x="270" y="8"/>
                      </a:lnTo>
                      <a:lnTo>
                        <a:pt x="268" y="3"/>
                      </a:lnTo>
                      <a:lnTo>
                        <a:pt x="264" y="1"/>
                      </a:lnTo>
                      <a:lnTo>
                        <a:pt x="259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89"/>
                      </a:lnTo>
                      <a:lnTo>
                        <a:pt x="1" y="196"/>
                      </a:lnTo>
                      <a:lnTo>
                        <a:pt x="5" y="199"/>
                      </a:lnTo>
                      <a:lnTo>
                        <a:pt x="8" y="202"/>
                      </a:lnTo>
                      <a:lnTo>
                        <a:pt x="13" y="204"/>
                      </a:lnTo>
                      <a:lnTo>
                        <a:pt x="259" y="20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0" name="Freeform 463"/>
                <p:cNvSpPr>
                  <a:spLocks/>
                </p:cNvSpPr>
                <p:nvPr/>
              </p:nvSpPr>
              <p:spPr bwMode="auto">
                <a:xfrm>
                  <a:off x="2857" y="3414"/>
                  <a:ext cx="131" cy="21"/>
                </a:xfrm>
                <a:custGeom>
                  <a:avLst/>
                  <a:gdLst>
                    <a:gd name="T0" fmla="*/ 7 w 262"/>
                    <a:gd name="T1" fmla="*/ 0 h 43"/>
                    <a:gd name="T2" fmla="*/ 6 w 262"/>
                    <a:gd name="T3" fmla="*/ 1 h 43"/>
                    <a:gd name="T4" fmla="*/ 6 w 262"/>
                    <a:gd name="T5" fmla="*/ 1 h 43"/>
                    <a:gd name="T6" fmla="*/ 6 w 262"/>
                    <a:gd name="T7" fmla="*/ 1 h 43"/>
                    <a:gd name="T8" fmla="*/ 1 w 262"/>
                    <a:gd name="T9" fmla="*/ 1 h 43"/>
                    <a:gd name="T10" fmla="*/ 1 w 262"/>
                    <a:gd name="T11" fmla="*/ 1 h 43"/>
                    <a:gd name="T12" fmla="*/ 1 w 262"/>
                    <a:gd name="T13" fmla="*/ 1 h 43"/>
                    <a:gd name="T14" fmla="*/ 1 w 262"/>
                    <a:gd name="T15" fmla="*/ 0 h 43"/>
                    <a:gd name="T16" fmla="*/ 0 w 262"/>
                    <a:gd name="T17" fmla="*/ 0 h 43"/>
                    <a:gd name="T18" fmla="*/ 1 w 262"/>
                    <a:gd name="T19" fmla="*/ 0 h 43"/>
                    <a:gd name="T20" fmla="*/ 7 w 262"/>
                    <a:gd name="T21" fmla="*/ 0 h 43"/>
                    <a:gd name="T22" fmla="*/ 8 w 262"/>
                    <a:gd name="T23" fmla="*/ 0 h 43"/>
                    <a:gd name="T24" fmla="*/ 7 w 262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2"/>
                    <a:gd name="T40" fmla="*/ 0 h 43"/>
                    <a:gd name="T41" fmla="*/ 262 w 262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2" h="43">
                      <a:moveTo>
                        <a:pt x="230" y="21"/>
                      </a:moveTo>
                      <a:lnTo>
                        <a:pt x="199" y="41"/>
                      </a:lnTo>
                      <a:lnTo>
                        <a:pt x="197" y="43"/>
                      </a:lnTo>
                      <a:lnTo>
                        <a:pt x="192" y="43"/>
                      </a:lnTo>
                      <a:lnTo>
                        <a:pt x="53" y="43"/>
                      </a:lnTo>
                      <a:lnTo>
                        <a:pt x="48" y="43"/>
                      </a:lnTo>
                      <a:lnTo>
                        <a:pt x="47" y="40"/>
                      </a:lnTo>
                      <a:lnTo>
                        <a:pt x="22" y="19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224" y="0"/>
                      </a:lnTo>
                      <a:lnTo>
                        <a:pt x="262" y="0"/>
                      </a:lnTo>
                      <a:lnTo>
                        <a:pt x="23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1" name="Freeform 464"/>
                <p:cNvSpPr>
                  <a:spLocks/>
                </p:cNvSpPr>
                <p:nvPr/>
              </p:nvSpPr>
              <p:spPr bwMode="auto">
                <a:xfrm>
                  <a:off x="2872" y="3419"/>
                  <a:ext cx="74" cy="10"/>
                </a:xfrm>
                <a:custGeom>
                  <a:avLst/>
                  <a:gdLst>
                    <a:gd name="T0" fmla="*/ 1 w 148"/>
                    <a:gd name="T1" fmla="*/ 0 h 21"/>
                    <a:gd name="T2" fmla="*/ 5 w 148"/>
                    <a:gd name="T3" fmla="*/ 0 h 21"/>
                    <a:gd name="T4" fmla="*/ 5 w 148"/>
                    <a:gd name="T5" fmla="*/ 0 h 21"/>
                    <a:gd name="T6" fmla="*/ 1 w 148"/>
                    <a:gd name="T7" fmla="*/ 0 h 21"/>
                    <a:gd name="T8" fmla="*/ 1 w 148"/>
                    <a:gd name="T9" fmla="*/ 0 h 21"/>
                    <a:gd name="T10" fmla="*/ 0 w 148"/>
                    <a:gd name="T11" fmla="*/ 0 h 21"/>
                    <a:gd name="T12" fmla="*/ 1 w 148"/>
                    <a:gd name="T13" fmla="*/ 0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8"/>
                    <a:gd name="T22" fmla="*/ 0 h 21"/>
                    <a:gd name="T23" fmla="*/ 148 w 148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8" h="21">
                      <a:moveTo>
                        <a:pt x="23" y="21"/>
                      </a:moveTo>
                      <a:lnTo>
                        <a:pt x="148" y="21"/>
                      </a:lnTo>
                      <a:lnTo>
                        <a:pt x="34" y="19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2" name="Freeform 465"/>
                <p:cNvSpPr>
                  <a:spLocks/>
                </p:cNvSpPr>
                <p:nvPr/>
              </p:nvSpPr>
              <p:spPr bwMode="auto">
                <a:xfrm>
                  <a:off x="2885" y="3419"/>
                  <a:ext cx="71" cy="10"/>
                </a:xfrm>
                <a:custGeom>
                  <a:avLst/>
                  <a:gdLst>
                    <a:gd name="T0" fmla="*/ 3 w 142"/>
                    <a:gd name="T1" fmla="*/ 0 h 21"/>
                    <a:gd name="T2" fmla="*/ 4 w 142"/>
                    <a:gd name="T3" fmla="*/ 0 h 21"/>
                    <a:gd name="T4" fmla="*/ 0 w 142"/>
                    <a:gd name="T5" fmla="*/ 0 h 21"/>
                    <a:gd name="T6" fmla="*/ 1 w 142"/>
                    <a:gd name="T7" fmla="*/ 0 h 21"/>
                    <a:gd name="T8" fmla="*/ 3 w 142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1"/>
                    <a:gd name="T17" fmla="*/ 142 w 142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1">
                      <a:moveTo>
                        <a:pt x="123" y="21"/>
                      </a:moveTo>
                      <a:lnTo>
                        <a:pt x="142" y="0"/>
                      </a:lnTo>
                      <a:lnTo>
                        <a:pt x="0" y="0"/>
                      </a:lnTo>
                      <a:lnTo>
                        <a:pt x="9" y="19"/>
                      </a:lnTo>
                      <a:lnTo>
                        <a:pt x="123" y="2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3" name="Freeform 466"/>
                <p:cNvSpPr>
                  <a:spLocks/>
                </p:cNvSpPr>
                <p:nvPr/>
              </p:nvSpPr>
              <p:spPr bwMode="auto">
                <a:xfrm>
                  <a:off x="2946" y="3419"/>
                  <a:ext cx="23" cy="10"/>
                </a:xfrm>
                <a:custGeom>
                  <a:avLst/>
                  <a:gdLst>
                    <a:gd name="T0" fmla="*/ 0 w 46"/>
                    <a:gd name="T1" fmla="*/ 0 h 21"/>
                    <a:gd name="T2" fmla="*/ 1 w 46"/>
                    <a:gd name="T3" fmla="*/ 0 h 21"/>
                    <a:gd name="T4" fmla="*/ 1 w 46"/>
                    <a:gd name="T5" fmla="*/ 0 h 21"/>
                    <a:gd name="T6" fmla="*/ 1 w 46"/>
                    <a:gd name="T7" fmla="*/ 0 h 21"/>
                    <a:gd name="T8" fmla="*/ 0 w 46"/>
                    <a:gd name="T9" fmla="*/ 0 h 21"/>
                    <a:gd name="T10" fmla="*/ 0 w 46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21"/>
                    <a:gd name="T20" fmla="*/ 46 w 46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21">
                      <a:moveTo>
                        <a:pt x="0" y="21"/>
                      </a:moveTo>
                      <a:lnTo>
                        <a:pt x="14" y="21"/>
                      </a:lnTo>
                      <a:lnTo>
                        <a:pt x="46" y="0"/>
                      </a:lnTo>
                      <a:lnTo>
                        <a:pt x="19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4" name="Freeform 467"/>
                <p:cNvSpPr>
                  <a:spLocks/>
                </p:cNvSpPr>
                <p:nvPr/>
              </p:nvSpPr>
              <p:spPr bwMode="auto">
                <a:xfrm>
                  <a:off x="2809" y="3428"/>
                  <a:ext cx="229" cy="58"/>
                </a:xfrm>
                <a:custGeom>
                  <a:avLst/>
                  <a:gdLst>
                    <a:gd name="T0" fmla="*/ 1 w 458"/>
                    <a:gd name="T1" fmla="*/ 3 h 117"/>
                    <a:gd name="T2" fmla="*/ 1 w 458"/>
                    <a:gd name="T3" fmla="*/ 3 h 117"/>
                    <a:gd name="T4" fmla="*/ 1 w 458"/>
                    <a:gd name="T5" fmla="*/ 3 h 117"/>
                    <a:gd name="T6" fmla="*/ 1 w 458"/>
                    <a:gd name="T7" fmla="*/ 3 h 117"/>
                    <a:gd name="T8" fmla="*/ 0 w 458"/>
                    <a:gd name="T9" fmla="*/ 2 h 117"/>
                    <a:gd name="T10" fmla="*/ 0 w 458"/>
                    <a:gd name="T11" fmla="*/ 0 h 117"/>
                    <a:gd name="T12" fmla="*/ 1 w 458"/>
                    <a:gd name="T13" fmla="*/ 0 h 117"/>
                    <a:gd name="T14" fmla="*/ 1 w 458"/>
                    <a:gd name="T15" fmla="*/ 0 h 117"/>
                    <a:gd name="T16" fmla="*/ 1 w 458"/>
                    <a:gd name="T17" fmla="*/ 0 h 117"/>
                    <a:gd name="T18" fmla="*/ 1 w 458"/>
                    <a:gd name="T19" fmla="*/ 0 h 117"/>
                    <a:gd name="T20" fmla="*/ 14 w 458"/>
                    <a:gd name="T21" fmla="*/ 0 h 117"/>
                    <a:gd name="T22" fmla="*/ 14 w 458"/>
                    <a:gd name="T23" fmla="*/ 0 h 117"/>
                    <a:gd name="T24" fmla="*/ 14 w 458"/>
                    <a:gd name="T25" fmla="*/ 0 h 117"/>
                    <a:gd name="T26" fmla="*/ 14 w 458"/>
                    <a:gd name="T27" fmla="*/ 0 h 117"/>
                    <a:gd name="T28" fmla="*/ 14 w 458"/>
                    <a:gd name="T29" fmla="*/ 0 h 117"/>
                    <a:gd name="T30" fmla="*/ 14 w 458"/>
                    <a:gd name="T31" fmla="*/ 2 h 117"/>
                    <a:gd name="T32" fmla="*/ 14 w 458"/>
                    <a:gd name="T33" fmla="*/ 3 h 117"/>
                    <a:gd name="T34" fmla="*/ 14 w 458"/>
                    <a:gd name="T35" fmla="*/ 3 h 117"/>
                    <a:gd name="T36" fmla="*/ 14 w 458"/>
                    <a:gd name="T37" fmla="*/ 3 h 117"/>
                    <a:gd name="T38" fmla="*/ 14 w 458"/>
                    <a:gd name="T39" fmla="*/ 3 h 117"/>
                    <a:gd name="T40" fmla="*/ 1 w 458"/>
                    <a:gd name="T41" fmla="*/ 3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8"/>
                    <a:gd name="T64" fmla="*/ 0 h 117"/>
                    <a:gd name="T65" fmla="*/ 458 w 458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8" h="117">
                      <a:moveTo>
                        <a:pt x="25" y="117"/>
                      </a:moveTo>
                      <a:lnTo>
                        <a:pt x="16" y="115"/>
                      </a:lnTo>
                      <a:lnTo>
                        <a:pt x="8" y="109"/>
                      </a:lnTo>
                      <a:lnTo>
                        <a:pt x="2" y="101"/>
                      </a:lnTo>
                      <a:lnTo>
                        <a:pt x="0" y="91"/>
                      </a:lnTo>
                      <a:lnTo>
                        <a:pt x="0" y="25"/>
                      </a:lnTo>
                      <a:lnTo>
                        <a:pt x="2" y="15"/>
                      </a:lnTo>
                      <a:lnTo>
                        <a:pt x="8" y="8"/>
                      </a:lnTo>
                      <a:lnTo>
                        <a:pt x="16" y="1"/>
                      </a:lnTo>
                      <a:lnTo>
                        <a:pt x="25" y="0"/>
                      </a:lnTo>
                      <a:lnTo>
                        <a:pt x="431" y="0"/>
                      </a:lnTo>
                      <a:lnTo>
                        <a:pt x="442" y="1"/>
                      </a:lnTo>
                      <a:lnTo>
                        <a:pt x="450" y="8"/>
                      </a:lnTo>
                      <a:lnTo>
                        <a:pt x="457" y="15"/>
                      </a:lnTo>
                      <a:lnTo>
                        <a:pt x="458" y="25"/>
                      </a:lnTo>
                      <a:lnTo>
                        <a:pt x="458" y="91"/>
                      </a:lnTo>
                      <a:lnTo>
                        <a:pt x="457" y="101"/>
                      </a:lnTo>
                      <a:lnTo>
                        <a:pt x="450" y="109"/>
                      </a:lnTo>
                      <a:lnTo>
                        <a:pt x="442" y="115"/>
                      </a:lnTo>
                      <a:lnTo>
                        <a:pt x="431" y="117"/>
                      </a:lnTo>
                      <a:lnTo>
                        <a:pt x="25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5" name="Freeform 468"/>
                <p:cNvSpPr>
                  <a:spLocks/>
                </p:cNvSpPr>
                <p:nvPr/>
              </p:nvSpPr>
              <p:spPr bwMode="auto">
                <a:xfrm>
                  <a:off x="2993" y="3438"/>
                  <a:ext cx="36" cy="30"/>
                </a:xfrm>
                <a:custGeom>
                  <a:avLst/>
                  <a:gdLst>
                    <a:gd name="T0" fmla="*/ 0 w 71"/>
                    <a:gd name="T1" fmla="*/ 2 h 60"/>
                    <a:gd name="T2" fmla="*/ 0 w 71"/>
                    <a:gd name="T3" fmla="*/ 2 h 60"/>
                    <a:gd name="T4" fmla="*/ 1 w 71"/>
                    <a:gd name="T5" fmla="*/ 2 h 60"/>
                    <a:gd name="T6" fmla="*/ 1 w 71"/>
                    <a:gd name="T7" fmla="*/ 2 h 60"/>
                    <a:gd name="T8" fmla="*/ 2 w 71"/>
                    <a:gd name="T9" fmla="*/ 2 h 60"/>
                    <a:gd name="T10" fmla="*/ 2 w 71"/>
                    <a:gd name="T11" fmla="*/ 2 h 60"/>
                    <a:gd name="T12" fmla="*/ 2 w 71"/>
                    <a:gd name="T13" fmla="*/ 2 h 60"/>
                    <a:gd name="T14" fmla="*/ 2 w 71"/>
                    <a:gd name="T15" fmla="*/ 2 h 60"/>
                    <a:gd name="T16" fmla="*/ 2 w 71"/>
                    <a:gd name="T17" fmla="*/ 2 h 60"/>
                    <a:gd name="T18" fmla="*/ 2 w 71"/>
                    <a:gd name="T19" fmla="*/ 2 h 60"/>
                    <a:gd name="T20" fmla="*/ 2 w 71"/>
                    <a:gd name="T21" fmla="*/ 2 h 60"/>
                    <a:gd name="T22" fmla="*/ 3 w 71"/>
                    <a:gd name="T23" fmla="*/ 2 h 60"/>
                    <a:gd name="T24" fmla="*/ 3 w 71"/>
                    <a:gd name="T25" fmla="*/ 2 h 60"/>
                    <a:gd name="T26" fmla="*/ 3 w 71"/>
                    <a:gd name="T27" fmla="*/ 2 h 60"/>
                    <a:gd name="T28" fmla="*/ 3 w 71"/>
                    <a:gd name="T29" fmla="*/ 1 h 60"/>
                    <a:gd name="T30" fmla="*/ 3 w 71"/>
                    <a:gd name="T31" fmla="*/ 1 h 60"/>
                    <a:gd name="T32" fmla="*/ 3 w 71"/>
                    <a:gd name="T33" fmla="*/ 1 h 60"/>
                    <a:gd name="T34" fmla="*/ 3 w 71"/>
                    <a:gd name="T35" fmla="*/ 0 h 60"/>
                    <a:gd name="T36" fmla="*/ 3 w 71"/>
                    <a:gd name="T37" fmla="*/ 0 h 60"/>
                    <a:gd name="T38" fmla="*/ 2 w 71"/>
                    <a:gd name="T39" fmla="*/ 0 h 60"/>
                    <a:gd name="T40" fmla="*/ 2 w 71"/>
                    <a:gd name="T41" fmla="*/ 0 h 60"/>
                    <a:gd name="T42" fmla="*/ 2 w 71"/>
                    <a:gd name="T43" fmla="*/ 0 h 60"/>
                    <a:gd name="T44" fmla="*/ 2 w 71"/>
                    <a:gd name="T45" fmla="*/ 0 h 60"/>
                    <a:gd name="T46" fmla="*/ 1 w 71"/>
                    <a:gd name="T47" fmla="*/ 0 h 60"/>
                    <a:gd name="T48" fmla="*/ 1 w 71"/>
                    <a:gd name="T49" fmla="*/ 0 h 60"/>
                    <a:gd name="T50" fmla="*/ 0 w 71"/>
                    <a:gd name="T51" fmla="*/ 0 h 60"/>
                    <a:gd name="T52" fmla="*/ 0 w 71"/>
                    <a:gd name="T53" fmla="*/ 1 h 60"/>
                    <a:gd name="T54" fmla="*/ 0 w 71"/>
                    <a:gd name="T55" fmla="*/ 1 h 60"/>
                    <a:gd name="T56" fmla="*/ 1 w 71"/>
                    <a:gd name="T57" fmla="*/ 1 h 60"/>
                    <a:gd name="T58" fmla="*/ 1 w 71"/>
                    <a:gd name="T59" fmla="*/ 1 h 60"/>
                    <a:gd name="T60" fmla="*/ 1 w 71"/>
                    <a:gd name="T61" fmla="*/ 1 h 60"/>
                    <a:gd name="T62" fmla="*/ 1 w 71"/>
                    <a:gd name="T63" fmla="*/ 1 h 60"/>
                    <a:gd name="T64" fmla="*/ 1 w 71"/>
                    <a:gd name="T65" fmla="*/ 1 h 60"/>
                    <a:gd name="T66" fmla="*/ 1 w 71"/>
                    <a:gd name="T67" fmla="*/ 1 h 60"/>
                    <a:gd name="T68" fmla="*/ 1 w 71"/>
                    <a:gd name="T69" fmla="*/ 2 h 60"/>
                    <a:gd name="T70" fmla="*/ 0 w 71"/>
                    <a:gd name="T71" fmla="*/ 2 h 60"/>
                    <a:gd name="T72" fmla="*/ 0 w 71"/>
                    <a:gd name="T73" fmla="*/ 2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"/>
                    <a:gd name="T112" fmla="*/ 0 h 60"/>
                    <a:gd name="T113" fmla="*/ 71 w 71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" h="60">
                      <a:moveTo>
                        <a:pt x="0" y="35"/>
                      </a:moveTo>
                      <a:lnTo>
                        <a:pt x="0" y="60"/>
                      </a:lnTo>
                      <a:lnTo>
                        <a:pt x="13" y="60"/>
                      </a:lnTo>
                      <a:lnTo>
                        <a:pt x="22" y="60"/>
                      </a:lnTo>
                      <a:lnTo>
                        <a:pt x="33" y="60"/>
                      </a:lnTo>
                      <a:lnTo>
                        <a:pt x="41" y="60"/>
                      </a:lnTo>
                      <a:lnTo>
                        <a:pt x="48" y="60"/>
                      </a:lnTo>
                      <a:lnTo>
                        <a:pt x="52" y="60"/>
                      </a:lnTo>
                      <a:lnTo>
                        <a:pt x="55" y="60"/>
                      </a:lnTo>
                      <a:lnTo>
                        <a:pt x="57" y="60"/>
                      </a:lnTo>
                      <a:lnTo>
                        <a:pt x="59" y="59"/>
                      </a:lnTo>
                      <a:lnTo>
                        <a:pt x="65" y="54"/>
                      </a:lnTo>
                      <a:lnTo>
                        <a:pt x="70" y="46"/>
                      </a:lnTo>
                      <a:lnTo>
                        <a:pt x="71" y="35"/>
                      </a:lnTo>
                      <a:lnTo>
                        <a:pt x="71" y="22"/>
                      </a:lnTo>
                      <a:lnTo>
                        <a:pt x="70" y="11"/>
                      </a:lnTo>
                      <a:lnTo>
                        <a:pt x="67" y="3"/>
                      </a:lnTo>
                      <a:lnTo>
                        <a:pt x="67" y="0"/>
                      </a:lnTo>
                      <a:lnTo>
                        <a:pt x="65" y="0"/>
                      </a:lnTo>
                      <a:lnTo>
                        <a:pt x="62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38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1" y="10"/>
                      </a:lnTo>
                      <a:lnTo>
                        <a:pt x="21" y="11"/>
                      </a:lnTo>
                      <a:lnTo>
                        <a:pt x="27" y="16"/>
                      </a:lnTo>
                      <a:lnTo>
                        <a:pt x="29" y="21"/>
                      </a:lnTo>
                      <a:lnTo>
                        <a:pt x="27" y="27"/>
                      </a:lnTo>
                      <a:lnTo>
                        <a:pt x="21" y="30"/>
                      </a:lnTo>
                      <a:lnTo>
                        <a:pt x="11" y="33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6" name="Freeform 469"/>
                <p:cNvSpPr>
                  <a:spLocks/>
                </p:cNvSpPr>
                <p:nvPr/>
              </p:nvSpPr>
              <p:spPr bwMode="auto">
                <a:xfrm>
                  <a:off x="2819" y="3438"/>
                  <a:ext cx="174" cy="43"/>
                </a:xfrm>
                <a:custGeom>
                  <a:avLst/>
                  <a:gdLst>
                    <a:gd name="T0" fmla="*/ 10 w 349"/>
                    <a:gd name="T1" fmla="*/ 0 h 86"/>
                    <a:gd name="T2" fmla="*/ 9 w 349"/>
                    <a:gd name="T3" fmla="*/ 0 h 86"/>
                    <a:gd name="T4" fmla="*/ 7 w 349"/>
                    <a:gd name="T5" fmla="*/ 0 h 86"/>
                    <a:gd name="T6" fmla="*/ 6 w 349"/>
                    <a:gd name="T7" fmla="*/ 0 h 86"/>
                    <a:gd name="T8" fmla="*/ 4 w 349"/>
                    <a:gd name="T9" fmla="*/ 0 h 86"/>
                    <a:gd name="T10" fmla="*/ 3 w 349"/>
                    <a:gd name="T11" fmla="*/ 0 h 86"/>
                    <a:gd name="T12" fmla="*/ 2 w 349"/>
                    <a:gd name="T13" fmla="*/ 0 h 86"/>
                    <a:gd name="T14" fmla="*/ 1 w 349"/>
                    <a:gd name="T15" fmla="*/ 0 h 86"/>
                    <a:gd name="T16" fmla="*/ 0 w 349"/>
                    <a:gd name="T17" fmla="*/ 0 h 86"/>
                    <a:gd name="T18" fmla="*/ 0 w 349"/>
                    <a:gd name="T19" fmla="*/ 1 h 86"/>
                    <a:gd name="T20" fmla="*/ 0 w 349"/>
                    <a:gd name="T21" fmla="*/ 1 h 86"/>
                    <a:gd name="T22" fmla="*/ 0 w 349"/>
                    <a:gd name="T23" fmla="*/ 1 h 86"/>
                    <a:gd name="T24" fmla="*/ 0 w 349"/>
                    <a:gd name="T25" fmla="*/ 1 h 86"/>
                    <a:gd name="T26" fmla="*/ 0 w 349"/>
                    <a:gd name="T27" fmla="*/ 3 h 86"/>
                    <a:gd name="T28" fmla="*/ 0 w 349"/>
                    <a:gd name="T29" fmla="*/ 3 h 86"/>
                    <a:gd name="T30" fmla="*/ 0 w 349"/>
                    <a:gd name="T31" fmla="*/ 3 h 86"/>
                    <a:gd name="T32" fmla="*/ 0 w 349"/>
                    <a:gd name="T33" fmla="*/ 1 h 86"/>
                    <a:gd name="T34" fmla="*/ 0 w 349"/>
                    <a:gd name="T35" fmla="*/ 1 h 86"/>
                    <a:gd name="T36" fmla="*/ 1 w 349"/>
                    <a:gd name="T37" fmla="*/ 1 h 86"/>
                    <a:gd name="T38" fmla="*/ 1 w 349"/>
                    <a:gd name="T39" fmla="*/ 1 h 86"/>
                    <a:gd name="T40" fmla="*/ 2 w 349"/>
                    <a:gd name="T41" fmla="*/ 1 h 86"/>
                    <a:gd name="T42" fmla="*/ 2 w 349"/>
                    <a:gd name="T43" fmla="*/ 1 h 86"/>
                    <a:gd name="T44" fmla="*/ 3 w 349"/>
                    <a:gd name="T45" fmla="*/ 1 h 86"/>
                    <a:gd name="T46" fmla="*/ 4 w 349"/>
                    <a:gd name="T47" fmla="*/ 1 h 86"/>
                    <a:gd name="T48" fmla="*/ 5 w 349"/>
                    <a:gd name="T49" fmla="*/ 1 h 86"/>
                    <a:gd name="T50" fmla="*/ 7 w 349"/>
                    <a:gd name="T51" fmla="*/ 1 h 86"/>
                    <a:gd name="T52" fmla="*/ 8 w 349"/>
                    <a:gd name="T53" fmla="*/ 1 h 86"/>
                    <a:gd name="T54" fmla="*/ 9 w 349"/>
                    <a:gd name="T55" fmla="*/ 1 h 86"/>
                    <a:gd name="T56" fmla="*/ 10 w 349"/>
                    <a:gd name="T57" fmla="*/ 1 h 86"/>
                    <a:gd name="T58" fmla="*/ 10 w 349"/>
                    <a:gd name="T59" fmla="*/ 1 h 86"/>
                    <a:gd name="T60" fmla="*/ 10 w 349"/>
                    <a:gd name="T61" fmla="*/ 1 h 86"/>
                    <a:gd name="T62" fmla="*/ 10 w 349"/>
                    <a:gd name="T63" fmla="*/ 1 h 86"/>
                    <a:gd name="T64" fmla="*/ 10 w 349"/>
                    <a:gd name="T65" fmla="*/ 1 h 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9"/>
                    <a:gd name="T100" fmla="*/ 0 h 86"/>
                    <a:gd name="T101" fmla="*/ 349 w 349"/>
                    <a:gd name="T102" fmla="*/ 86 h 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9" h="86">
                      <a:moveTo>
                        <a:pt x="349" y="8"/>
                      </a:moveTo>
                      <a:lnTo>
                        <a:pt x="349" y="0"/>
                      </a:lnTo>
                      <a:lnTo>
                        <a:pt x="327" y="0"/>
                      </a:lnTo>
                      <a:lnTo>
                        <a:pt x="305" y="0"/>
                      </a:lnTo>
                      <a:lnTo>
                        <a:pt x="280" y="0"/>
                      </a:lnTo>
                      <a:lnTo>
                        <a:pt x="254" y="0"/>
                      </a:lnTo>
                      <a:lnTo>
                        <a:pt x="229" y="0"/>
                      </a:lnTo>
                      <a:lnTo>
                        <a:pt x="202" y="0"/>
                      </a:lnTo>
                      <a:lnTo>
                        <a:pt x="177" y="0"/>
                      </a:lnTo>
                      <a:lnTo>
                        <a:pt x="152" y="0"/>
                      </a:lnTo>
                      <a:lnTo>
                        <a:pt x="128" y="0"/>
                      </a:lnTo>
                      <a:lnTo>
                        <a:pt x="106" y="0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51" y="0"/>
                      </a:lnTo>
                      <a:lnTo>
                        <a:pt x="40" y="0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0" y="46"/>
                      </a:lnTo>
                      <a:lnTo>
                        <a:pt x="2" y="65"/>
                      </a:lnTo>
                      <a:lnTo>
                        <a:pt x="3" y="78"/>
                      </a:lnTo>
                      <a:lnTo>
                        <a:pt x="5" y="84"/>
                      </a:lnTo>
                      <a:lnTo>
                        <a:pt x="6" y="86"/>
                      </a:lnTo>
                      <a:lnTo>
                        <a:pt x="8" y="82"/>
                      </a:lnTo>
                      <a:lnTo>
                        <a:pt x="11" y="73"/>
                      </a:lnTo>
                      <a:lnTo>
                        <a:pt x="16" y="65"/>
                      </a:lnTo>
                      <a:lnTo>
                        <a:pt x="21" y="60"/>
                      </a:lnTo>
                      <a:lnTo>
                        <a:pt x="24" y="60"/>
                      </a:lnTo>
                      <a:lnTo>
                        <a:pt x="29" y="59"/>
                      </a:lnTo>
                      <a:lnTo>
                        <a:pt x="35" y="59"/>
                      </a:lnTo>
                      <a:lnTo>
                        <a:pt x="41" y="59"/>
                      </a:lnTo>
                      <a:lnTo>
                        <a:pt x="48" y="57"/>
                      </a:lnTo>
                      <a:lnTo>
                        <a:pt x="55" y="57"/>
                      </a:lnTo>
                      <a:lnTo>
                        <a:pt x="63" y="57"/>
                      </a:lnTo>
                      <a:lnTo>
                        <a:pt x="73" y="57"/>
                      </a:lnTo>
                      <a:lnTo>
                        <a:pt x="78" y="57"/>
                      </a:lnTo>
                      <a:lnTo>
                        <a:pt x="87" y="57"/>
                      </a:lnTo>
                      <a:lnTo>
                        <a:pt x="98" y="57"/>
                      </a:lnTo>
                      <a:lnTo>
                        <a:pt x="111" y="57"/>
                      </a:lnTo>
                      <a:lnTo>
                        <a:pt x="126" y="57"/>
                      </a:lnTo>
                      <a:lnTo>
                        <a:pt x="144" y="57"/>
                      </a:lnTo>
                      <a:lnTo>
                        <a:pt x="163" y="57"/>
                      </a:lnTo>
                      <a:lnTo>
                        <a:pt x="183" y="59"/>
                      </a:lnTo>
                      <a:lnTo>
                        <a:pt x="205" y="59"/>
                      </a:lnTo>
                      <a:lnTo>
                        <a:pt x="226" y="59"/>
                      </a:lnTo>
                      <a:lnTo>
                        <a:pt x="248" y="59"/>
                      </a:lnTo>
                      <a:lnTo>
                        <a:pt x="270" y="59"/>
                      </a:lnTo>
                      <a:lnTo>
                        <a:pt x="291" y="59"/>
                      </a:lnTo>
                      <a:lnTo>
                        <a:pt x="311" y="60"/>
                      </a:lnTo>
                      <a:lnTo>
                        <a:pt x="332" y="60"/>
                      </a:lnTo>
                      <a:lnTo>
                        <a:pt x="349" y="60"/>
                      </a:lnTo>
                      <a:lnTo>
                        <a:pt x="349" y="35"/>
                      </a:lnTo>
                      <a:lnTo>
                        <a:pt x="337" y="33"/>
                      </a:lnTo>
                      <a:lnTo>
                        <a:pt x="327" y="30"/>
                      </a:lnTo>
                      <a:lnTo>
                        <a:pt x="321" y="27"/>
                      </a:lnTo>
                      <a:lnTo>
                        <a:pt x="319" y="21"/>
                      </a:lnTo>
                      <a:lnTo>
                        <a:pt x="321" y="16"/>
                      </a:lnTo>
                      <a:lnTo>
                        <a:pt x="327" y="11"/>
                      </a:lnTo>
                      <a:lnTo>
                        <a:pt x="337" y="10"/>
                      </a:lnTo>
                      <a:lnTo>
                        <a:pt x="349" y="8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7" name="Freeform 470"/>
                <p:cNvSpPr>
                  <a:spLocks/>
                </p:cNvSpPr>
                <p:nvPr/>
              </p:nvSpPr>
              <p:spPr bwMode="auto">
                <a:xfrm>
                  <a:off x="2822" y="3438"/>
                  <a:ext cx="211" cy="43"/>
                </a:xfrm>
                <a:custGeom>
                  <a:avLst/>
                  <a:gdLst>
                    <a:gd name="T0" fmla="*/ 13 w 422"/>
                    <a:gd name="T1" fmla="*/ 3 h 86"/>
                    <a:gd name="T2" fmla="*/ 13 w 422"/>
                    <a:gd name="T3" fmla="*/ 1 h 86"/>
                    <a:gd name="T4" fmla="*/ 13 w 422"/>
                    <a:gd name="T5" fmla="*/ 1 h 86"/>
                    <a:gd name="T6" fmla="*/ 13 w 422"/>
                    <a:gd name="T7" fmla="*/ 1 h 86"/>
                    <a:gd name="T8" fmla="*/ 13 w 422"/>
                    <a:gd name="T9" fmla="*/ 1 h 86"/>
                    <a:gd name="T10" fmla="*/ 13 w 422"/>
                    <a:gd name="T11" fmla="*/ 1 h 86"/>
                    <a:gd name="T12" fmla="*/ 13 w 422"/>
                    <a:gd name="T13" fmla="*/ 1 h 86"/>
                    <a:gd name="T14" fmla="*/ 13 w 422"/>
                    <a:gd name="T15" fmla="*/ 0 h 86"/>
                    <a:gd name="T16" fmla="*/ 13 w 422"/>
                    <a:gd name="T17" fmla="*/ 0 h 86"/>
                    <a:gd name="T18" fmla="*/ 13 w 422"/>
                    <a:gd name="T19" fmla="*/ 0 h 86"/>
                    <a:gd name="T20" fmla="*/ 13 w 422"/>
                    <a:gd name="T21" fmla="*/ 0 h 86"/>
                    <a:gd name="T22" fmla="*/ 13 w 422"/>
                    <a:gd name="T23" fmla="*/ 1 h 86"/>
                    <a:gd name="T24" fmla="*/ 13 w 422"/>
                    <a:gd name="T25" fmla="*/ 1 h 86"/>
                    <a:gd name="T26" fmla="*/ 13 w 422"/>
                    <a:gd name="T27" fmla="*/ 1 h 86"/>
                    <a:gd name="T28" fmla="*/ 13 w 422"/>
                    <a:gd name="T29" fmla="*/ 1 h 86"/>
                    <a:gd name="T30" fmla="*/ 13 w 422"/>
                    <a:gd name="T31" fmla="*/ 1 h 86"/>
                    <a:gd name="T32" fmla="*/ 13 w 422"/>
                    <a:gd name="T33" fmla="*/ 1 h 86"/>
                    <a:gd name="T34" fmla="*/ 13 w 422"/>
                    <a:gd name="T35" fmla="*/ 1 h 86"/>
                    <a:gd name="T36" fmla="*/ 13 w 422"/>
                    <a:gd name="T37" fmla="*/ 1 h 86"/>
                    <a:gd name="T38" fmla="*/ 13 w 422"/>
                    <a:gd name="T39" fmla="*/ 1 h 86"/>
                    <a:gd name="T40" fmla="*/ 13 w 422"/>
                    <a:gd name="T41" fmla="*/ 1 h 86"/>
                    <a:gd name="T42" fmla="*/ 12 w 422"/>
                    <a:gd name="T43" fmla="*/ 1 h 86"/>
                    <a:gd name="T44" fmla="*/ 11 w 422"/>
                    <a:gd name="T45" fmla="*/ 1 h 86"/>
                    <a:gd name="T46" fmla="*/ 11 w 422"/>
                    <a:gd name="T47" fmla="*/ 1 h 86"/>
                    <a:gd name="T48" fmla="*/ 10 w 422"/>
                    <a:gd name="T49" fmla="*/ 1 h 86"/>
                    <a:gd name="T50" fmla="*/ 9 w 422"/>
                    <a:gd name="T51" fmla="*/ 1 h 86"/>
                    <a:gd name="T52" fmla="*/ 7 w 422"/>
                    <a:gd name="T53" fmla="*/ 1 h 86"/>
                    <a:gd name="T54" fmla="*/ 7 w 422"/>
                    <a:gd name="T55" fmla="*/ 1 h 86"/>
                    <a:gd name="T56" fmla="*/ 6 w 422"/>
                    <a:gd name="T57" fmla="*/ 1 h 86"/>
                    <a:gd name="T58" fmla="*/ 5 w 422"/>
                    <a:gd name="T59" fmla="*/ 1 h 86"/>
                    <a:gd name="T60" fmla="*/ 4 w 422"/>
                    <a:gd name="T61" fmla="*/ 1 h 86"/>
                    <a:gd name="T62" fmla="*/ 3 w 422"/>
                    <a:gd name="T63" fmla="*/ 1 h 86"/>
                    <a:gd name="T64" fmla="*/ 3 w 422"/>
                    <a:gd name="T65" fmla="*/ 1 h 86"/>
                    <a:gd name="T66" fmla="*/ 3 w 422"/>
                    <a:gd name="T67" fmla="*/ 1 h 86"/>
                    <a:gd name="T68" fmla="*/ 3 w 422"/>
                    <a:gd name="T69" fmla="*/ 1 h 86"/>
                    <a:gd name="T70" fmla="*/ 2 w 422"/>
                    <a:gd name="T71" fmla="*/ 1 h 86"/>
                    <a:gd name="T72" fmla="*/ 2 w 422"/>
                    <a:gd name="T73" fmla="*/ 1 h 86"/>
                    <a:gd name="T74" fmla="*/ 2 w 422"/>
                    <a:gd name="T75" fmla="*/ 1 h 86"/>
                    <a:gd name="T76" fmla="*/ 2 w 422"/>
                    <a:gd name="T77" fmla="*/ 1 h 86"/>
                    <a:gd name="T78" fmla="*/ 1 w 422"/>
                    <a:gd name="T79" fmla="*/ 1 h 86"/>
                    <a:gd name="T80" fmla="*/ 1 w 422"/>
                    <a:gd name="T81" fmla="*/ 1 h 86"/>
                    <a:gd name="T82" fmla="*/ 1 w 422"/>
                    <a:gd name="T83" fmla="*/ 1 h 86"/>
                    <a:gd name="T84" fmla="*/ 1 w 422"/>
                    <a:gd name="T85" fmla="*/ 1 h 86"/>
                    <a:gd name="T86" fmla="*/ 1 w 422"/>
                    <a:gd name="T87" fmla="*/ 3 h 86"/>
                    <a:gd name="T88" fmla="*/ 1 w 422"/>
                    <a:gd name="T89" fmla="*/ 3 h 86"/>
                    <a:gd name="T90" fmla="*/ 1 w 422"/>
                    <a:gd name="T91" fmla="*/ 3 h 86"/>
                    <a:gd name="T92" fmla="*/ 0 w 422"/>
                    <a:gd name="T93" fmla="*/ 3 h 86"/>
                    <a:gd name="T94" fmla="*/ 13 w 422"/>
                    <a:gd name="T95" fmla="*/ 3 h 86"/>
                    <a:gd name="T96" fmla="*/ 13 w 422"/>
                    <a:gd name="T97" fmla="*/ 3 h 86"/>
                    <a:gd name="T98" fmla="*/ 13 w 422"/>
                    <a:gd name="T99" fmla="*/ 3 h 86"/>
                    <a:gd name="T100" fmla="*/ 13 w 422"/>
                    <a:gd name="T101" fmla="*/ 3 h 86"/>
                    <a:gd name="T102" fmla="*/ 13 w 422"/>
                    <a:gd name="T103" fmla="*/ 3 h 8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22"/>
                    <a:gd name="T157" fmla="*/ 0 h 86"/>
                    <a:gd name="T158" fmla="*/ 422 w 422"/>
                    <a:gd name="T159" fmla="*/ 86 h 8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22" h="86">
                      <a:moveTo>
                        <a:pt x="422" y="71"/>
                      </a:moveTo>
                      <a:lnTo>
                        <a:pt x="422" y="5"/>
                      </a:lnTo>
                      <a:lnTo>
                        <a:pt x="422" y="3"/>
                      </a:lnTo>
                      <a:lnTo>
                        <a:pt x="421" y="2"/>
                      </a:lnTo>
                      <a:lnTo>
                        <a:pt x="419" y="2"/>
                      </a:lnTo>
                      <a:lnTo>
                        <a:pt x="416" y="0"/>
                      </a:lnTo>
                      <a:lnTo>
                        <a:pt x="414" y="0"/>
                      </a:lnTo>
                      <a:lnTo>
                        <a:pt x="413" y="0"/>
                      </a:lnTo>
                      <a:lnTo>
                        <a:pt x="410" y="0"/>
                      </a:lnTo>
                      <a:lnTo>
                        <a:pt x="410" y="3"/>
                      </a:lnTo>
                      <a:lnTo>
                        <a:pt x="413" y="11"/>
                      </a:lnTo>
                      <a:lnTo>
                        <a:pt x="414" y="22"/>
                      </a:lnTo>
                      <a:lnTo>
                        <a:pt x="414" y="35"/>
                      </a:lnTo>
                      <a:lnTo>
                        <a:pt x="413" y="46"/>
                      </a:lnTo>
                      <a:lnTo>
                        <a:pt x="408" y="54"/>
                      </a:lnTo>
                      <a:lnTo>
                        <a:pt x="402" y="59"/>
                      </a:lnTo>
                      <a:lnTo>
                        <a:pt x="400" y="60"/>
                      </a:lnTo>
                      <a:lnTo>
                        <a:pt x="397" y="60"/>
                      </a:lnTo>
                      <a:lnTo>
                        <a:pt x="387" y="60"/>
                      </a:lnTo>
                      <a:lnTo>
                        <a:pt x="372" y="60"/>
                      </a:lnTo>
                      <a:lnTo>
                        <a:pt x="351" y="60"/>
                      </a:lnTo>
                      <a:lnTo>
                        <a:pt x="327" y="60"/>
                      </a:lnTo>
                      <a:lnTo>
                        <a:pt x="301" y="59"/>
                      </a:lnTo>
                      <a:lnTo>
                        <a:pt x="272" y="59"/>
                      </a:lnTo>
                      <a:lnTo>
                        <a:pt x="242" y="59"/>
                      </a:lnTo>
                      <a:lnTo>
                        <a:pt x="212" y="59"/>
                      </a:lnTo>
                      <a:lnTo>
                        <a:pt x="182" y="59"/>
                      </a:lnTo>
                      <a:lnTo>
                        <a:pt x="155" y="57"/>
                      </a:lnTo>
                      <a:lnTo>
                        <a:pt x="128" y="57"/>
                      </a:lnTo>
                      <a:lnTo>
                        <a:pt x="106" y="57"/>
                      </a:lnTo>
                      <a:lnTo>
                        <a:pt x="87" y="57"/>
                      </a:lnTo>
                      <a:lnTo>
                        <a:pt x="75" y="57"/>
                      </a:lnTo>
                      <a:lnTo>
                        <a:pt x="67" y="57"/>
                      </a:lnTo>
                      <a:lnTo>
                        <a:pt x="57" y="57"/>
                      </a:lnTo>
                      <a:lnTo>
                        <a:pt x="49" y="57"/>
                      </a:lnTo>
                      <a:lnTo>
                        <a:pt x="42" y="57"/>
                      </a:lnTo>
                      <a:lnTo>
                        <a:pt x="35" y="59"/>
                      </a:lnTo>
                      <a:lnTo>
                        <a:pt x="29" y="59"/>
                      </a:lnTo>
                      <a:lnTo>
                        <a:pt x="23" y="59"/>
                      </a:lnTo>
                      <a:lnTo>
                        <a:pt x="18" y="60"/>
                      </a:lnTo>
                      <a:lnTo>
                        <a:pt x="15" y="60"/>
                      </a:lnTo>
                      <a:lnTo>
                        <a:pt x="10" y="65"/>
                      </a:lnTo>
                      <a:lnTo>
                        <a:pt x="5" y="73"/>
                      </a:lnTo>
                      <a:lnTo>
                        <a:pt x="2" y="82"/>
                      </a:lnTo>
                      <a:lnTo>
                        <a:pt x="0" y="86"/>
                      </a:lnTo>
                      <a:lnTo>
                        <a:pt x="406" y="86"/>
                      </a:lnTo>
                      <a:lnTo>
                        <a:pt x="413" y="84"/>
                      </a:lnTo>
                      <a:lnTo>
                        <a:pt x="417" y="81"/>
                      </a:lnTo>
                      <a:lnTo>
                        <a:pt x="421" y="78"/>
                      </a:lnTo>
                      <a:lnTo>
                        <a:pt x="422" y="7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8" name="Freeform 471"/>
                <p:cNvSpPr>
                  <a:spLocks/>
                </p:cNvSpPr>
                <p:nvPr/>
              </p:nvSpPr>
              <p:spPr bwMode="auto">
                <a:xfrm>
                  <a:off x="2978" y="3442"/>
                  <a:ext cx="29" cy="13"/>
                </a:xfrm>
                <a:custGeom>
                  <a:avLst/>
                  <a:gdLst>
                    <a:gd name="T0" fmla="*/ 0 w 59"/>
                    <a:gd name="T1" fmla="*/ 0 h 27"/>
                    <a:gd name="T2" fmla="*/ 1 w 59"/>
                    <a:gd name="T3" fmla="*/ 0 h 27"/>
                    <a:gd name="T4" fmla="*/ 1 w 59"/>
                    <a:gd name="T5" fmla="*/ 0 h 27"/>
                    <a:gd name="T6" fmla="*/ 1 w 59"/>
                    <a:gd name="T7" fmla="*/ 0 h 27"/>
                    <a:gd name="T8" fmla="*/ 1 w 59"/>
                    <a:gd name="T9" fmla="*/ 0 h 27"/>
                    <a:gd name="T10" fmla="*/ 1 w 59"/>
                    <a:gd name="T11" fmla="*/ 0 h 27"/>
                    <a:gd name="T12" fmla="*/ 1 w 59"/>
                    <a:gd name="T13" fmla="*/ 0 h 27"/>
                    <a:gd name="T14" fmla="*/ 1 w 59"/>
                    <a:gd name="T15" fmla="*/ 0 h 27"/>
                    <a:gd name="T16" fmla="*/ 0 w 59"/>
                    <a:gd name="T17" fmla="*/ 0 h 27"/>
                    <a:gd name="T18" fmla="*/ 0 w 59"/>
                    <a:gd name="T19" fmla="*/ 0 h 27"/>
                    <a:gd name="T20" fmla="*/ 0 w 59"/>
                    <a:gd name="T21" fmla="*/ 0 h 27"/>
                    <a:gd name="T22" fmla="*/ 0 w 59"/>
                    <a:gd name="T23" fmla="*/ 0 h 27"/>
                    <a:gd name="T24" fmla="*/ 0 w 59"/>
                    <a:gd name="T25" fmla="*/ 0 h 27"/>
                    <a:gd name="T26" fmla="*/ 0 w 59"/>
                    <a:gd name="T27" fmla="*/ 0 h 27"/>
                    <a:gd name="T28" fmla="*/ 0 w 59"/>
                    <a:gd name="T29" fmla="*/ 0 h 27"/>
                    <a:gd name="T30" fmla="*/ 0 w 59"/>
                    <a:gd name="T31" fmla="*/ 0 h 27"/>
                    <a:gd name="T32" fmla="*/ 0 w 59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9"/>
                    <a:gd name="T52" fmla="*/ 0 h 27"/>
                    <a:gd name="T53" fmla="*/ 59 w 59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9" h="27">
                      <a:moveTo>
                        <a:pt x="30" y="27"/>
                      </a:moveTo>
                      <a:lnTo>
                        <a:pt x="41" y="25"/>
                      </a:lnTo>
                      <a:lnTo>
                        <a:pt x="51" y="22"/>
                      </a:lnTo>
                      <a:lnTo>
                        <a:pt x="57" y="19"/>
                      </a:lnTo>
                      <a:lnTo>
                        <a:pt x="59" y="13"/>
                      </a:lnTo>
                      <a:lnTo>
                        <a:pt x="57" y="8"/>
                      </a:lnTo>
                      <a:lnTo>
                        <a:pt x="51" y="3"/>
                      </a:lnTo>
                      <a:lnTo>
                        <a:pt x="41" y="2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8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8" y="22"/>
                      </a:lnTo>
                      <a:lnTo>
                        <a:pt x="18" y="25"/>
                      </a:lnTo>
                      <a:lnTo>
                        <a:pt x="30" y="27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9" name="Freeform 472"/>
                <p:cNvSpPr>
                  <a:spLocks/>
                </p:cNvSpPr>
                <p:nvPr/>
              </p:nvSpPr>
              <p:spPr bwMode="auto">
                <a:xfrm>
                  <a:off x="2815" y="3434"/>
                  <a:ext cx="217" cy="47"/>
                </a:xfrm>
                <a:custGeom>
                  <a:avLst/>
                  <a:gdLst>
                    <a:gd name="T0" fmla="*/ 0 w 435"/>
                    <a:gd name="T1" fmla="*/ 1 h 94"/>
                    <a:gd name="T2" fmla="*/ 0 w 435"/>
                    <a:gd name="T3" fmla="*/ 1 h 94"/>
                    <a:gd name="T4" fmla="*/ 0 w 435"/>
                    <a:gd name="T5" fmla="*/ 1 h 94"/>
                    <a:gd name="T6" fmla="*/ 0 w 435"/>
                    <a:gd name="T7" fmla="*/ 1 h 94"/>
                    <a:gd name="T8" fmla="*/ 1 w 435"/>
                    <a:gd name="T9" fmla="*/ 1 h 94"/>
                    <a:gd name="T10" fmla="*/ 1 w 435"/>
                    <a:gd name="T11" fmla="*/ 1 h 94"/>
                    <a:gd name="T12" fmla="*/ 1 w 435"/>
                    <a:gd name="T13" fmla="*/ 1 h 94"/>
                    <a:gd name="T14" fmla="*/ 2 w 435"/>
                    <a:gd name="T15" fmla="*/ 1 h 94"/>
                    <a:gd name="T16" fmla="*/ 3 w 435"/>
                    <a:gd name="T17" fmla="*/ 1 h 94"/>
                    <a:gd name="T18" fmla="*/ 4 w 435"/>
                    <a:gd name="T19" fmla="*/ 1 h 94"/>
                    <a:gd name="T20" fmla="*/ 5 w 435"/>
                    <a:gd name="T21" fmla="*/ 1 h 94"/>
                    <a:gd name="T22" fmla="*/ 6 w 435"/>
                    <a:gd name="T23" fmla="*/ 1 h 94"/>
                    <a:gd name="T24" fmla="*/ 7 w 435"/>
                    <a:gd name="T25" fmla="*/ 1 h 94"/>
                    <a:gd name="T26" fmla="*/ 8 w 435"/>
                    <a:gd name="T27" fmla="*/ 1 h 94"/>
                    <a:gd name="T28" fmla="*/ 9 w 435"/>
                    <a:gd name="T29" fmla="*/ 1 h 94"/>
                    <a:gd name="T30" fmla="*/ 10 w 435"/>
                    <a:gd name="T31" fmla="*/ 1 h 94"/>
                    <a:gd name="T32" fmla="*/ 11 w 435"/>
                    <a:gd name="T33" fmla="*/ 1 h 94"/>
                    <a:gd name="T34" fmla="*/ 12 w 435"/>
                    <a:gd name="T35" fmla="*/ 1 h 94"/>
                    <a:gd name="T36" fmla="*/ 12 w 435"/>
                    <a:gd name="T37" fmla="*/ 1 h 94"/>
                    <a:gd name="T38" fmla="*/ 13 w 435"/>
                    <a:gd name="T39" fmla="*/ 1 h 94"/>
                    <a:gd name="T40" fmla="*/ 13 w 435"/>
                    <a:gd name="T41" fmla="*/ 1 h 94"/>
                    <a:gd name="T42" fmla="*/ 13 w 435"/>
                    <a:gd name="T43" fmla="*/ 1 h 94"/>
                    <a:gd name="T44" fmla="*/ 13 w 435"/>
                    <a:gd name="T45" fmla="*/ 1 h 94"/>
                    <a:gd name="T46" fmla="*/ 13 w 435"/>
                    <a:gd name="T47" fmla="*/ 1 h 94"/>
                    <a:gd name="T48" fmla="*/ 13 w 435"/>
                    <a:gd name="T49" fmla="*/ 1 h 94"/>
                    <a:gd name="T50" fmla="*/ 13 w 435"/>
                    <a:gd name="T51" fmla="*/ 1 h 94"/>
                    <a:gd name="T52" fmla="*/ 13 w 435"/>
                    <a:gd name="T53" fmla="*/ 1 h 94"/>
                    <a:gd name="T54" fmla="*/ 13 w 435"/>
                    <a:gd name="T55" fmla="*/ 1 h 94"/>
                    <a:gd name="T56" fmla="*/ 13 w 435"/>
                    <a:gd name="T57" fmla="*/ 1 h 94"/>
                    <a:gd name="T58" fmla="*/ 13 w 435"/>
                    <a:gd name="T59" fmla="*/ 1 h 94"/>
                    <a:gd name="T60" fmla="*/ 13 w 435"/>
                    <a:gd name="T61" fmla="*/ 1 h 94"/>
                    <a:gd name="T62" fmla="*/ 13 w 435"/>
                    <a:gd name="T63" fmla="*/ 0 h 94"/>
                    <a:gd name="T64" fmla="*/ 13 w 435"/>
                    <a:gd name="T65" fmla="*/ 0 h 94"/>
                    <a:gd name="T66" fmla="*/ 0 w 435"/>
                    <a:gd name="T67" fmla="*/ 0 h 94"/>
                    <a:gd name="T68" fmla="*/ 0 w 435"/>
                    <a:gd name="T69" fmla="*/ 1 h 94"/>
                    <a:gd name="T70" fmla="*/ 0 w 435"/>
                    <a:gd name="T71" fmla="*/ 1 h 94"/>
                    <a:gd name="T72" fmla="*/ 0 w 435"/>
                    <a:gd name="T73" fmla="*/ 1 h 94"/>
                    <a:gd name="T74" fmla="*/ 0 w 435"/>
                    <a:gd name="T75" fmla="*/ 1 h 94"/>
                    <a:gd name="T76" fmla="*/ 0 w 435"/>
                    <a:gd name="T77" fmla="*/ 3 h 94"/>
                    <a:gd name="T78" fmla="*/ 0 w 435"/>
                    <a:gd name="T79" fmla="*/ 3 h 94"/>
                    <a:gd name="T80" fmla="*/ 0 w 435"/>
                    <a:gd name="T81" fmla="*/ 3 h 94"/>
                    <a:gd name="T82" fmla="*/ 0 w 435"/>
                    <a:gd name="T83" fmla="*/ 3 h 94"/>
                    <a:gd name="T84" fmla="*/ 0 w 435"/>
                    <a:gd name="T85" fmla="*/ 3 h 94"/>
                    <a:gd name="T86" fmla="*/ 0 w 435"/>
                    <a:gd name="T87" fmla="*/ 3 h 94"/>
                    <a:gd name="T88" fmla="*/ 0 w 435"/>
                    <a:gd name="T89" fmla="*/ 3 h 94"/>
                    <a:gd name="T90" fmla="*/ 0 w 435"/>
                    <a:gd name="T91" fmla="*/ 3 h 94"/>
                    <a:gd name="T92" fmla="*/ 0 w 435"/>
                    <a:gd name="T93" fmla="*/ 1 h 94"/>
                    <a:gd name="T94" fmla="*/ 0 w 435"/>
                    <a:gd name="T95" fmla="*/ 1 h 94"/>
                    <a:gd name="T96" fmla="*/ 0 w 435"/>
                    <a:gd name="T97" fmla="*/ 1 h 94"/>
                    <a:gd name="T98" fmla="*/ 0 w 435"/>
                    <a:gd name="T99" fmla="*/ 1 h 94"/>
                    <a:gd name="T100" fmla="*/ 0 w 435"/>
                    <a:gd name="T101" fmla="*/ 1 h 9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35"/>
                    <a:gd name="T154" fmla="*/ 0 h 94"/>
                    <a:gd name="T155" fmla="*/ 435 w 435"/>
                    <a:gd name="T156" fmla="*/ 94 h 9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35" h="94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21" y="8"/>
                      </a:lnTo>
                      <a:lnTo>
                        <a:pt x="33" y="8"/>
                      </a:lnTo>
                      <a:lnTo>
                        <a:pt x="41" y="8"/>
                      </a:lnTo>
                      <a:lnTo>
                        <a:pt x="56" y="8"/>
                      </a:lnTo>
                      <a:lnTo>
                        <a:pt x="76" y="8"/>
                      </a:lnTo>
                      <a:lnTo>
                        <a:pt x="103" y="8"/>
                      </a:lnTo>
                      <a:lnTo>
                        <a:pt x="133" y="8"/>
                      </a:lnTo>
                      <a:lnTo>
                        <a:pt x="164" y="8"/>
                      </a:lnTo>
                      <a:lnTo>
                        <a:pt x="199" y="8"/>
                      </a:lnTo>
                      <a:lnTo>
                        <a:pt x="236" y="8"/>
                      </a:lnTo>
                      <a:lnTo>
                        <a:pt x="270" y="8"/>
                      </a:lnTo>
                      <a:lnTo>
                        <a:pt x="305" y="8"/>
                      </a:lnTo>
                      <a:lnTo>
                        <a:pt x="337" y="8"/>
                      </a:lnTo>
                      <a:lnTo>
                        <a:pt x="365" y="8"/>
                      </a:lnTo>
                      <a:lnTo>
                        <a:pt x="389" y="8"/>
                      </a:lnTo>
                      <a:lnTo>
                        <a:pt x="408" y="8"/>
                      </a:lnTo>
                      <a:lnTo>
                        <a:pt x="419" y="8"/>
                      </a:lnTo>
                      <a:lnTo>
                        <a:pt x="424" y="8"/>
                      </a:lnTo>
                      <a:lnTo>
                        <a:pt x="425" y="8"/>
                      </a:lnTo>
                      <a:lnTo>
                        <a:pt x="427" y="8"/>
                      </a:lnTo>
                      <a:lnTo>
                        <a:pt x="428" y="8"/>
                      </a:lnTo>
                      <a:lnTo>
                        <a:pt x="430" y="8"/>
                      </a:lnTo>
                      <a:lnTo>
                        <a:pt x="433" y="10"/>
                      </a:lnTo>
                      <a:lnTo>
                        <a:pt x="435" y="10"/>
                      </a:lnTo>
                      <a:lnTo>
                        <a:pt x="433" y="5"/>
                      </a:lnTo>
                      <a:lnTo>
                        <a:pt x="430" y="2"/>
                      </a:lnTo>
                      <a:lnTo>
                        <a:pt x="425" y="0"/>
                      </a:lnTo>
                      <a:lnTo>
                        <a:pt x="420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79"/>
                      </a:lnTo>
                      <a:lnTo>
                        <a:pt x="2" y="86"/>
                      </a:lnTo>
                      <a:lnTo>
                        <a:pt x="5" y="89"/>
                      </a:lnTo>
                      <a:lnTo>
                        <a:pt x="8" y="92"/>
                      </a:lnTo>
                      <a:lnTo>
                        <a:pt x="14" y="94"/>
                      </a:lnTo>
                      <a:lnTo>
                        <a:pt x="13" y="92"/>
                      </a:lnTo>
                      <a:lnTo>
                        <a:pt x="11" y="86"/>
                      </a:lnTo>
                      <a:lnTo>
                        <a:pt x="10" y="73"/>
                      </a:lnTo>
                      <a:lnTo>
                        <a:pt x="8" y="54"/>
                      </a:lnTo>
                      <a:lnTo>
                        <a:pt x="8" y="33"/>
                      </a:lnTo>
                      <a:lnTo>
                        <a:pt x="8" y="21"/>
                      </a:lnTo>
                      <a:lnTo>
                        <a:pt x="8" y="15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0" name="Freeform 473"/>
                <p:cNvSpPr>
                  <a:spLocks/>
                </p:cNvSpPr>
                <p:nvPr/>
              </p:nvSpPr>
              <p:spPr bwMode="auto">
                <a:xfrm>
                  <a:off x="2783" y="3471"/>
                  <a:ext cx="280" cy="54"/>
                </a:xfrm>
                <a:custGeom>
                  <a:avLst/>
                  <a:gdLst>
                    <a:gd name="T0" fmla="*/ 1 w 559"/>
                    <a:gd name="T1" fmla="*/ 4 h 107"/>
                    <a:gd name="T2" fmla="*/ 1 w 559"/>
                    <a:gd name="T3" fmla="*/ 4 h 107"/>
                    <a:gd name="T4" fmla="*/ 1 w 559"/>
                    <a:gd name="T5" fmla="*/ 4 h 107"/>
                    <a:gd name="T6" fmla="*/ 1 w 559"/>
                    <a:gd name="T7" fmla="*/ 3 h 107"/>
                    <a:gd name="T8" fmla="*/ 0 w 559"/>
                    <a:gd name="T9" fmla="*/ 3 h 107"/>
                    <a:gd name="T10" fmla="*/ 0 w 559"/>
                    <a:gd name="T11" fmla="*/ 3 h 107"/>
                    <a:gd name="T12" fmla="*/ 1 w 559"/>
                    <a:gd name="T13" fmla="*/ 3 h 107"/>
                    <a:gd name="T14" fmla="*/ 3 w 559"/>
                    <a:gd name="T15" fmla="*/ 1 h 107"/>
                    <a:gd name="T16" fmla="*/ 3 w 559"/>
                    <a:gd name="T17" fmla="*/ 1 h 107"/>
                    <a:gd name="T18" fmla="*/ 3 w 559"/>
                    <a:gd name="T19" fmla="*/ 1 h 107"/>
                    <a:gd name="T20" fmla="*/ 3 w 559"/>
                    <a:gd name="T21" fmla="*/ 1 h 107"/>
                    <a:gd name="T22" fmla="*/ 4 w 559"/>
                    <a:gd name="T23" fmla="*/ 1 h 107"/>
                    <a:gd name="T24" fmla="*/ 4 w 559"/>
                    <a:gd name="T25" fmla="*/ 0 h 107"/>
                    <a:gd name="T26" fmla="*/ 15 w 559"/>
                    <a:gd name="T27" fmla="*/ 0 h 107"/>
                    <a:gd name="T28" fmla="*/ 15 w 559"/>
                    <a:gd name="T29" fmla="*/ 1 h 107"/>
                    <a:gd name="T30" fmla="*/ 15 w 559"/>
                    <a:gd name="T31" fmla="*/ 1 h 107"/>
                    <a:gd name="T32" fmla="*/ 15 w 559"/>
                    <a:gd name="T33" fmla="*/ 1 h 107"/>
                    <a:gd name="T34" fmla="*/ 15 w 559"/>
                    <a:gd name="T35" fmla="*/ 1 h 107"/>
                    <a:gd name="T36" fmla="*/ 15 w 559"/>
                    <a:gd name="T37" fmla="*/ 1 h 107"/>
                    <a:gd name="T38" fmla="*/ 18 w 559"/>
                    <a:gd name="T39" fmla="*/ 3 h 107"/>
                    <a:gd name="T40" fmla="*/ 18 w 559"/>
                    <a:gd name="T41" fmla="*/ 3 h 107"/>
                    <a:gd name="T42" fmla="*/ 18 w 559"/>
                    <a:gd name="T43" fmla="*/ 3 h 107"/>
                    <a:gd name="T44" fmla="*/ 18 w 559"/>
                    <a:gd name="T45" fmla="*/ 3 h 107"/>
                    <a:gd name="T46" fmla="*/ 18 w 559"/>
                    <a:gd name="T47" fmla="*/ 4 h 107"/>
                    <a:gd name="T48" fmla="*/ 17 w 559"/>
                    <a:gd name="T49" fmla="*/ 4 h 107"/>
                    <a:gd name="T50" fmla="*/ 17 w 559"/>
                    <a:gd name="T51" fmla="*/ 4 h 107"/>
                    <a:gd name="T52" fmla="*/ 1 w 559"/>
                    <a:gd name="T53" fmla="*/ 4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9"/>
                    <a:gd name="T82" fmla="*/ 0 h 107"/>
                    <a:gd name="T83" fmla="*/ 559 w 559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9" h="107">
                      <a:moveTo>
                        <a:pt x="28" y="107"/>
                      </a:moveTo>
                      <a:lnTo>
                        <a:pt x="17" y="104"/>
                      </a:lnTo>
                      <a:lnTo>
                        <a:pt x="8" y="97"/>
                      </a:lnTo>
                      <a:lnTo>
                        <a:pt x="2" y="88"/>
                      </a:lnTo>
                      <a:lnTo>
                        <a:pt x="0" y="77"/>
                      </a:lnTo>
                      <a:lnTo>
                        <a:pt x="0" y="71"/>
                      </a:lnTo>
                      <a:lnTo>
                        <a:pt x="6" y="67"/>
                      </a:lnTo>
                      <a:lnTo>
                        <a:pt x="93" y="14"/>
                      </a:lnTo>
                      <a:lnTo>
                        <a:pt x="87" y="23"/>
                      </a:lnTo>
                      <a:lnTo>
                        <a:pt x="88" y="14"/>
                      </a:lnTo>
                      <a:lnTo>
                        <a:pt x="93" y="6"/>
                      </a:lnTo>
                      <a:lnTo>
                        <a:pt x="101" y="1"/>
                      </a:lnTo>
                      <a:lnTo>
                        <a:pt x="111" y="0"/>
                      </a:lnTo>
                      <a:lnTo>
                        <a:pt x="450" y="0"/>
                      </a:lnTo>
                      <a:lnTo>
                        <a:pt x="458" y="1"/>
                      </a:lnTo>
                      <a:lnTo>
                        <a:pt x="466" y="6"/>
                      </a:lnTo>
                      <a:lnTo>
                        <a:pt x="471" y="14"/>
                      </a:lnTo>
                      <a:lnTo>
                        <a:pt x="472" y="23"/>
                      </a:lnTo>
                      <a:lnTo>
                        <a:pt x="466" y="14"/>
                      </a:lnTo>
                      <a:lnTo>
                        <a:pt x="553" y="67"/>
                      </a:lnTo>
                      <a:lnTo>
                        <a:pt x="559" y="71"/>
                      </a:lnTo>
                      <a:lnTo>
                        <a:pt x="559" y="77"/>
                      </a:lnTo>
                      <a:lnTo>
                        <a:pt x="556" y="88"/>
                      </a:lnTo>
                      <a:lnTo>
                        <a:pt x="550" y="97"/>
                      </a:lnTo>
                      <a:lnTo>
                        <a:pt x="540" y="104"/>
                      </a:lnTo>
                      <a:lnTo>
                        <a:pt x="529" y="107"/>
                      </a:lnTo>
                      <a:lnTo>
                        <a:pt x="28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1" name="Freeform 474"/>
                <p:cNvSpPr>
                  <a:spLocks/>
                </p:cNvSpPr>
                <p:nvPr/>
              </p:nvSpPr>
              <p:spPr bwMode="auto">
                <a:xfrm>
                  <a:off x="2793" y="3484"/>
                  <a:ext cx="263" cy="28"/>
                </a:xfrm>
                <a:custGeom>
                  <a:avLst/>
                  <a:gdLst>
                    <a:gd name="T0" fmla="*/ 2 w 526"/>
                    <a:gd name="T1" fmla="*/ 1 h 55"/>
                    <a:gd name="T2" fmla="*/ 2 w 526"/>
                    <a:gd name="T3" fmla="*/ 1 h 55"/>
                    <a:gd name="T4" fmla="*/ 2 w 526"/>
                    <a:gd name="T5" fmla="*/ 1 h 55"/>
                    <a:gd name="T6" fmla="*/ 1 w 526"/>
                    <a:gd name="T7" fmla="*/ 1 h 55"/>
                    <a:gd name="T8" fmla="*/ 1 w 526"/>
                    <a:gd name="T9" fmla="*/ 1 h 55"/>
                    <a:gd name="T10" fmla="*/ 1 w 526"/>
                    <a:gd name="T11" fmla="*/ 2 h 55"/>
                    <a:gd name="T12" fmla="*/ 1 w 526"/>
                    <a:gd name="T13" fmla="*/ 2 h 55"/>
                    <a:gd name="T14" fmla="*/ 1 w 526"/>
                    <a:gd name="T15" fmla="*/ 2 h 55"/>
                    <a:gd name="T16" fmla="*/ 1 w 526"/>
                    <a:gd name="T17" fmla="*/ 2 h 55"/>
                    <a:gd name="T18" fmla="*/ 1 w 526"/>
                    <a:gd name="T19" fmla="*/ 2 h 55"/>
                    <a:gd name="T20" fmla="*/ 1 w 526"/>
                    <a:gd name="T21" fmla="*/ 2 h 55"/>
                    <a:gd name="T22" fmla="*/ 0 w 526"/>
                    <a:gd name="T23" fmla="*/ 2 h 55"/>
                    <a:gd name="T24" fmla="*/ 0 w 526"/>
                    <a:gd name="T25" fmla="*/ 2 h 55"/>
                    <a:gd name="T26" fmla="*/ 16 w 526"/>
                    <a:gd name="T27" fmla="*/ 2 h 55"/>
                    <a:gd name="T28" fmla="*/ 16 w 526"/>
                    <a:gd name="T29" fmla="*/ 2 h 55"/>
                    <a:gd name="T30" fmla="*/ 16 w 526"/>
                    <a:gd name="T31" fmla="*/ 2 h 55"/>
                    <a:gd name="T32" fmla="*/ 16 w 526"/>
                    <a:gd name="T33" fmla="*/ 2 h 55"/>
                    <a:gd name="T34" fmla="*/ 16 w 526"/>
                    <a:gd name="T35" fmla="*/ 2 h 55"/>
                    <a:gd name="T36" fmla="*/ 16 w 526"/>
                    <a:gd name="T37" fmla="*/ 2 h 55"/>
                    <a:gd name="T38" fmla="*/ 13 w 526"/>
                    <a:gd name="T39" fmla="*/ 0 h 55"/>
                    <a:gd name="T40" fmla="*/ 13 w 526"/>
                    <a:gd name="T41" fmla="*/ 0 h 55"/>
                    <a:gd name="T42" fmla="*/ 2 w 526"/>
                    <a:gd name="T43" fmla="*/ 1 h 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26"/>
                    <a:gd name="T67" fmla="*/ 0 h 55"/>
                    <a:gd name="T68" fmla="*/ 526 w 526"/>
                    <a:gd name="T69" fmla="*/ 55 h 5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26" h="55">
                      <a:moveTo>
                        <a:pt x="82" y="3"/>
                      </a:moveTo>
                      <a:lnTo>
                        <a:pt x="79" y="5"/>
                      </a:lnTo>
                      <a:lnTo>
                        <a:pt x="71" y="11"/>
                      </a:lnTo>
                      <a:lnTo>
                        <a:pt x="58" y="19"/>
                      </a:lnTo>
                      <a:lnTo>
                        <a:pt x="44" y="28"/>
                      </a:lnTo>
                      <a:lnTo>
                        <a:pt x="30" y="36"/>
                      </a:lnTo>
                      <a:lnTo>
                        <a:pt x="17" y="46"/>
                      </a:lnTo>
                      <a:lnTo>
                        <a:pt x="7" y="50"/>
                      </a:lnTo>
                      <a:lnTo>
                        <a:pt x="1" y="54"/>
                      </a:lnTo>
                      <a:lnTo>
                        <a:pt x="0" y="55"/>
                      </a:lnTo>
                      <a:lnTo>
                        <a:pt x="524" y="55"/>
                      </a:lnTo>
                      <a:lnTo>
                        <a:pt x="526" y="55"/>
                      </a:lnTo>
                      <a:lnTo>
                        <a:pt x="526" y="54"/>
                      </a:lnTo>
                      <a:lnTo>
                        <a:pt x="526" y="52"/>
                      </a:lnTo>
                      <a:lnTo>
                        <a:pt x="440" y="0"/>
                      </a:lnTo>
                      <a:lnTo>
                        <a:pt x="431" y="0"/>
                      </a:lnTo>
                      <a:lnTo>
                        <a:pt x="82" y="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2" name="Freeform 475"/>
                <p:cNvSpPr>
                  <a:spLocks/>
                </p:cNvSpPr>
                <p:nvPr/>
              </p:nvSpPr>
              <p:spPr bwMode="auto">
                <a:xfrm>
                  <a:off x="2793" y="3512"/>
                  <a:ext cx="263" cy="7"/>
                </a:xfrm>
                <a:custGeom>
                  <a:avLst/>
                  <a:gdLst>
                    <a:gd name="T0" fmla="*/ 0 w 526"/>
                    <a:gd name="T1" fmla="*/ 0 h 16"/>
                    <a:gd name="T2" fmla="*/ 0 w 526"/>
                    <a:gd name="T3" fmla="*/ 0 h 16"/>
                    <a:gd name="T4" fmla="*/ 1 w 526"/>
                    <a:gd name="T5" fmla="*/ 0 h 16"/>
                    <a:gd name="T6" fmla="*/ 1 w 526"/>
                    <a:gd name="T7" fmla="*/ 0 h 16"/>
                    <a:gd name="T8" fmla="*/ 1 w 526"/>
                    <a:gd name="T9" fmla="*/ 0 h 16"/>
                    <a:gd name="T10" fmla="*/ 1 w 526"/>
                    <a:gd name="T11" fmla="*/ 0 h 16"/>
                    <a:gd name="T12" fmla="*/ 1 w 526"/>
                    <a:gd name="T13" fmla="*/ 0 h 16"/>
                    <a:gd name="T14" fmla="*/ 1 w 526"/>
                    <a:gd name="T15" fmla="*/ 0 h 16"/>
                    <a:gd name="T16" fmla="*/ 1 w 526"/>
                    <a:gd name="T17" fmla="*/ 0 h 16"/>
                    <a:gd name="T18" fmla="*/ 15 w 526"/>
                    <a:gd name="T19" fmla="*/ 0 h 16"/>
                    <a:gd name="T20" fmla="*/ 16 w 526"/>
                    <a:gd name="T21" fmla="*/ 0 h 16"/>
                    <a:gd name="T22" fmla="*/ 16 w 526"/>
                    <a:gd name="T23" fmla="*/ 0 h 16"/>
                    <a:gd name="T24" fmla="*/ 16 w 526"/>
                    <a:gd name="T25" fmla="*/ 0 h 16"/>
                    <a:gd name="T26" fmla="*/ 16 w 526"/>
                    <a:gd name="T27" fmla="*/ 0 h 16"/>
                    <a:gd name="T28" fmla="*/ 16 w 526"/>
                    <a:gd name="T29" fmla="*/ 0 h 16"/>
                    <a:gd name="T30" fmla="*/ 0 w 526"/>
                    <a:gd name="T31" fmla="*/ 0 h 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26"/>
                    <a:gd name="T49" fmla="*/ 0 h 16"/>
                    <a:gd name="T50" fmla="*/ 526 w 526"/>
                    <a:gd name="T51" fmla="*/ 16 h 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26" h="1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6" y="16"/>
                      </a:lnTo>
                      <a:lnTo>
                        <a:pt x="7" y="16"/>
                      </a:lnTo>
                      <a:lnTo>
                        <a:pt x="508" y="16"/>
                      </a:lnTo>
                      <a:lnTo>
                        <a:pt x="514" y="14"/>
                      </a:lnTo>
                      <a:lnTo>
                        <a:pt x="519" y="11"/>
                      </a:lnTo>
                      <a:lnTo>
                        <a:pt x="524" y="6"/>
                      </a:lnTo>
                      <a:lnTo>
                        <a:pt x="526" y="0"/>
                      </a:lnTo>
                      <a:lnTo>
                        <a:pt x="5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3" name="Freeform 476"/>
                <p:cNvSpPr>
                  <a:spLocks/>
                </p:cNvSpPr>
                <p:nvPr/>
              </p:nvSpPr>
              <p:spPr bwMode="auto">
                <a:xfrm>
                  <a:off x="2789" y="3477"/>
                  <a:ext cx="225" cy="42"/>
                </a:xfrm>
                <a:custGeom>
                  <a:avLst/>
                  <a:gdLst>
                    <a:gd name="T0" fmla="*/ 3 w 450"/>
                    <a:gd name="T1" fmla="*/ 0 h 85"/>
                    <a:gd name="T2" fmla="*/ 0 w 450"/>
                    <a:gd name="T3" fmla="*/ 2 h 85"/>
                    <a:gd name="T4" fmla="*/ 1 w 450"/>
                    <a:gd name="T5" fmla="*/ 2 h 85"/>
                    <a:gd name="T6" fmla="*/ 1 w 450"/>
                    <a:gd name="T7" fmla="*/ 2 h 85"/>
                    <a:gd name="T8" fmla="*/ 1 w 450"/>
                    <a:gd name="T9" fmla="*/ 2 h 85"/>
                    <a:gd name="T10" fmla="*/ 1 w 450"/>
                    <a:gd name="T11" fmla="*/ 2 h 85"/>
                    <a:gd name="T12" fmla="*/ 1 w 450"/>
                    <a:gd name="T13" fmla="*/ 2 h 85"/>
                    <a:gd name="T14" fmla="*/ 1 w 450"/>
                    <a:gd name="T15" fmla="*/ 2 h 85"/>
                    <a:gd name="T16" fmla="*/ 1 w 450"/>
                    <a:gd name="T17" fmla="*/ 2 h 85"/>
                    <a:gd name="T18" fmla="*/ 1 w 450"/>
                    <a:gd name="T19" fmla="*/ 2 h 85"/>
                    <a:gd name="T20" fmla="*/ 1 w 450"/>
                    <a:gd name="T21" fmla="*/ 2 h 85"/>
                    <a:gd name="T22" fmla="*/ 1 w 450"/>
                    <a:gd name="T23" fmla="*/ 2 h 85"/>
                    <a:gd name="T24" fmla="*/ 1 w 450"/>
                    <a:gd name="T25" fmla="*/ 2 h 85"/>
                    <a:gd name="T26" fmla="*/ 1 w 450"/>
                    <a:gd name="T27" fmla="*/ 2 h 85"/>
                    <a:gd name="T28" fmla="*/ 1 w 450"/>
                    <a:gd name="T29" fmla="*/ 2 h 85"/>
                    <a:gd name="T30" fmla="*/ 1 w 450"/>
                    <a:gd name="T31" fmla="*/ 1 h 85"/>
                    <a:gd name="T32" fmla="*/ 2 w 450"/>
                    <a:gd name="T33" fmla="*/ 1 h 85"/>
                    <a:gd name="T34" fmla="*/ 2 w 450"/>
                    <a:gd name="T35" fmla="*/ 1 h 85"/>
                    <a:gd name="T36" fmla="*/ 3 w 450"/>
                    <a:gd name="T37" fmla="*/ 1 h 85"/>
                    <a:gd name="T38" fmla="*/ 3 w 450"/>
                    <a:gd name="T39" fmla="*/ 0 h 85"/>
                    <a:gd name="T40" fmla="*/ 3 w 450"/>
                    <a:gd name="T41" fmla="*/ 0 h 85"/>
                    <a:gd name="T42" fmla="*/ 3 w 450"/>
                    <a:gd name="T43" fmla="*/ 0 h 85"/>
                    <a:gd name="T44" fmla="*/ 14 w 450"/>
                    <a:gd name="T45" fmla="*/ 0 h 85"/>
                    <a:gd name="T46" fmla="*/ 14 w 450"/>
                    <a:gd name="T47" fmla="*/ 0 h 85"/>
                    <a:gd name="T48" fmla="*/ 14 w 450"/>
                    <a:gd name="T49" fmla="*/ 0 h 85"/>
                    <a:gd name="T50" fmla="*/ 14 w 450"/>
                    <a:gd name="T51" fmla="*/ 0 h 85"/>
                    <a:gd name="T52" fmla="*/ 14 w 450"/>
                    <a:gd name="T53" fmla="*/ 0 h 85"/>
                    <a:gd name="T54" fmla="*/ 14 w 450"/>
                    <a:gd name="T55" fmla="*/ 0 h 85"/>
                    <a:gd name="T56" fmla="*/ 14 w 450"/>
                    <a:gd name="T57" fmla="*/ 0 h 85"/>
                    <a:gd name="T58" fmla="*/ 4 w 450"/>
                    <a:gd name="T59" fmla="*/ 0 h 85"/>
                    <a:gd name="T60" fmla="*/ 3 w 450"/>
                    <a:gd name="T61" fmla="*/ 0 h 85"/>
                    <a:gd name="T62" fmla="*/ 3 w 450"/>
                    <a:gd name="T63" fmla="*/ 0 h 85"/>
                    <a:gd name="T64" fmla="*/ 3 w 450"/>
                    <a:gd name="T65" fmla="*/ 0 h 85"/>
                    <a:gd name="T66" fmla="*/ 3 w 450"/>
                    <a:gd name="T67" fmla="*/ 0 h 8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0"/>
                    <a:gd name="T103" fmla="*/ 0 h 85"/>
                    <a:gd name="T104" fmla="*/ 450 w 450"/>
                    <a:gd name="T105" fmla="*/ 85 h 8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0" h="85">
                      <a:moveTo>
                        <a:pt x="87" y="12"/>
                      </a:move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5" y="79"/>
                      </a:lnTo>
                      <a:lnTo>
                        <a:pt x="10" y="83"/>
                      </a:lnTo>
                      <a:lnTo>
                        <a:pt x="16" y="85"/>
                      </a:lnTo>
                      <a:lnTo>
                        <a:pt x="14" y="80"/>
                      </a:lnTo>
                      <a:lnTo>
                        <a:pt x="11" y="77"/>
                      </a:lnTo>
                      <a:lnTo>
                        <a:pt x="10" y="72"/>
                      </a:lnTo>
                      <a:lnTo>
                        <a:pt x="10" y="69"/>
                      </a:lnTo>
                      <a:lnTo>
                        <a:pt x="11" y="68"/>
                      </a:lnTo>
                      <a:lnTo>
                        <a:pt x="17" y="64"/>
                      </a:lnTo>
                      <a:lnTo>
                        <a:pt x="27" y="60"/>
                      </a:lnTo>
                      <a:lnTo>
                        <a:pt x="40" y="50"/>
                      </a:lnTo>
                      <a:lnTo>
                        <a:pt x="54" y="42"/>
                      </a:lnTo>
                      <a:lnTo>
                        <a:pt x="68" y="33"/>
                      </a:lnTo>
                      <a:lnTo>
                        <a:pt x="81" y="25"/>
                      </a:lnTo>
                      <a:lnTo>
                        <a:pt x="89" y="19"/>
                      </a:lnTo>
                      <a:lnTo>
                        <a:pt x="92" y="17"/>
                      </a:lnTo>
                      <a:lnTo>
                        <a:pt x="441" y="14"/>
                      </a:lnTo>
                      <a:lnTo>
                        <a:pt x="450" y="14"/>
                      </a:lnTo>
                      <a:lnTo>
                        <a:pt x="450" y="12"/>
                      </a:lnTo>
                      <a:lnTo>
                        <a:pt x="449" y="8"/>
                      </a:lnTo>
                      <a:lnTo>
                        <a:pt x="447" y="3"/>
                      </a:lnTo>
                      <a:lnTo>
                        <a:pt x="442" y="1"/>
                      </a:lnTo>
                      <a:lnTo>
                        <a:pt x="439" y="0"/>
                      </a:lnTo>
                      <a:lnTo>
                        <a:pt x="100" y="0"/>
                      </a:lnTo>
                      <a:lnTo>
                        <a:pt x="95" y="1"/>
                      </a:lnTo>
                      <a:lnTo>
                        <a:pt x="92" y="3"/>
                      </a:lnTo>
                      <a:lnTo>
                        <a:pt x="89" y="8"/>
                      </a:lnTo>
                      <a:lnTo>
                        <a:pt x="87" y="12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4" name="Freeform 477"/>
                <p:cNvSpPr>
                  <a:spLocks/>
                </p:cNvSpPr>
                <p:nvPr/>
              </p:nvSpPr>
              <p:spPr bwMode="auto">
                <a:xfrm>
                  <a:off x="2838" y="3482"/>
                  <a:ext cx="18" cy="4"/>
                </a:xfrm>
                <a:custGeom>
                  <a:avLst/>
                  <a:gdLst>
                    <a:gd name="T0" fmla="*/ 0 w 38"/>
                    <a:gd name="T1" fmla="*/ 1 h 8"/>
                    <a:gd name="T2" fmla="*/ 0 w 38"/>
                    <a:gd name="T3" fmla="*/ 1 h 8"/>
                    <a:gd name="T4" fmla="*/ 0 w 38"/>
                    <a:gd name="T5" fmla="*/ 1 h 8"/>
                    <a:gd name="T6" fmla="*/ 0 w 38"/>
                    <a:gd name="T7" fmla="*/ 1 h 8"/>
                    <a:gd name="T8" fmla="*/ 0 w 38"/>
                    <a:gd name="T9" fmla="*/ 0 h 8"/>
                    <a:gd name="T10" fmla="*/ 0 w 38"/>
                    <a:gd name="T11" fmla="*/ 0 h 8"/>
                    <a:gd name="T12" fmla="*/ 0 w 38"/>
                    <a:gd name="T13" fmla="*/ 0 h 8"/>
                    <a:gd name="T14" fmla="*/ 0 w 38"/>
                    <a:gd name="T15" fmla="*/ 0 h 8"/>
                    <a:gd name="T16" fmla="*/ 0 w 38"/>
                    <a:gd name="T17" fmla="*/ 0 h 8"/>
                    <a:gd name="T18" fmla="*/ 0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5" name="Freeform 478"/>
                <p:cNvSpPr>
                  <a:spLocks/>
                </p:cNvSpPr>
                <p:nvPr/>
              </p:nvSpPr>
              <p:spPr bwMode="auto">
                <a:xfrm>
                  <a:off x="2866" y="3482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6" name="Freeform 479"/>
                <p:cNvSpPr>
                  <a:spLocks/>
                </p:cNvSpPr>
                <p:nvPr/>
              </p:nvSpPr>
              <p:spPr bwMode="auto">
                <a:xfrm>
                  <a:off x="2894" y="3482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7" name="Freeform 480"/>
                <p:cNvSpPr>
                  <a:spLocks/>
                </p:cNvSpPr>
                <p:nvPr/>
              </p:nvSpPr>
              <p:spPr bwMode="auto">
                <a:xfrm>
                  <a:off x="2923" y="3482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8" name="Freeform 481"/>
                <p:cNvSpPr>
                  <a:spLocks/>
                </p:cNvSpPr>
                <p:nvPr/>
              </p:nvSpPr>
              <p:spPr bwMode="auto">
                <a:xfrm>
                  <a:off x="2950" y="3482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9" name="Freeform 482"/>
                <p:cNvSpPr>
                  <a:spLocks/>
                </p:cNvSpPr>
                <p:nvPr/>
              </p:nvSpPr>
              <p:spPr bwMode="auto">
                <a:xfrm>
                  <a:off x="2979" y="3482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0" name="Freeform 483"/>
                <p:cNvSpPr>
                  <a:spLocks/>
                </p:cNvSpPr>
                <p:nvPr/>
              </p:nvSpPr>
              <p:spPr bwMode="auto">
                <a:xfrm>
                  <a:off x="2826" y="3490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4" y="4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1" name="Freeform 484"/>
                <p:cNvSpPr>
                  <a:spLocks/>
                </p:cNvSpPr>
                <p:nvPr/>
              </p:nvSpPr>
              <p:spPr bwMode="auto">
                <a:xfrm>
                  <a:off x="2854" y="3490"/>
                  <a:ext cx="20" cy="4"/>
                </a:xfrm>
                <a:custGeom>
                  <a:avLst/>
                  <a:gdLst>
                    <a:gd name="T0" fmla="*/ 0 w 40"/>
                    <a:gd name="T1" fmla="*/ 1 h 8"/>
                    <a:gd name="T2" fmla="*/ 1 w 40"/>
                    <a:gd name="T3" fmla="*/ 1 h 8"/>
                    <a:gd name="T4" fmla="*/ 1 w 40"/>
                    <a:gd name="T5" fmla="*/ 1 h 8"/>
                    <a:gd name="T6" fmla="*/ 1 w 40"/>
                    <a:gd name="T7" fmla="*/ 1 h 8"/>
                    <a:gd name="T8" fmla="*/ 1 w 40"/>
                    <a:gd name="T9" fmla="*/ 0 h 8"/>
                    <a:gd name="T10" fmla="*/ 1 w 40"/>
                    <a:gd name="T11" fmla="*/ 0 h 8"/>
                    <a:gd name="T12" fmla="*/ 1 w 40"/>
                    <a:gd name="T13" fmla="*/ 0 h 8"/>
                    <a:gd name="T14" fmla="*/ 1 w 40"/>
                    <a:gd name="T15" fmla="*/ 0 h 8"/>
                    <a:gd name="T16" fmla="*/ 1 w 40"/>
                    <a:gd name="T17" fmla="*/ 0 h 8"/>
                    <a:gd name="T18" fmla="*/ 1 w 40"/>
                    <a:gd name="T19" fmla="*/ 1 h 8"/>
                    <a:gd name="T20" fmla="*/ 1 w 40"/>
                    <a:gd name="T21" fmla="*/ 1 h 8"/>
                    <a:gd name="T22" fmla="*/ 1 w 40"/>
                    <a:gd name="T23" fmla="*/ 1 h 8"/>
                    <a:gd name="T24" fmla="*/ 1 w 40"/>
                    <a:gd name="T25" fmla="*/ 1 h 8"/>
                    <a:gd name="T26" fmla="*/ 0 w 40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"/>
                    <a:gd name="T43" fmla="*/ 0 h 8"/>
                    <a:gd name="T44" fmla="*/ 40 w 40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2" name="Freeform 485"/>
                <p:cNvSpPr>
                  <a:spLocks/>
                </p:cNvSpPr>
                <p:nvPr/>
              </p:nvSpPr>
              <p:spPr bwMode="auto">
                <a:xfrm>
                  <a:off x="2882" y="3490"/>
                  <a:ext cx="19" cy="4"/>
                </a:xfrm>
                <a:custGeom>
                  <a:avLst/>
                  <a:gdLst>
                    <a:gd name="T0" fmla="*/ 0 w 40"/>
                    <a:gd name="T1" fmla="*/ 1 h 8"/>
                    <a:gd name="T2" fmla="*/ 0 w 40"/>
                    <a:gd name="T3" fmla="*/ 1 h 8"/>
                    <a:gd name="T4" fmla="*/ 0 w 40"/>
                    <a:gd name="T5" fmla="*/ 1 h 8"/>
                    <a:gd name="T6" fmla="*/ 0 w 40"/>
                    <a:gd name="T7" fmla="*/ 1 h 8"/>
                    <a:gd name="T8" fmla="*/ 0 w 40"/>
                    <a:gd name="T9" fmla="*/ 0 h 8"/>
                    <a:gd name="T10" fmla="*/ 0 w 40"/>
                    <a:gd name="T11" fmla="*/ 0 h 8"/>
                    <a:gd name="T12" fmla="*/ 0 w 40"/>
                    <a:gd name="T13" fmla="*/ 0 h 8"/>
                    <a:gd name="T14" fmla="*/ 0 w 40"/>
                    <a:gd name="T15" fmla="*/ 0 h 8"/>
                    <a:gd name="T16" fmla="*/ 0 w 40"/>
                    <a:gd name="T17" fmla="*/ 0 h 8"/>
                    <a:gd name="T18" fmla="*/ 0 w 40"/>
                    <a:gd name="T19" fmla="*/ 1 h 8"/>
                    <a:gd name="T20" fmla="*/ 1 w 40"/>
                    <a:gd name="T21" fmla="*/ 1 h 8"/>
                    <a:gd name="T22" fmla="*/ 1 w 40"/>
                    <a:gd name="T23" fmla="*/ 1 h 8"/>
                    <a:gd name="T24" fmla="*/ 1 w 40"/>
                    <a:gd name="T25" fmla="*/ 1 h 8"/>
                    <a:gd name="T26" fmla="*/ 0 w 40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"/>
                    <a:gd name="T43" fmla="*/ 0 h 8"/>
                    <a:gd name="T44" fmla="*/ 40 w 40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4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3" name="Freeform 486"/>
                <p:cNvSpPr>
                  <a:spLocks/>
                </p:cNvSpPr>
                <p:nvPr/>
              </p:nvSpPr>
              <p:spPr bwMode="auto">
                <a:xfrm>
                  <a:off x="2911" y="3490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4" name="Freeform 487"/>
                <p:cNvSpPr>
                  <a:spLocks/>
                </p:cNvSpPr>
                <p:nvPr/>
              </p:nvSpPr>
              <p:spPr bwMode="auto">
                <a:xfrm>
                  <a:off x="2938" y="3490"/>
                  <a:ext cx="20" cy="4"/>
                </a:xfrm>
                <a:custGeom>
                  <a:avLst/>
                  <a:gdLst>
                    <a:gd name="T0" fmla="*/ 0 w 39"/>
                    <a:gd name="T1" fmla="*/ 1 h 8"/>
                    <a:gd name="T2" fmla="*/ 1 w 39"/>
                    <a:gd name="T3" fmla="*/ 1 h 8"/>
                    <a:gd name="T4" fmla="*/ 1 w 39"/>
                    <a:gd name="T5" fmla="*/ 1 h 8"/>
                    <a:gd name="T6" fmla="*/ 1 w 39"/>
                    <a:gd name="T7" fmla="*/ 1 h 8"/>
                    <a:gd name="T8" fmla="*/ 1 w 39"/>
                    <a:gd name="T9" fmla="*/ 0 h 8"/>
                    <a:gd name="T10" fmla="*/ 1 w 39"/>
                    <a:gd name="T11" fmla="*/ 0 h 8"/>
                    <a:gd name="T12" fmla="*/ 1 w 39"/>
                    <a:gd name="T13" fmla="*/ 0 h 8"/>
                    <a:gd name="T14" fmla="*/ 1 w 39"/>
                    <a:gd name="T15" fmla="*/ 0 h 8"/>
                    <a:gd name="T16" fmla="*/ 1 w 39"/>
                    <a:gd name="T17" fmla="*/ 0 h 8"/>
                    <a:gd name="T18" fmla="*/ 1 w 39"/>
                    <a:gd name="T19" fmla="*/ 1 h 8"/>
                    <a:gd name="T20" fmla="*/ 2 w 39"/>
                    <a:gd name="T21" fmla="*/ 1 h 8"/>
                    <a:gd name="T22" fmla="*/ 2 w 39"/>
                    <a:gd name="T23" fmla="*/ 1 h 8"/>
                    <a:gd name="T24" fmla="*/ 2 w 39"/>
                    <a:gd name="T25" fmla="*/ 1 h 8"/>
                    <a:gd name="T26" fmla="*/ 0 w 39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"/>
                    <a:gd name="T43" fmla="*/ 0 h 8"/>
                    <a:gd name="T44" fmla="*/ 39 w 39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4" y="4"/>
                      </a:lnTo>
                      <a:lnTo>
                        <a:pt x="38" y="7"/>
                      </a:lnTo>
                      <a:lnTo>
                        <a:pt x="39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5" name="Freeform 488"/>
                <p:cNvSpPr>
                  <a:spLocks/>
                </p:cNvSpPr>
                <p:nvPr/>
              </p:nvSpPr>
              <p:spPr bwMode="auto">
                <a:xfrm>
                  <a:off x="2967" y="3490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6" name="Freeform 489"/>
                <p:cNvSpPr>
                  <a:spLocks/>
                </p:cNvSpPr>
                <p:nvPr/>
              </p:nvSpPr>
              <p:spPr bwMode="auto">
                <a:xfrm>
                  <a:off x="2995" y="3490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7" name="Freeform 490"/>
                <p:cNvSpPr>
                  <a:spLocks/>
                </p:cNvSpPr>
                <p:nvPr/>
              </p:nvSpPr>
              <p:spPr bwMode="auto">
                <a:xfrm>
                  <a:off x="2812" y="3499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8" name="Freeform 491"/>
                <p:cNvSpPr>
                  <a:spLocks/>
                </p:cNvSpPr>
                <p:nvPr/>
              </p:nvSpPr>
              <p:spPr bwMode="auto">
                <a:xfrm>
                  <a:off x="2841" y="3499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9" name="Freeform 492"/>
                <p:cNvSpPr>
                  <a:spLocks/>
                </p:cNvSpPr>
                <p:nvPr/>
              </p:nvSpPr>
              <p:spPr bwMode="auto">
                <a:xfrm>
                  <a:off x="2855" y="3506"/>
                  <a:ext cx="140" cy="5"/>
                </a:xfrm>
                <a:custGeom>
                  <a:avLst/>
                  <a:gdLst>
                    <a:gd name="T0" fmla="*/ 0 w 281"/>
                    <a:gd name="T1" fmla="*/ 1 h 10"/>
                    <a:gd name="T2" fmla="*/ 0 w 281"/>
                    <a:gd name="T3" fmla="*/ 0 h 10"/>
                    <a:gd name="T4" fmla="*/ 8 w 281"/>
                    <a:gd name="T5" fmla="*/ 0 h 10"/>
                    <a:gd name="T6" fmla="*/ 8 w 281"/>
                    <a:gd name="T7" fmla="*/ 1 h 10"/>
                    <a:gd name="T8" fmla="*/ 0 w 281"/>
                    <a:gd name="T9" fmla="*/ 1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1"/>
                    <a:gd name="T16" fmla="*/ 0 h 10"/>
                    <a:gd name="T17" fmla="*/ 281 w 281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1" h="10">
                      <a:moveTo>
                        <a:pt x="0" y="10"/>
                      </a:moveTo>
                      <a:lnTo>
                        <a:pt x="16" y="0"/>
                      </a:lnTo>
                      <a:lnTo>
                        <a:pt x="273" y="0"/>
                      </a:lnTo>
                      <a:lnTo>
                        <a:pt x="28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0" name="Freeform 493"/>
                <p:cNvSpPr>
                  <a:spLocks/>
                </p:cNvSpPr>
                <p:nvPr/>
              </p:nvSpPr>
              <p:spPr bwMode="auto">
                <a:xfrm>
                  <a:off x="2897" y="3499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1" name="Freeform 494"/>
                <p:cNvSpPr>
                  <a:spLocks/>
                </p:cNvSpPr>
                <p:nvPr/>
              </p:nvSpPr>
              <p:spPr bwMode="auto">
                <a:xfrm>
                  <a:off x="2924" y="3499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2" name="Freeform 495"/>
                <p:cNvSpPr>
                  <a:spLocks/>
                </p:cNvSpPr>
                <p:nvPr/>
              </p:nvSpPr>
              <p:spPr bwMode="auto">
                <a:xfrm>
                  <a:off x="2868" y="3499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3" name="Freeform 496"/>
                <p:cNvSpPr>
                  <a:spLocks/>
                </p:cNvSpPr>
                <p:nvPr/>
              </p:nvSpPr>
              <p:spPr bwMode="auto">
                <a:xfrm>
                  <a:off x="2953" y="3499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4" name="Freeform 497"/>
                <p:cNvSpPr>
                  <a:spLocks/>
                </p:cNvSpPr>
                <p:nvPr/>
              </p:nvSpPr>
              <p:spPr bwMode="auto">
                <a:xfrm>
                  <a:off x="2982" y="3497"/>
                  <a:ext cx="19" cy="5"/>
                </a:xfrm>
                <a:custGeom>
                  <a:avLst/>
                  <a:gdLst>
                    <a:gd name="T0" fmla="*/ 0 w 38"/>
                    <a:gd name="T1" fmla="*/ 1 h 9"/>
                    <a:gd name="T2" fmla="*/ 1 w 38"/>
                    <a:gd name="T3" fmla="*/ 1 h 9"/>
                    <a:gd name="T4" fmla="*/ 1 w 38"/>
                    <a:gd name="T5" fmla="*/ 1 h 9"/>
                    <a:gd name="T6" fmla="*/ 1 w 38"/>
                    <a:gd name="T7" fmla="*/ 1 h 9"/>
                    <a:gd name="T8" fmla="*/ 1 w 38"/>
                    <a:gd name="T9" fmla="*/ 0 h 9"/>
                    <a:gd name="T10" fmla="*/ 1 w 38"/>
                    <a:gd name="T11" fmla="*/ 0 h 9"/>
                    <a:gd name="T12" fmla="*/ 1 w 38"/>
                    <a:gd name="T13" fmla="*/ 0 h 9"/>
                    <a:gd name="T14" fmla="*/ 1 w 38"/>
                    <a:gd name="T15" fmla="*/ 0 h 9"/>
                    <a:gd name="T16" fmla="*/ 1 w 38"/>
                    <a:gd name="T17" fmla="*/ 0 h 9"/>
                    <a:gd name="T18" fmla="*/ 1 w 38"/>
                    <a:gd name="T19" fmla="*/ 1 h 9"/>
                    <a:gd name="T20" fmla="*/ 1 w 38"/>
                    <a:gd name="T21" fmla="*/ 1 h 9"/>
                    <a:gd name="T22" fmla="*/ 1 w 38"/>
                    <a:gd name="T23" fmla="*/ 1 h 9"/>
                    <a:gd name="T24" fmla="*/ 1 w 38"/>
                    <a:gd name="T25" fmla="*/ 1 h 9"/>
                    <a:gd name="T26" fmla="*/ 0 w 38"/>
                    <a:gd name="T27" fmla="*/ 1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9"/>
                    <a:gd name="T44" fmla="*/ 38 w 38"/>
                    <a:gd name="T45" fmla="*/ 9 h 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9">
                      <a:moveTo>
                        <a:pt x="0" y="9"/>
                      </a:moveTo>
                      <a:lnTo>
                        <a:pt x="2" y="8"/>
                      </a:lnTo>
                      <a:lnTo>
                        <a:pt x="3" y="4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9" y="1"/>
                      </a:lnTo>
                      <a:lnTo>
                        <a:pt x="33" y="4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5" name="Freeform 498"/>
                <p:cNvSpPr>
                  <a:spLocks/>
                </p:cNvSpPr>
                <p:nvPr/>
              </p:nvSpPr>
              <p:spPr bwMode="auto">
                <a:xfrm>
                  <a:off x="3010" y="3497"/>
                  <a:ext cx="19" cy="5"/>
                </a:xfrm>
                <a:custGeom>
                  <a:avLst/>
                  <a:gdLst>
                    <a:gd name="T0" fmla="*/ 0 w 38"/>
                    <a:gd name="T1" fmla="*/ 1 h 9"/>
                    <a:gd name="T2" fmla="*/ 1 w 38"/>
                    <a:gd name="T3" fmla="*/ 1 h 9"/>
                    <a:gd name="T4" fmla="*/ 1 w 38"/>
                    <a:gd name="T5" fmla="*/ 1 h 9"/>
                    <a:gd name="T6" fmla="*/ 1 w 38"/>
                    <a:gd name="T7" fmla="*/ 1 h 9"/>
                    <a:gd name="T8" fmla="*/ 1 w 38"/>
                    <a:gd name="T9" fmla="*/ 0 h 9"/>
                    <a:gd name="T10" fmla="*/ 1 w 38"/>
                    <a:gd name="T11" fmla="*/ 0 h 9"/>
                    <a:gd name="T12" fmla="*/ 1 w 38"/>
                    <a:gd name="T13" fmla="*/ 0 h 9"/>
                    <a:gd name="T14" fmla="*/ 1 w 38"/>
                    <a:gd name="T15" fmla="*/ 0 h 9"/>
                    <a:gd name="T16" fmla="*/ 1 w 38"/>
                    <a:gd name="T17" fmla="*/ 0 h 9"/>
                    <a:gd name="T18" fmla="*/ 1 w 38"/>
                    <a:gd name="T19" fmla="*/ 1 h 9"/>
                    <a:gd name="T20" fmla="*/ 1 w 38"/>
                    <a:gd name="T21" fmla="*/ 1 h 9"/>
                    <a:gd name="T22" fmla="*/ 1 w 38"/>
                    <a:gd name="T23" fmla="*/ 1 h 9"/>
                    <a:gd name="T24" fmla="*/ 1 w 38"/>
                    <a:gd name="T25" fmla="*/ 1 h 9"/>
                    <a:gd name="T26" fmla="*/ 0 w 38"/>
                    <a:gd name="T27" fmla="*/ 1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9"/>
                    <a:gd name="T44" fmla="*/ 38 w 38"/>
                    <a:gd name="T45" fmla="*/ 9 h 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9">
                      <a:moveTo>
                        <a:pt x="0" y="9"/>
                      </a:moveTo>
                      <a:lnTo>
                        <a:pt x="2" y="8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4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6" name="Freeform 499"/>
                <p:cNvSpPr>
                  <a:spLocks/>
                </p:cNvSpPr>
                <p:nvPr/>
              </p:nvSpPr>
              <p:spPr bwMode="auto">
                <a:xfrm>
                  <a:off x="3001" y="3506"/>
                  <a:ext cx="19" cy="5"/>
                </a:xfrm>
                <a:custGeom>
                  <a:avLst/>
                  <a:gdLst>
                    <a:gd name="T0" fmla="*/ 0 w 38"/>
                    <a:gd name="T1" fmla="*/ 1 h 10"/>
                    <a:gd name="T2" fmla="*/ 1 w 38"/>
                    <a:gd name="T3" fmla="*/ 1 h 10"/>
                    <a:gd name="T4" fmla="*/ 1 w 38"/>
                    <a:gd name="T5" fmla="*/ 1 h 10"/>
                    <a:gd name="T6" fmla="*/ 1 w 38"/>
                    <a:gd name="T7" fmla="*/ 1 h 10"/>
                    <a:gd name="T8" fmla="*/ 1 w 38"/>
                    <a:gd name="T9" fmla="*/ 0 h 10"/>
                    <a:gd name="T10" fmla="*/ 1 w 38"/>
                    <a:gd name="T11" fmla="*/ 0 h 10"/>
                    <a:gd name="T12" fmla="*/ 1 w 38"/>
                    <a:gd name="T13" fmla="*/ 0 h 10"/>
                    <a:gd name="T14" fmla="*/ 1 w 38"/>
                    <a:gd name="T15" fmla="*/ 0 h 10"/>
                    <a:gd name="T16" fmla="*/ 1 w 38"/>
                    <a:gd name="T17" fmla="*/ 0 h 10"/>
                    <a:gd name="T18" fmla="*/ 1 w 38"/>
                    <a:gd name="T19" fmla="*/ 1 h 10"/>
                    <a:gd name="T20" fmla="*/ 1 w 38"/>
                    <a:gd name="T21" fmla="*/ 1 h 10"/>
                    <a:gd name="T22" fmla="*/ 1 w 38"/>
                    <a:gd name="T23" fmla="*/ 1 h 10"/>
                    <a:gd name="T24" fmla="*/ 1 w 38"/>
                    <a:gd name="T25" fmla="*/ 1 h 10"/>
                    <a:gd name="T26" fmla="*/ 0 w 38"/>
                    <a:gd name="T27" fmla="*/ 1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10"/>
                    <a:gd name="T44" fmla="*/ 38 w 38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7" name="Freeform 500"/>
                <p:cNvSpPr>
                  <a:spLocks/>
                </p:cNvSpPr>
                <p:nvPr/>
              </p:nvSpPr>
              <p:spPr bwMode="auto">
                <a:xfrm>
                  <a:off x="3029" y="3506"/>
                  <a:ext cx="20" cy="5"/>
                </a:xfrm>
                <a:custGeom>
                  <a:avLst/>
                  <a:gdLst>
                    <a:gd name="T0" fmla="*/ 0 w 39"/>
                    <a:gd name="T1" fmla="*/ 1 h 10"/>
                    <a:gd name="T2" fmla="*/ 1 w 39"/>
                    <a:gd name="T3" fmla="*/ 1 h 10"/>
                    <a:gd name="T4" fmla="*/ 1 w 39"/>
                    <a:gd name="T5" fmla="*/ 1 h 10"/>
                    <a:gd name="T6" fmla="*/ 1 w 39"/>
                    <a:gd name="T7" fmla="*/ 1 h 10"/>
                    <a:gd name="T8" fmla="*/ 1 w 39"/>
                    <a:gd name="T9" fmla="*/ 0 h 10"/>
                    <a:gd name="T10" fmla="*/ 1 w 39"/>
                    <a:gd name="T11" fmla="*/ 0 h 10"/>
                    <a:gd name="T12" fmla="*/ 1 w 39"/>
                    <a:gd name="T13" fmla="*/ 0 h 10"/>
                    <a:gd name="T14" fmla="*/ 1 w 39"/>
                    <a:gd name="T15" fmla="*/ 0 h 10"/>
                    <a:gd name="T16" fmla="*/ 1 w 39"/>
                    <a:gd name="T17" fmla="*/ 0 h 10"/>
                    <a:gd name="T18" fmla="*/ 1 w 39"/>
                    <a:gd name="T19" fmla="*/ 1 h 10"/>
                    <a:gd name="T20" fmla="*/ 2 w 39"/>
                    <a:gd name="T21" fmla="*/ 1 h 10"/>
                    <a:gd name="T22" fmla="*/ 2 w 39"/>
                    <a:gd name="T23" fmla="*/ 1 h 10"/>
                    <a:gd name="T24" fmla="*/ 2 w 39"/>
                    <a:gd name="T25" fmla="*/ 1 h 10"/>
                    <a:gd name="T26" fmla="*/ 0 w 39"/>
                    <a:gd name="T27" fmla="*/ 1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"/>
                    <a:gd name="T43" fmla="*/ 0 h 10"/>
                    <a:gd name="T44" fmla="*/ 39 w 39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" h="1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38" y="8"/>
                      </a:lnTo>
                      <a:lnTo>
                        <a:pt x="3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8" name="Freeform 501"/>
                <p:cNvSpPr>
                  <a:spLocks/>
                </p:cNvSpPr>
                <p:nvPr/>
              </p:nvSpPr>
              <p:spPr bwMode="auto">
                <a:xfrm>
                  <a:off x="2798" y="3506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9" name="Freeform 502"/>
                <p:cNvSpPr>
                  <a:spLocks/>
                </p:cNvSpPr>
                <p:nvPr/>
              </p:nvSpPr>
              <p:spPr bwMode="auto">
                <a:xfrm>
                  <a:off x="2826" y="3506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0" name="Rectangle 503"/>
                <p:cNvSpPr>
                  <a:spLocks noChangeArrowheads="1"/>
                </p:cNvSpPr>
                <p:nvPr/>
              </p:nvSpPr>
              <p:spPr bwMode="auto">
                <a:xfrm>
                  <a:off x="2965" y="3447"/>
                  <a:ext cx="55" cy="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1" name="Freeform 504"/>
                <p:cNvSpPr>
                  <a:spLocks/>
                </p:cNvSpPr>
                <p:nvPr/>
              </p:nvSpPr>
              <p:spPr bwMode="auto">
                <a:xfrm>
                  <a:off x="2831" y="3439"/>
                  <a:ext cx="11" cy="11"/>
                </a:xfrm>
                <a:custGeom>
                  <a:avLst/>
                  <a:gdLst>
                    <a:gd name="T0" fmla="*/ 0 w 23"/>
                    <a:gd name="T1" fmla="*/ 1 h 22"/>
                    <a:gd name="T2" fmla="*/ 0 w 23"/>
                    <a:gd name="T3" fmla="*/ 1 h 22"/>
                    <a:gd name="T4" fmla="*/ 0 w 23"/>
                    <a:gd name="T5" fmla="*/ 1 h 22"/>
                    <a:gd name="T6" fmla="*/ 0 w 23"/>
                    <a:gd name="T7" fmla="*/ 1 h 22"/>
                    <a:gd name="T8" fmla="*/ 0 w 23"/>
                    <a:gd name="T9" fmla="*/ 1 h 22"/>
                    <a:gd name="T10" fmla="*/ 0 w 23"/>
                    <a:gd name="T11" fmla="*/ 1 h 22"/>
                    <a:gd name="T12" fmla="*/ 0 w 23"/>
                    <a:gd name="T13" fmla="*/ 1 h 22"/>
                    <a:gd name="T14" fmla="*/ 0 w 23"/>
                    <a:gd name="T15" fmla="*/ 1 h 22"/>
                    <a:gd name="T16" fmla="*/ 0 w 23"/>
                    <a:gd name="T17" fmla="*/ 0 h 22"/>
                    <a:gd name="T18" fmla="*/ 0 w 23"/>
                    <a:gd name="T19" fmla="*/ 1 h 22"/>
                    <a:gd name="T20" fmla="*/ 0 w 23"/>
                    <a:gd name="T21" fmla="*/ 1 h 22"/>
                    <a:gd name="T22" fmla="*/ 0 w 23"/>
                    <a:gd name="T23" fmla="*/ 1 h 22"/>
                    <a:gd name="T24" fmla="*/ 0 w 23"/>
                    <a:gd name="T25" fmla="*/ 1 h 22"/>
                    <a:gd name="T26" fmla="*/ 0 w 23"/>
                    <a:gd name="T27" fmla="*/ 1 h 22"/>
                    <a:gd name="T28" fmla="*/ 0 w 23"/>
                    <a:gd name="T29" fmla="*/ 1 h 22"/>
                    <a:gd name="T30" fmla="*/ 0 w 23"/>
                    <a:gd name="T31" fmla="*/ 1 h 22"/>
                    <a:gd name="T32" fmla="*/ 0 w 23"/>
                    <a:gd name="T33" fmla="*/ 1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22"/>
                    <a:gd name="T53" fmla="*/ 23 w 23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22">
                      <a:moveTo>
                        <a:pt x="11" y="22"/>
                      </a:moveTo>
                      <a:lnTo>
                        <a:pt x="16" y="20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3" y="11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7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2" name="Freeform 505"/>
                <p:cNvSpPr>
                  <a:spLocks/>
                </p:cNvSpPr>
                <p:nvPr/>
              </p:nvSpPr>
              <p:spPr bwMode="auto">
                <a:xfrm>
                  <a:off x="2849" y="3439"/>
                  <a:ext cx="11" cy="11"/>
                </a:xfrm>
                <a:custGeom>
                  <a:avLst/>
                  <a:gdLst>
                    <a:gd name="T0" fmla="*/ 1 w 22"/>
                    <a:gd name="T1" fmla="*/ 1 h 22"/>
                    <a:gd name="T2" fmla="*/ 1 w 22"/>
                    <a:gd name="T3" fmla="*/ 1 h 22"/>
                    <a:gd name="T4" fmla="*/ 1 w 22"/>
                    <a:gd name="T5" fmla="*/ 1 h 22"/>
                    <a:gd name="T6" fmla="*/ 1 w 22"/>
                    <a:gd name="T7" fmla="*/ 1 h 22"/>
                    <a:gd name="T8" fmla="*/ 1 w 22"/>
                    <a:gd name="T9" fmla="*/ 1 h 22"/>
                    <a:gd name="T10" fmla="*/ 1 w 22"/>
                    <a:gd name="T11" fmla="*/ 1 h 22"/>
                    <a:gd name="T12" fmla="*/ 1 w 22"/>
                    <a:gd name="T13" fmla="*/ 1 h 22"/>
                    <a:gd name="T14" fmla="*/ 1 w 22"/>
                    <a:gd name="T15" fmla="*/ 1 h 22"/>
                    <a:gd name="T16" fmla="*/ 1 w 22"/>
                    <a:gd name="T17" fmla="*/ 0 h 22"/>
                    <a:gd name="T18" fmla="*/ 1 w 22"/>
                    <a:gd name="T19" fmla="*/ 1 h 22"/>
                    <a:gd name="T20" fmla="*/ 1 w 22"/>
                    <a:gd name="T21" fmla="*/ 1 h 22"/>
                    <a:gd name="T22" fmla="*/ 1 w 22"/>
                    <a:gd name="T23" fmla="*/ 1 h 22"/>
                    <a:gd name="T24" fmla="*/ 0 w 22"/>
                    <a:gd name="T25" fmla="*/ 1 h 22"/>
                    <a:gd name="T26" fmla="*/ 1 w 22"/>
                    <a:gd name="T27" fmla="*/ 1 h 22"/>
                    <a:gd name="T28" fmla="*/ 1 w 22"/>
                    <a:gd name="T29" fmla="*/ 1 h 22"/>
                    <a:gd name="T30" fmla="*/ 1 w 22"/>
                    <a:gd name="T31" fmla="*/ 1 h 22"/>
                    <a:gd name="T32" fmla="*/ 1 w 22"/>
                    <a:gd name="T33" fmla="*/ 1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22"/>
                    <a:gd name="T53" fmla="*/ 22 w 22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22">
                      <a:moveTo>
                        <a:pt x="11" y="22"/>
                      </a:moveTo>
                      <a:lnTo>
                        <a:pt x="16" y="20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2" y="11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6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3" name="Freeform 506"/>
                <p:cNvSpPr>
                  <a:spLocks/>
                </p:cNvSpPr>
                <p:nvPr/>
              </p:nvSpPr>
              <p:spPr bwMode="auto">
                <a:xfrm>
                  <a:off x="2867" y="3440"/>
                  <a:ext cx="11" cy="10"/>
                </a:xfrm>
                <a:custGeom>
                  <a:avLst/>
                  <a:gdLst>
                    <a:gd name="T0" fmla="*/ 0 w 23"/>
                    <a:gd name="T1" fmla="*/ 0 h 21"/>
                    <a:gd name="T2" fmla="*/ 0 w 23"/>
                    <a:gd name="T3" fmla="*/ 0 h 21"/>
                    <a:gd name="T4" fmla="*/ 0 w 23"/>
                    <a:gd name="T5" fmla="*/ 0 h 21"/>
                    <a:gd name="T6" fmla="*/ 0 w 23"/>
                    <a:gd name="T7" fmla="*/ 0 h 21"/>
                    <a:gd name="T8" fmla="*/ 0 w 23"/>
                    <a:gd name="T9" fmla="*/ 0 h 21"/>
                    <a:gd name="T10" fmla="*/ 0 w 23"/>
                    <a:gd name="T11" fmla="*/ 0 h 21"/>
                    <a:gd name="T12" fmla="*/ 0 w 23"/>
                    <a:gd name="T13" fmla="*/ 0 h 21"/>
                    <a:gd name="T14" fmla="*/ 0 w 23"/>
                    <a:gd name="T15" fmla="*/ 0 h 21"/>
                    <a:gd name="T16" fmla="*/ 0 w 23"/>
                    <a:gd name="T17" fmla="*/ 0 h 21"/>
                    <a:gd name="T18" fmla="*/ 0 w 23"/>
                    <a:gd name="T19" fmla="*/ 0 h 21"/>
                    <a:gd name="T20" fmla="*/ 0 w 23"/>
                    <a:gd name="T21" fmla="*/ 0 h 21"/>
                    <a:gd name="T22" fmla="*/ 0 w 23"/>
                    <a:gd name="T23" fmla="*/ 0 h 21"/>
                    <a:gd name="T24" fmla="*/ 0 w 23"/>
                    <a:gd name="T25" fmla="*/ 0 h 21"/>
                    <a:gd name="T26" fmla="*/ 0 w 23"/>
                    <a:gd name="T27" fmla="*/ 0 h 21"/>
                    <a:gd name="T28" fmla="*/ 0 w 23"/>
                    <a:gd name="T29" fmla="*/ 0 h 21"/>
                    <a:gd name="T30" fmla="*/ 0 w 23"/>
                    <a:gd name="T31" fmla="*/ 0 h 21"/>
                    <a:gd name="T32" fmla="*/ 0 w 23"/>
                    <a:gd name="T33" fmla="*/ 0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21"/>
                    <a:gd name="T53" fmla="*/ 23 w 23"/>
                    <a:gd name="T54" fmla="*/ 21 h 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21">
                      <a:moveTo>
                        <a:pt x="12" y="21"/>
                      </a:moveTo>
                      <a:lnTo>
                        <a:pt x="16" y="21"/>
                      </a:lnTo>
                      <a:lnTo>
                        <a:pt x="19" y="18"/>
                      </a:lnTo>
                      <a:lnTo>
                        <a:pt x="21" y="15"/>
                      </a:lnTo>
                      <a:lnTo>
                        <a:pt x="23" y="10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4" y="18"/>
                      </a:lnTo>
                      <a:lnTo>
                        <a:pt x="8" y="21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4" name="Freeform 507"/>
                <p:cNvSpPr>
                  <a:spLocks/>
                </p:cNvSpPr>
                <p:nvPr/>
              </p:nvSpPr>
              <p:spPr bwMode="auto">
                <a:xfrm>
                  <a:off x="2855" y="3298"/>
                  <a:ext cx="124" cy="78"/>
                </a:xfrm>
                <a:custGeom>
                  <a:avLst/>
                  <a:gdLst>
                    <a:gd name="T0" fmla="*/ 1 w 248"/>
                    <a:gd name="T1" fmla="*/ 5 h 154"/>
                    <a:gd name="T2" fmla="*/ 0 w 248"/>
                    <a:gd name="T3" fmla="*/ 1 h 154"/>
                    <a:gd name="T4" fmla="*/ 0 w 248"/>
                    <a:gd name="T5" fmla="*/ 1 h 154"/>
                    <a:gd name="T6" fmla="*/ 1 w 248"/>
                    <a:gd name="T7" fmla="*/ 1 h 154"/>
                    <a:gd name="T8" fmla="*/ 1 w 248"/>
                    <a:gd name="T9" fmla="*/ 1 h 154"/>
                    <a:gd name="T10" fmla="*/ 1 w 248"/>
                    <a:gd name="T11" fmla="*/ 0 h 154"/>
                    <a:gd name="T12" fmla="*/ 8 w 248"/>
                    <a:gd name="T13" fmla="*/ 0 h 154"/>
                    <a:gd name="T14" fmla="*/ 2 w 248"/>
                    <a:gd name="T15" fmla="*/ 1 h 154"/>
                    <a:gd name="T16" fmla="*/ 1 w 248"/>
                    <a:gd name="T17" fmla="*/ 1 h 154"/>
                    <a:gd name="T18" fmla="*/ 1 w 248"/>
                    <a:gd name="T19" fmla="*/ 1 h 154"/>
                    <a:gd name="T20" fmla="*/ 1 w 248"/>
                    <a:gd name="T21" fmla="*/ 1 h 154"/>
                    <a:gd name="T22" fmla="*/ 1 w 248"/>
                    <a:gd name="T23" fmla="*/ 2 h 154"/>
                    <a:gd name="T24" fmla="*/ 1 w 248"/>
                    <a:gd name="T25" fmla="*/ 2 h 154"/>
                    <a:gd name="T26" fmla="*/ 1 w 248"/>
                    <a:gd name="T27" fmla="*/ 4 h 154"/>
                    <a:gd name="T28" fmla="*/ 1 w 248"/>
                    <a:gd name="T29" fmla="*/ 5 h 154"/>
                    <a:gd name="T30" fmla="*/ 1 w 248"/>
                    <a:gd name="T31" fmla="*/ 5 h 1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8"/>
                    <a:gd name="T49" fmla="*/ 0 h 154"/>
                    <a:gd name="T50" fmla="*/ 248 w 248"/>
                    <a:gd name="T51" fmla="*/ 154 h 15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8" h="154">
                      <a:moveTo>
                        <a:pt x="1" y="154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3" y="6"/>
                      </a:lnTo>
                      <a:lnTo>
                        <a:pt x="8" y="1"/>
                      </a:lnTo>
                      <a:lnTo>
                        <a:pt x="19" y="0"/>
                      </a:lnTo>
                      <a:lnTo>
                        <a:pt x="248" y="0"/>
                      </a:lnTo>
                      <a:lnTo>
                        <a:pt x="33" y="19"/>
                      </a:lnTo>
                      <a:lnTo>
                        <a:pt x="31" y="20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19" y="38"/>
                      </a:lnTo>
                      <a:lnTo>
                        <a:pt x="16" y="61"/>
                      </a:lnTo>
                      <a:lnTo>
                        <a:pt x="11" y="101"/>
                      </a:lnTo>
                      <a:lnTo>
                        <a:pt x="5" y="139"/>
                      </a:lnTo>
                      <a:lnTo>
                        <a:pt x="1" y="15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5" name="Freeform 508"/>
                <p:cNvSpPr>
                  <a:spLocks/>
                </p:cNvSpPr>
                <p:nvPr/>
              </p:nvSpPr>
              <p:spPr bwMode="auto">
                <a:xfrm>
                  <a:off x="2860" y="3316"/>
                  <a:ext cx="123" cy="77"/>
                </a:xfrm>
                <a:custGeom>
                  <a:avLst/>
                  <a:gdLst>
                    <a:gd name="T0" fmla="*/ 7 w 247"/>
                    <a:gd name="T1" fmla="*/ 0 h 155"/>
                    <a:gd name="T2" fmla="*/ 7 w 247"/>
                    <a:gd name="T3" fmla="*/ 4 h 155"/>
                    <a:gd name="T4" fmla="*/ 7 w 247"/>
                    <a:gd name="T5" fmla="*/ 4 h 155"/>
                    <a:gd name="T6" fmla="*/ 7 w 247"/>
                    <a:gd name="T7" fmla="*/ 4 h 155"/>
                    <a:gd name="T8" fmla="*/ 7 w 247"/>
                    <a:gd name="T9" fmla="*/ 4 h 155"/>
                    <a:gd name="T10" fmla="*/ 7 w 247"/>
                    <a:gd name="T11" fmla="*/ 4 h 155"/>
                    <a:gd name="T12" fmla="*/ 0 w 247"/>
                    <a:gd name="T13" fmla="*/ 4 h 155"/>
                    <a:gd name="T14" fmla="*/ 6 w 247"/>
                    <a:gd name="T15" fmla="*/ 4 h 155"/>
                    <a:gd name="T16" fmla="*/ 6 w 247"/>
                    <a:gd name="T17" fmla="*/ 4 h 155"/>
                    <a:gd name="T18" fmla="*/ 6 w 247"/>
                    <a:gd name="T19" fmla="*/ 4 h 155"/>
                    <a:gd name="T20" fmla="*/ 7 w 247"/>
                    <a:gd name="T21" fmla="*/ 3 h 155"/>
                    <a:gd name="T22" fmla="*/ 7 w 247"/>
                    <a:gd name="T23" fmla="*/ 3 h 155"/>
                    <a:gd name="T24" fmla="*/ 7 w 247"/>
                    <a:gd name="T25" fmla="*/ 2 h 155"/>
                    <a:gd name="T26" fmla="*/ 7 w 247"/>
                    <a:gd name="T27" fmla="*/ 1 h 155"/>
                    <a:gd name="T28" fmla="*/ 7 w 247"/>
                    <a:gd name="T29" fmla="*/ 0 h 155"/>
                    <a:gd name="T30" fmla="*/ 7 w 247"/>
                    <a:gd name="T31" fmla="*/ 0 h 1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7"/>
                    <a:gd name="T49" fmla="*/ 0 h 155"/>
                    <a:gd name="T50" fmla="*/ 247 w 247"/>
                    <a:gd name="T51" fmla="*/ 155 h 15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7" h="155">
                      <a:moveTo>
                        <a:pt x="245" y="0"/>
                      </a:moveTo>
                      <a:lnTo>
                        <a:pt x="247" y="141"/>
                      </a:lnTo>
                      <a:lnTo>
                        <a:pt x="247" y="143"/>
                      </a:lnTo>
                      <a:lnTo>
                        <a:pt x="243" y="147"/>
                      </a:lnTo>
                      <a:lnTo>
                        <a:pt x="239" y="154"/>
                      </a:lnTo>
                      <a:lnTo>
                        <a:pt x="229" y="155"/>
                      </a:lnTo>
                      <a:lnTo>
                        <a:pt x="0" y="155"/>
                      </a:lnTo>
                      <a:lnTo>
                        <a:pt x="215" y="136"/>
                      </a:lnTo>
                      <a:lnTo>
                        <a:pt x="217" y="135"/>
                      </a:lnTo>
                      <a:lnTo>
                        <a:pt x="223" y="132"/>
                      </a:lnTo>
                      <a:lnTo>
                        <a:pt x="228" y="127"/>
                      </a:lnTo>
                      <a:lnTo>
                        <a:pt x="229" y="119"/>
                      </a:lnTo>
                      <a:lnTo>
                        <a:pt x="232" y="94"/>
                      </a:lnTo>
                      <a:lnTo>
                        <a:pt x="237" y="54"/>
                      </a:lnTo>
                      <a:lnTo>
                        <a:pt x="242" y="16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6" name="Freeform 509"/>
                <p:cNvSpPr>
                  <a:spLocks/>
                </p:cNvSpPr>
                <p:nvPr/>
              </p:nvSpPr>
              <p:spPr bwMode="auto">
                <a:xfrm>
                  <a:off x="1776" y="3088"/>
                  <a:ext cx="389" cy="210"/>
                </a:xfrm>
                <a:custGeom>
                  <a:avLst/>
                  <a:gdLst>
                    <a:gd name="T0" fmla="*/ 0 w 779"/>
                    <a:gd name="T1" fmla="*/ 11 h 418"/>
                    <a:gd name="T2" fmla="*/ 1 w 779"/>
                    <a:gd name="T3" fmla="*/ 10 h 418"/>
                    <a:gd name="T4" fmla="*/ 2 w 779"/>
                    <a:gd name="T5" fmla="*/ 9 h 418"/>
                    <a:gd name="T6" fmla="*/ 4 w 779"/>
                    <a:gd name="T7" fmla="*/ 9 h 418"/>
                    <a:gd name="T8" fmla="*/ 5 w 779"/>
                    <a:gd name="T9" fmla="*/ 9 h 418"/>
                    <a:gd name="T10" fmla="*/ 7 w 779"/>
                    <a:gd name="T11" fmla="*/ 9 h 418"/>
                    <a:gd name="T12" fmla="*/ 8 w 779"/>
                    <a:gd name="T13" fmla="*/ 9 h 418"/>
                    <a:gd name="T14" fmla="*/ 9 w 779"/>
                    <a:gd name="T15" fmla="*/ 9 h 418"/>
                    <a:gd name="T16" fmla="*/ 9 w 779"/>
                    <a:gd name="T17" fmla="*/ 9 h 418"/>
                    <a:gd name="T18" fmla="*/ 10 w 779"/>
                    <a:gd name="T19" fmla="*/ 9 h 418"/>
                    <a:gd name="T20" fmla="*/ 13 w 779"/>
                    <a:gd name="T21" fmla="*/ 9 h 418"/>
                    <a:gd name="T22" fmla="*/ 15 w 779"/>
                    <a:gd name="T23" fmla="*/ 10 h 418"/>
                    <a:gd name="T24" fmla="*/ 17 w 779"/>
                    <a:gd name="T25" fmla="*/ 10 h 418"/>
                    <a:gd name="T26" fmla="*/ 19 w 779"/>
                    <a:gd name="T27" fmla="*/ 9 h 418"/>
                    <a:gd name="T28" fmla="*/ 19 w 779"/>
                    <a:gd name="T29" fmla="*/ 8 h 418"/>
                    <a:gd name="T30" fmla="*/ 20 w 779"/>
                    <a:gd name="T31" fmla="*/ 7 h 418"/>
                    <a:gd name="T32" fmla="*/ 20 w 779"/>
                    <a:gd name="T33" fmla="*/ 7 h 418"/>
                    <a:gd name="T34" fmla="*/ 21 w 779"/>
                    <a:gd name="T35" fmla="*/ 2 h 418"/>
                    <a:gd name="T36" fmla="*/ 22 w 779"/>
                    <a:gd name="T37" fmla="*/ 1 h 418"/>
                    <a:gd name="T38" fmla="*/ 23 w 779"/>
                    <a:gd name="T39" fmla="*/ 1 h 418"/>
                    <a:gd name="T40" fmla="*/ 23 w 779"/>
                    <a:gd name="T41" fmla="*/ 0 h 418"/>
                    <a:gd name="T42" fmla="*/ 23 w 779"/>
                    <a:gd name="T43" fmla="*/ 1 h 418"/>
                    <a:gd name="T44" fmla="*/ 24 w 779"/>
                    <a:gd name="T45" fmla="*/ 1 h 418"/>
                    <a:gd name="T46" fmla="*/ 24 w 779"/>
                    <a:gd name="T47" fmla="*/ 2 h 418"/>
                    <a:gd name="T48" fmla="*/ 22 w 779"/>
                    <a:gd name="T49" fmla="*/ 8 h 418"/>
                    <a:gd name="T50" fmla="*/ 21 w 779"/>
                    <a:gd name="T51" fmla="*/ 10 h 418"/>
                    <a:gd name="T52" fmla="*/ 20 w 779"/>
                    <a:gd name="T53" fmla="*/ 11 h 418"/>
                    <a:gd name="T54" fmla="*/ 19 w 779"/>
                    <a:gd name="T55" fmla="*/ 12 h 418"/>
                    <a:gd name="T56" fmla="*/ 17 w 779"/>
                    <a:gd name="T57" fmla="*/ 12 h 418"/>
                    <a:gd name="T58" fmla="*/ 16 w 779"/>
                    <a:gd name="T59" fmla="*/ 12 h 418"/>
                    <a:gd name="T60" fmla="*/ 14 w 779"/>
                    <a:gd name="T61" fmla="*/ 12 h 418"/>
                    <a:gd name="T62" fmla="*/ 11 w 779"/>
                    <a:gd name="T63" fmla="*/ 12 h 418"/>
                    <a:gd name="T64" fmla="*/ 9 w 779"/>
                    <a:gd name="T65" fmla="*/ 12 h 418"/>
                    <a:gd name="T66" fmla="*/ 5 w 779"/>
                    <a:gd name="T67" fmla="*/ 12 h 418"/>
                    <a:gd name="T68" fmla="*/ 3 w 779"/>
                    <a:gd name="T69" fmla="*/ 12 h 418"/>
                    <a:gd name="T70" fmla="*/ 2 w 779"/>
                    <a:gd name="T71" fmla="*/ 12 h 418"/>
                    <a:gd name="T72" fmla="*/ 1 w 779"/>
                    <a:gd name="T73" fmla="*/ 13 h 418"/>
                    <a:gd name="T74" fmla="*/ 1 w 779"/>
                    <a:gd name="T75" fmla="*/ 14 h 418"/>
                    <a:gd name="T76" fmla="*/ 1 w 779"/>
                    <a:gd name="T77" fmla="*/ 13 h 418"/>
                    <a:gd name="T78" fmla="*/ 0 w 779"/>
                    <a:gd name="T79" fmla="*/ 13 h 418"/>
                    <a:gd name="T80" fmla="*/ 0 w 779"/>
                    <a:gd name="T81" fmla="*/ 13 h 418"/>
                    <a:gd name="T82" fmla="*/ 0 w 779"/>
                    <a:gd name="T83" fmla="*/ 12 h 418"/>
                    <a:gd name="T84" fmla="*/ 0 w 779"/>
                    <a:gd name="T85" fmla="*/ 11 h 4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79"/>
                    <a:gd name="T130" fmla="*/ 0 h 418"/>
                    <a:gd name="T131" fmla="*/ 779 w 779"/>
                    <a:gd name="T132" fmla="*/ 418 h 41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79" h="418">
                      <a:moveTo>
                        <a:pt x="5" y="344"/>
                      </a:moveTo>
                      <a:lnTo>
                        <a:pt x="16" y="325"/>
                      </a:lnTo>
                      <a:lnTo>
                        <a:pt x="32" y="311"/>
                      </a:lnTo>
                      <a:lnTo>
                        <a:pt x="49" y="298"/>
                      </a:lnTo>
                      <a:lnTo>
                        <a:pt x="70" y="289"/>
                      </a:lnTo>
                      <a:lnTo>
                        <a:pt x="92" y="281"/>
                      </a:lnTo>
                      <a:lnTo>
                        <a:pt x="114" y="276"/>
                      </a:lnTo>
                      <a:lnTo>
                        <a:pt x="139" y="271"/>
                      </a:lnTo>
                      <a:lnTo>
                        <a:pt x="163" y="270"/>
                      </a:lnTo>
                      <a:lnTo>
                        <a:pt x="187" y="270"/>
                      </a:lnTo>
                      <a:lnTo>
                        <a:pt x="210" y="270"/>
                      </a:lnTo>
                      <a:lnTo>
                        <a:pt x="231" y="271"/>
                      </a:lnTo>
                      <a:lnTo>
                        <a:pt x="251" y="273"/>
                      </a:lnTo>
                      <a:lnTo>
                        <a:pt x="269" y="274"/>
                      </a:lnTo>
                      <a:lnTo>
                        <a:pt x="283" y="276"/>
                      </a:lnTo>
                      <a:lnTo>
                        <a:pt x="294" y="278"/>
                      </a:lnTo>
                      <a:lnTo>
                        <a:pt x="300" y="279"/>
                      </a:lnTo>
                      <a:lnTo>
                        <a:pt x="307" y="279"/>
                      </a:lnTo>
                      <a:lnTo>
                        <a:pt x="322" y="281"/>
                      </a:lnTo>
                      <a:lnTo>
                        <a:pt x="349" y="282"/>
                      </a:lnTo>
                      <a:lnTo>
                        <a:pt x="382" y="285"/>
                      </a:lnTo>
                      <a:lnTo>
                        <a:pt x="420" y="287"/>
                      </a:lnTo>
                      <a:lnTo>
                        <a:pt x="461" y="289"/>
                      </a:lnTo>
                      <a:lnTo>
                        <a:pt x="502" y="290"/>
                      </a:lnTo>
                      <a:lnTo>
                        <a:pt x="544" y="292"/>
                      </a:lnTo>
                      <a:lnTo>
                        <a:pt x="572" y="289"/>
                      </a:lnTo>
                      <a:lnTo>
                        <a:pt x="596" y="279"/>
                      </a:lnTo>
                      <a:lnTo>
                        <a:pt x="615" y="266"/>
                      </a:lnTo>
                      <a:lnTo>
                        <a:pt x="627" y="252"/>
                      </a:lnTo>
                      <a:lnTo>
                        <a:pt x="637" y="236"/>
                      </a:lnTo>
                      <a:lnTo>
                        <a:pt x="643" y="224"/>
                      </a:lnTo>
                      <a:lnTo>
                        <a:pt x="646" y="214"/>
                      </a:lnTo>
                      <a:lnTo>
                        <a:pt x="648" y="210"/>
                      </a:lnTo>
                      <a:lnTo>
                        <a:pt x="648" y="208"/>
                      </a:lnTo>
                      <a:lnTo>
                        <a:pt x="648" y="206"/>
                      </a:lnTo>
                      <a:lnTo>
                        <a:pt x="703" y="42"/>
                      </a:lnTo>
                      <a:lnTo>
                        <a:pt x="711" y="25"/>
                      </a:lnTo>
                      <a:lnTo>
                        <a:pt x="720" y="14"/>
                      </a:lnTo>
                      <a:lnTo>
                        <a:pt x="728" y="6"/>
                      </a:lnTo>
                      <a:lnTo>
                        <a:pt x="738" y="1"/>
                      </a:lnTo>
                      <a:lnTo>
                        <a:pt x="746" y="0"/>
                      </a:lnTo>
                      <a:lnTo>
                        <a:pt x="754" y="0"/>
                      </a:lnTo>
                      <a:lnTo>
                        <a:pt x="758" y="1"/>
                      </a:lnTo>
                      <a:lnTo>
                        <a:pt x="760" y="1"/>
                      </a:lnTo>
                      <a:lnTo>
                        <a:pt x="774" y="6"/>
                      </a:lnTo>
                      <a:lnTo>
                        <a:pt x="776" y="20"/>
                      </a:lnTo>
                      <a:lnTo>
                        <a:pt x="779" y="45"/>
                      </a:lnTo>
                      <a:lnTo>
                        <a:pt x="779" y="50"/>
                      </a:lnTo>
                      <a:lnTo>
                        <a:pt x="779" y="55"/>
                      </a:lnTo>
                      <a:lnTo>
                        <a:pt x="717" y="243"/>
                      </a:lnTo>
                      <a:lnTo>
                        <a:pt x="706" y="270"/>
                      </a:lnTo>
                      <a:lnTo>
                        <a:pt x="694" y="293"/>
                      </a:lnTo>
                      <a:lnTo>
                        <a:pt x="679" y="312"/>
                      </a:lnTo>
                      <a:lnTo>
                        <a:pt x="662" y="328"/>
                      </a:lnTo>
                      <a:lnTo>
                        <a:pt x="643" y="342"/>
                      </a:lnTo>
                      <a:lnTo>
                        <a:pt x="621" y="353"/>
                      </a:lnTo>
                      <a:lnTo>
                        <a:pt x="599" y="361"/>
                      </a:lnTo>
                      <a:lnTo>
                        <a:pt x="572" y="366"/>
                      </a:lnTo>
                      <a:lnTo>
                        <a:pt x="545" y="371"/>
                      </a:lnTo>
                      <a:lnTo>
                        <a:pt x="515" y="372"/>
                      </a:lnTo>
                      <a:lnTo>
                        <a:pt x="482" y="372"/>
                      </a:lnTo>
                      <a:lnTo>
                        <a:pt x="449" y="371"/>
                      </a:lnTo>
                      <a:lnTo>
                        <a:pt x="412" y="369"/>
                      </a:lnTo>
                      <a:lnTo>
                        <a:pt x="373" y="364"/>
                      </a:lnTo>
                      <a:lnTo>
                        <a:pt x="332" y="361"/>
                      </a:lnTo>
                      <a:lnTo>
                        <a:pt x="289" y="357"/>
                      </a:lnTo>
                      <a:lnTo>
                        <a:pt x="229" y="352"/>
                      </a:lnTo>
                      <a:lnTo>
                        <a:pt x="180" y="352"/>
                      </a:lnTo>
                      <a:lnTo>
                        <a:pt x="141" y="355"/>
                      </a:lnTo>
                      <a:lnTo>
                        <a:pt x="111" y="361"/>
                      </a:lnTo>
                      <a:lnTo>
                        <a:pt x="89" y="369"/>
                      </a:lnTo>
                      <a:lnTo>
                        <a:pt x="74" y="379"/>
                      </a:lnTo>
                      <a:lnTo>
                        <a:pt x="65" y="387"/>
                      </a:lnTo>
                      <a:lnTo>
                        <a:pt x="62" y="394"/>
                      </a:lnTo>
                      <a:lnTo>
                        <a:pt x="59" y="418"/>
                      </a:lnTo>
                      <a:lnTo>
                        <a:pt x="55" y="417"/>
                      </a:lnTo>
                      <a:lnTo>
                        <a:pt x="48" y="415"/>
                      </a:lnTo>
                      <a:lnTo>
                        <a:pt x="38" y="413"/>
                      </a:lnTo>
                      <a:lnTo>
                        <a:pt x="35" y="413"/>
                      </a:lnTo>
                      <a:lnTo>
                        <a:pt x="25" y="412"/>
                      </a:lnTo>
                      <a:lnTo>
                        <a:pt x="16" y="407"/>
                      </a:lnTo>
                      <a:lnTo>
                        <a:pt x="10" y="401"/>
                      </a:lnTo>
                      <a:lnTo>
                        <a:pt x="5" y="393"/>
                      </a:lnTo>
                      <a:lnTo>
                        <a:pt x="0" y="379"/>
                      </a:lnTo>
                      <a:lnTo>
                        <a:pt x="0" y="363"/>
                      </a:lnTo>
                      <a:lnTo>
                        <a:pt x="3" y="350"/>
                      </a:lnTo>
                      <a:lnTo>
                        <a:pt x="5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7" name="Freeform 510"/>
                <p:cNvSpPr>
                  <a:spLocks/>
                </p:cNvSpPr>
                <p:nvPr/>
              </p:nvSpPr>
              <p:spPr bwMode="auto">
                <a:xfrm>
                  <a:off x="1787" y="3100"/>
                  <a:ext cx="367" cy="179"/>
                </a:xfrm>
                <a:custGeom>
                  <a:avLst/>
                  <a:gdLst>
                    <a:gd name="T0" fmla="*/ 21 w 735"/>
                    <a:gd name="T1" fmla="*/ 1 h 359"/>
                    <a:gd name="T2" fmla="*/ 21 w 735"/>
                    <a:gd name="T3" fmla="*/ 2 h 359"/>
                    <a:gd name="T4" fmla="*/ 20 w 735"/>
                    <a:gd name="T5" fmla="*/ 4 h 359"/>
                    <a:gd name="T6" fmla="*/ 20 w 735"/>
                    <a:gd name="T7" fmla="*/ 5 h 359"/>
                    <a:gd name="T8" fmla="*/ 20 w 735"/>
                    <a:gd name="T9" fmla="*/ 6 h 359"/>
                    <a:gd name="T10" fmla="*/ 19 w 735"/>
                    <a:gd name="T11" fmla="*/ 6 h 359"/>
                    <a:gd name="T12" fmla="*/ 19 w 735"/>
                    <a:gd name="T13" fmla="*/ 8 h 359"/>
                    <a:gd name="T14" fmla="*/ 17 w 735"/>
                    <a:gd name="T15" fmla="*/ 8 h 359"/>
                    <a:gd name="T16" fmla="*/ 14 w 735"/>
                    <a:gd name="T17" fmla="*/ 9 h 359"/>
                    <a:gd name="T18" fmla="*/ 12 w 735"/>
                    <a:gd name="T19" fmla="*/ 9 h 359"/>
                    <a:gd name="T20" fmla="*/ 10 w 735"/>
                    <a:gd name="T21" fmla="*/ 8 h 359"/>
                    <a:gd name="T22" fmla="*/ 8 w 735"/>
                    <a:gd name="T23" fmla="*/ 8 h 359"/>
                    <a:gd name="T24" fmla="*/ 8 w 735"/>
                    <a:gd name="T25" fmla="*/ 8 h 359"/>
                    <a:gd name="T26" fmla="*/ 7 w 735"/>
                    <a:gd name="T27" fmla="*/ 8 h 359"/>
                    <a:gd name="T28" fmla="*/ 6 w 735"/>
                    <a:gd name="T29" fmla="*/ 8 h 359"/>
                    <a:gd name="T30" fmla="*/ 5 w 735"/>
                    <a:gd name="T31" fmla="*/ 8 h 359"/>
                    <a:gd name="T32" fmla="*/ 4 w 735"/>
                    <a:gd name="T33" fmla="*/ 8 h 359"/>
                    <a:gd name="T34" fmla="*/ 2 w 735"/>
                    <a:gd name="T35" fmla="*/ 8 h 359"/>
                    <a:gd name="T36" fmla="*/ 1 w 735"/>
                    <a:gd name="T37" fmla="*/ 9 h 359"/>
                    <a:gd name="T38" fmla="*/ 0 w 735"/>
                    <a:gd name="T39" fmla="*/ 9 h 359"/>
                    <a:gd name="T40" fmla="*/ 0 w 735"/>
                    <a:gd name="T41" fmla="*/ 10 h 359"/>
                    <a:gd name="T42" fmla="*/ 0 w 735"/>
                    <a:gd name="T43" fmla="*/ 10 h 359"/>
                    <a:gd name="T44" fmla="*/ 0 w 735"/>
                    <a:gd name="T45" fmla="*/ 10 h 359"/>
                    <a:gd name="T46" fmla="*/ 0 w 735"/>
                    <a:gd name="T47" fmla="*/ 10 h 359"/>
                    <a:gd name="T48" fmla="*/ 2 w 735"/>
                    <a:gd name="T49" fmla="*/ 9 h 359"/>
                    <a:gd name="T50" fmla="*/ 4 w 735"/>
                    <a:gd name="T51" fmla="*/ 9 h 359"/>
                    <a:gd name="T52" fmla="*/ 7 w 735"/>
                    <a:gd name="T53" fmla="*/ 9 h 359"/>
                    <a:gd name="T54" fmla="*/ 10 w 735"/>
                    <a:gd name="T55" fmla="*/ 9 h 359"/>
                    <a:gd name="T56" fmla="*/ 12 w 735"/>
                    <a:gd name="T57" fmla="*/ 9 h 359"/>
                    <a:gd name="T58" fmla="*/ 14 w 735"/>
                    <a:gd name="T59" fmla="*/ 9 h 359"/>
                    <a:gd name="T60" fmla="*/ 16 w 735"/>
                    <a:gd name="T61" fmla="*/ 9 h 359"/>
                    <a:gd name="T62" fmla="*/ 17 w 735"/>
                    <a:gd name="T63" fmla="*/ 9 h 359"/>
                    <a:gd name="T64" fmla="*/ 18 w 735"/>
                    <a:gd name="T65" fmla="*/ 9 h 359"/>
                    <a:gd name="T66" fmla="*/ 19 w 735"/>
                    <a:gd name="T67" fmla="*/ 8 h 359"/>
                    <a:gd name="T68" fmla="*/ 22 w 735"/>
                    <a:gd name="T69" fmla="*/ 0 h 359"/>
                    <a:gd name="T70" fmla="*/ 22 w 735"/>
                    <a:gd name="T71" fmla="*/ 0 h 359"/>
                    <a:gd name="T72" fmla="*/ 22 w 735"/>
                    <a:gd name="T73" fmla="*/ 0 h 359"/>
                    <a:gd name="T74" fmla="*/ 22 w 735"/>
                    <a:gd name="T75" fmla="*/ 0 h 359"/>
                    <a:gd name="T76" fmla="*/ 22 w 735"/>
                    <a:gd name="T77" fmla="*/ 0 h 359"/>
                    <a:gd name="T78" fmla="*/ 21 w 735"/>
                    <a:gd name="T79" fmla="*/ 0 h 35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35"/>
                    <a:gd name="T121" fmla="*/ 0 h 359"/>
                    <a:gd name="T122" fmla="*/ 735 w 735"/>
                    <a:gd name="T123" fmla="*/ 359 h 35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35" h="359">
                      <a:moveTo>
                        <a:pt x="703" y="27"/>
                      </a:moveTo>
                      <a:lnTo>
                        <a:pt x="697" y="44"/>
                      </a:lnTo>
                      <a:lnTo>
                        <a:pt x="689" y="68"/>
                      </a:lnTo>
                      <a:lnTo>
                        <a:pt x="679" y="95"/>
                      </a:lnTo>
                      <a:lnTo>
                        <a:pt x="672" y="122"/>
                      </a:lnTo>
                      <a:lnTo>
                        <a:pt x="662" y="149"/>
                      </a:lnTo>
                      <a:lnTo>
                        <a:pt x="654" y="171"/>
                      </a:lnTo>
                      <a:lnTo>
                        <a:pt x="649" y="185"/>
                      </a:lnTo>
                      <a:lnTo>
                        <a:pt x="648" y="191"/>
                      </a:lnTo>
                      <a:lnTo>
                        <a:pt x="646" y="196"/>
                      </a:lnTo>
                      <a:lnTo>
                        <a:pt x="643" y="207"/>
                      </a:lnTo>
                      <a:lnTo>
                        <a:pt x="635" y="223"/>
                      </a:lnTo>
                      <a:lnTo>
                        <a:pt x="624" y="240"/>
                      </a:lnTo>
                      <a:lnTo>
                        <a:pt x="608" y="259"/>
                      </a:lnTo>
                      <a:lnTo>
                        <a:pt x="585" y="275"/>
                      </a:lnTo>
                      <a:lnTo>
                        <a:pt x="556" y="286"/>
                      </a:lnTo>
                      <a:lnTo>
                        <a:pt x="520" y="291"/>
                      </a:lnTo>
                      <a:lnTo>
                        <a:pt x="479" y="291"/>
                      </a:lnTo>
                      <a:lnTo>
                        <a:pt x="438" y="289"/>
                      </a:lnTo>
                      <a:lnTo>
                        <a:pt x="397" y="288"/>
                      </a:lnTo>
                      <a:lnTo>
                        <a:pt x="357" y="285"/>
                      </a:lnTo>
                      <a:lnTo>
                        <a:pt x="324" y="283"/>
                      </a:lnTo>
                      <a:lnTo>
                        <a:pt x="297" y="281"/>
                      </a:lnTo>
                      <a:lnTo>
                        <a:pt x="280" y="280"/>
                      </a:lnTo>
                      <a:lnTo>
                        <a:pt x="274" y="280"/>
                      </a:lnTo>
                      <a:lnTo>
                        <a:pt x="270" y="280"/>
                      </a:lnTo>
                      <a:lnTo>
                        <a:pt x="264" y="278"/>
                      </a:lnTo>
                      <a:lnTo>
                        <a:pt x="253" y="277"/>
                      </a:lnTo>
                      <a:lnTo>
                        <a:pt x="237" y="275"/>
                      </a:lnTo>
                      <a:lnTo>
                        <a:pt x="220" y="273"/>
                      </a:lnTo>
                      <a:lnTo>
                        <a:pt x="201" y="272"/>
                      </a:lnTo>
                      <a:lnTo>
                        <a:pt x="179" y="270"/>
                      </a:lnTo>
                      <a:lnTo>
                        <a:pt x="157" y="270"/>
                      </a:lnTo>
                      <a:lnTo>
                        <a:pt x="133" y="270"/>
                      </a:lnTo>
                      <a:lnTo>
                        <a:pt x="109" y="273"/>
                      </a:lnTo>
                      <a:lnTo>
                        <a:pt x="87" y="277"/>
                      </a:lnTo>
                      <a:lnTo>
                        <a:pt x="65" y="283"/>
                      </a:lnTo>
                      <a:lnTo>
                        <a:pt x="46" y="291"/>
                      </a:lnTo>
                      <a:lnTo>
                        <a:pt x="29" y="302"/>
                      </a:lnTo>
                      <a:lnTo>
                        <a:pt x="16" y="315"/>
                      </a:lnTo>
                      <a:lnTo>
                        <a:pt x="5" y="330"/>
                      </a:lnTo>
                      <a:lnTo>
                        <a:pt x="3" y="334"/>
                      </a:lnTo>
                      <a:lnTo>
                        <a:pt x="2" y="340"/>
                      </a:lnTo>
                      <a:lnTo>
                        <a:pt x="0" y="349"/>
                      </a:lnTo>
                      <a:lnTo>
                        <a:pt x="2" y="359"/>
                      </a:lnTo>
                      <a:lnTo>
                        <a:pt x="5" y="349"/>
                      </a:lnTo>
                      <a:lnTo>
                        <a:pt x="13" y="338"/>
                      </a:lnTo>
                      <a:lnTo>
                        <a:pt x="26" y="327"/>
                      </a:lnTo>
                      <a:lnTo>
                        <a:pt x="43" y="316"/>
                      </a:lnTo>
                      <a:lnTo>
                        <a:pt x="68" y="307"/>
                      </a:lnTo>
                      <a:lnTo>
                        <a:pt x="103" y="300"/>
                      </a:lnTo>
                      <a:lnTo>
                        <a:pt x="149" y="296"/>
                      </a:lnTo>
                      <a:lnTo>
                        <a:pt x="204" y="294"/>
                      </a:lnTo>
                      <a:lnTo>
                        <a:pt x="245" y="296"/>
                      </a:lnTo>
                      <a:lnTo>
                        <a:pt x="285" y="299"/>
                      </a:lnTo>
                      <a:lnTo>
                        <a:pt x="323" y="302"/>
                      </a:lnTo>
                      <a:lnTo>
                        <a:pt x="359" y="305"/>
                      </a:lnTo>
                      <a:lnTo>
                        <a:pt x="395" y="308"/>
                      </a:lnTo>
                      <a:lnTo>
                        <a:pt x="427" y="311"/>
                      </a:lnTo>
                      <a:lnTo>
                        <a:pt x="458" y="315"/>
                      </a:lnTo>
                      <a:lnTo>
                        <a:pt x="488" y="316"/>
                      </a:lnTo>
                      <a:lnTo>
                        <a:pt x="515" y="316"/>
                      </a:lnTo>
                      <a:lnTo>
                        <a:pt x="540" y="316"/>
                      </a:lnTo>
                      <a:lnTo>
                        <a:pt x="564" y="313"/>
                      </a:lnTo>
                      <a:lnTo>
                        <a:pt x="585" y="307"/>
                      </a:lnTo>
                      <a:lnTo>
                        <a:pt x="604" y="299"/>
                      </a:lnTo>
                      <a:lnTo>
                        <a:pt x="619" y="288"/>
                      </a:lnTo>
                      <a:lnTo>
                        <a:pt x="632" y="273"/>
                      </a:lnTo>
                      <a:lnTo>
                        <a:pt x="643" y="255"/>
                      </a:lnTo>
                      <a:lnTo>
                        <a:pt x="716" y="30"/>
                      </a:lnTo>
                      <a:lnTo>
                        <a:pt x="733" y="30"/>
                      </a:lnTo>
                      <a:lnTo>
                        <a:pt x="735" y="29"/>
                      </a:lnTo>
                      <a:lnTo>
                        <a:pt x="735" y="27"/>
                      </a:lnTo>
                      <a:lnTo>
                        <a:pt x="735" y="26"/>
                      </a:lnTo>
                      <a:lnTo>
                        <a:pt x="732" y="0"/>
                      </a:lnTo>
                      <a:lnTo>
                        <a:pt x="728" y="0"/>
                      </a:lnTo>
                      <a:lnTo>
                        <a:pt x="722" y="2"/>
                      </a:lnTo>
                      <a:lnTo>
                        <a:pt x="713" y="8"/>
                      </a:lnTo>
                      <a:lnTo>
                        <a:pt x="703" y="27"/>
                      </a:lnTo>
                      <a:close/>
                    </a:path>
                  </a:pathLst>
                </a:custGeom>
                <a:solidFill>
                  <a:srgbClr val="E033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8" name="Freeform 511"/>
                <p:cNvSpPr>
                  <a:spLocks/>
                </p:cNvSpPr>
                <p:nvPr/>
              </p:nvSpPr>
              <p:spPr bwMode="auto">
                <a:xfrm>
                  <a:off x="1788" y="3115"/>
                  <a:ext cx="366" cy="169"/>
                </a:xfrm>
                <a:custGeom>
                  <a:avLst/>
                  <a:gdLst>
                    <a:gd name="T0" fmla="*/ 20 w 731"/>
                    <a:gd name="T1" fmla="*/ 7 h 338"/>
                    <a:gd name="T2" fmla="*/ 19 w 731"/>
                    <a:gd name="T3" fmla="*/ 9 h 338"/>
                    <a:gd name="T4" fmla="*/ 18 w 731"/>
                    <a:gd name="T5" fmla="*/ 9 h 338"/>
                    <a:gd name="T6" fmla="*/ 17 w 731"/>
                    <a:gd name="T7" fmla="*/ 9 h 338"/>
                    <a:gd name="T8" fmla="*/ 15 w 731"/>
                    <a:gd name="T9" fmla="*/ 9 h 338"/>
                    <a:gd name="T10" fmla="*/ 13 w 731"/>
                    <a:gd name="T11" fmla="*/ 9 h 338"/>
                    <a:gd name="T12" fmla="*/ 11 w 731"/>
                    <a:gd name="T13" fmla="*/ 9 h 338"/>
                    <a:gd name="T14" fmla="*/ 8 w 731"/>
                    <a:gd name="T15" fmla="*/ 9 h 338"/>
                    <a:gd name="T16" fmla="*/ 5 w 731"/>
                    <a:gd name="T17" fmla="*/ 9 h 338"/>
                    <a:gd name="T18" fmla="*/ 3 w 731"/>
                    <a:gd name="T19" fmla="*/ 9 h 338"/>
                    <a:gd name="T20" fmla="*/ 1 w 731"/>
                    <a:gd name="T21" fmla="*/ 10 h 338"/>
                    <a:gd name="T22" fmla="*/ 1 w 731"/>
                    <a:gd name="T23" fmla="*/ 10 h 338"/>
                    <a:gd name="T24" fmla="*/ 1 w 731"/>
                    <a:gd name="T25" fmla="*/ 11 h 338"/>
                    <a:gd name="T26" fmla="*/ 1 w 731"/>
                    <a:gd name="T27" fmla="*/ 11 h 338"/>
                    <a:gd name="T28" fmla="*/ 1 w 731"/>
                    <a:gd name="T29" fmla="*/ 11 h 338"/>
                    <a:gd name="T30" fmla="*/ 1 w 731"/>
                    <a:gd name="T31" fmla="*/ 11 h 338"/>
                    <a:gd name="T32" fmla="*/ 1 w 731"/>
                    <a:gd name="T33" fmla="*/ 10 h 338"/>
                    <a:gd name="T34" fmla="*/ 2 w 731"/>
                    <a:gd name="T35" fmla="*/ 10 h 338"/>
                    <a:gd name="T36" fmla="*/ 2 w 731"/>
                    <a:gd name="T37" fmla="*/ 10 h 338"/>
                    <a:gd name="T38" fmla="*/ 4 w 731"/>
                    <a:gd name="T39" fmla="*/ 9 h 338"/>
                    <a:gd name="T40" fmla="*/ 5 w 731"/>
                    <a:gd name="T41" fmla="*/ 9 h 338"/>
                    <a:gd name="T42" fmla="*/ 7 w 731"/>
                    <a:gd name="T43" fmla="*/ 9 h 338"/>
                    <a:gd name="T44" fmla="*/ 10 w 731"/>
                    <a:gd name="T45" fmla="*/ 9 h 338"/>
                    <a:gd name="T46" fmla="*/ 13 w 731"/>
                    <a:gd name="T47" fmla="*/ 10 h 338"/>
                    <a:gd name="T48" fmla="*/ 15 w 731"/>
                    <a:gd name="T49" fmla="*/ 10 h 338"/>
                    <a:gd name="T50" fmla="*/ 17 w 731"/>
                    <a:gd name="T51" fmla="*/ 10 h 338"/>
                    <a:gd name="T52" fmla="*/ 18 w 731"/>
                    <a:gd name="T53" fmla="*/ 9 h 338"/>
                    <a:gd name="T54" fmla="*/ 19 w 731"/>
                    <a:gd name="T55" fmla="*/ 9 h 338"/>
                    <a:gd name="T56" fmla="*/ 20 w 731"/>
                    <a:gd name="T57" fmla="*/ 7 h 338"/>
                    <a:gd name="T58" fmla="*/ 21 w 731"/>
                    <a:gd name="T59" fmla="*/ 6 h 338"/>
                    <a:gd name="T60" fmla="*/ 22 w 731"/>
                    <a:gd name="T61" fmla="*/ 5 h 338"/>
                    <a:gd name="T62" fmla="*/ 22 w 731"/>
                    <a:gd name="T63" fmla="*/ 3 h 338"/>
                    <a:gd name="T64" fmla="*/ 23 w 731"/>
                    <a:gd name="T65" fmla="*/ 1 h 338"/>
                    <a:gd name="T66" fmla="*/ 23 w 731"/>
                    <a:gd name="T67" fmla="*/ 1 h 338"/>
                    <a:gd name="T68" fmla="*/ 23 w 731"/>
                    <a:gd name="T69" fmla="*/ 0 h 33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31"/>
                    <a:gd name="T106" fmla="*/ 0 h 338"/>
                    <a:gd name="T107" fmla="*/ 731 w 731"/>
                    <a:gd name="T108" fmla="*/ 338 h 33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31" h="338">
                      <a:moveTo>
                        <a:pt x="641" y="225"/>
                      </a:moveTo>
                      <a:lnTo>
                        <a:pt x="630" y="243"/>
                      </a:lnTo>
                      <a:lnTo>
                        <a:pt x="617" y="258"/>
                      </a:lnTo>
                      <a:lnTo>
                        <a:pt x="602" y="269"/>
                      </a:lnTo>
                      <a:lnTo>
                        <a:pt x="583" y="277"/>
                      </a:lnTo>
                      <a:lnTo>
                        <a:pt x="562" y="283"/>
                      </a:lnTo>
                      <a:lnTo>
                        <a:pt x="538" y="286"/>
                      </a:lnTo>
                      <a:lnTo>
                        <a:pt x="513" y="286"/>
                      </a:lnTo>
                      <a:lnTo>
                        <a:pt x="486" y="286"/>
                      </a:lnTo>
                      <a:lnTo>
                        <a:pt x="456" y="285"/>
                      </a:lnTo>
                      <a:lnTo>
                        <a:pt x="425" y="281"/>
                      </a:lnTo>
                      <a:lnTo>
                        <a:pt x="393" y="278"/>
                      </a:lnTo>
                      <a:lnTo>
                        <a:pt x="357" y="275"/>
                      </a:lnTo>
                      <a:lnTo>
                        <a:pt x="321" y="272"/>
                      </a:lnTo>
                      <a:lnTo>
                        <a:pt x="283" y="269"/>
                      </a:lnTo>
                      <a:lnTo>
                        <a:pt x="243" y="266"/>
                      </a:lnTo>
                      <a:lnTo>
                        <a:pt x="202" y="264"/>
                      </a:lnTo>
                      <a:lnTo>
                        <a:pt x="147" y="266"/>
                      </a:lnTo>
                      <a:lnTo>
                        <a:pt x="101" y="270"/>
                      </a:lnTo>
                      <a:lnTo>
                        <a:pt x="66" y="277"/>
                      </a:lnTo>
                      <a:lnTo>
                        <a:pt x="41" y="286"/>
                      </a:lnTo>
                      <a:lnTo>
                        <a:pt x="24" y="297"/>
                      </a:lnTo>
                      <a:lnTo>
                        <a:pt x="11" y="308"/>
                      </a:lnTo>
                      <a:lnTo>
                        <a:pt x="3" y="319"/>
                      </a:lnTo>
                      <a:lnTo>
                        <a:pt x="0" y="329"/>
                      </a:lnTo>
                      <a:lnTo>
                        <a:pt x="3" y="332"/>
                      </a:lnTo>
                      <a:lnTo>
                        <a:pt x="6" y="335"/>
                      </a:lnTo>
                      <a:lnTo>
                        <a:pt x="9" y="337"/>
                      </a:lnTo>
                      <a:lnTo>
                        <a:pt x="14" y="338"/>
                      </a:lnTo>
                      <a:lnTo>
                        <a:pt x="14" y="337"/>
                      </a:lnTo>
                      <a:lnTo>
                        <a:pt x="16" y="335"/>
                      </a:lnTo>
                      <a:lnTo>
                        <a:pt x="16" y="330"/>
                      </a:lnTo>
                      <a:lnTo>
                        <a:pt x="19" y="326"/>
                      </a:lnTo>
                      <a:lnTo>
                        <a:pt x="24" y="319"/>
                      </a:lnTo>
                      <a:lnTo>
                        <a:pt x="30" y="313"/>
                      </a:lnTo>
                      <a:lnTo>
                        <a:pt x="38" y="307"/>
                      </a:lnTo>
                      <a:lnTo>
                        <a:pt x="49" y="299"/>
                      </a:lnTo>
                      <a:lnTo>
                        <a:pt x="63" y="292"/>
                      </a:lnTo>
                      <a:lnTo>
                        <a:pt x="80" y="288"/>
                      </a:lnTo>
                      <a:lnTo>
                        <a:pt x="101" y="281"/>
                      </a:lnTo>
                      <a:lnTo>
                        <a:pt x="125" y="278"/>
                      </a:lnTo>
                      <a:lnTo>
                        <a:pt x="153" y="275"/>
                      </a:lnTo>
                      <a:lnTo>
                        <a:pt x="186" y="275"/>
                      </a:lnTo>
                      <a:lnTo>
                        <a:pt x="224" y="277"/>
                      </a:lnTo>
                      <a:lnTo>
                        <a:pt x="268" y="280"/>
                      </a:lnTo>
                      <a:lnTo>
                        <a:pt x="313" y="285"/>
                      </a:lnTo>
                      <a:lnTo>
                        <a:pt x="354" y="289"/>
                      </a:lnTo>
                      <a:lnTo>
                        <a:pt x="392" y="292"/>
                      </a:lnTo>
                      <a:lnTo>
                        <a:pt x="428" y="294"/>
                      </a:lnTo>
                      <a:lnTo>
                        <a:pt x="461" y="296"/>
                      </a:lnTo>
                      <a:lnTo>
                        <a:pt x="491" y="296"/>
                      </a:lnTo>
                      <a:lnTo>
                        <a:pt x="520" y="294"/>
                      </a:lnTo>
                      <a:lnTo>
                        <a:pt x="545" y="291"/>
                      </a:lnTo>
                      <a:lnTo>
                        <a:pt x="568" y="286"/>
                      </a:lnTo>
                      <a:lnTo>
                        <a:pt x="589" y="278"/>
                      </a:lnTo>
                      <a:lnTo>
                        <a:pt x="608" y="269"/>
                      </a:lnTo>
                      <a:lnTo>
                        <a:pt x="624" y="258"/>
                      </a:lnTo>
                      <a:lnTo>
                        <a:pt x="640" y="242"/>
                      </a:lnTo>
                      <a:lnTo>
                        <a:pt x="652" y="225"/>
                      </a:lnTo>
                      <a:lnTo>
                        <a:pt x="662" y="206"/>
                      </a:lnTo>
                      <a:lnTo>
                        <a:pt x="671" y="182"/>
                      </a:lnTo>
                      <a:lnTo>
                        <a:pt x="684" y="142"/>
                      </a:lnTo>
                      <a:lnTo>
                        <a:pt x="695" y="109"/>
                      </a:lnTo>
                      <a:lnTo>
                        <a:pt x="704" y="79"/>
                      </a:lnTo>
                      <a:lnTo>
                        <a:pt x="714" y="56"/>
                      </a:lnTo>
                      <a:lnTo>
                        <a:pt x="720" y="35"/>
                      </a:lnTo>
                      <a:lnTo>
                        <a:pt x="725" y="19"/>
                      </a:lnTo>
                      <a:lnTo>
                        <a:pt x="728" y="8"/>
                      </a:lnTo>
                      <a:lnTo>
                        <a:pt x="731" y="0"/>
                      </a:lnTo>
                      <a:lnTo>
                        <a:pt x="714" y="0"/>
                      </a:lnTo>
                      <a:lnTo>
                        <a:pt x="641" y="225"/>
                      </a:lnTo>
                      <a:close/>
                    </a:path>
                  </a:pathLst>
                </a:custGeom>
                <a:solidFill>
                  <a:srgbClr val="9900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9" name="Freeform 512"/>
                <p:cNvSpPr>
                  <a:spLocks/>
                </p:cNvSpPr>
                <p:nvPr/>
              </p:nvSpPr>
              <p:spPr bwMode="auto">
                <a:xfrm>
                  <a:off x="2139" y="3097"/>
                  <a:ext cx="21" cy="19"/>
                </a:xfrm>
                <a:custGeom>
                  <a:avLst/>
                  <a:gdLst>
                    <a:gd name="T0" fmla="*/ 1 w 41"/>
                    <a:gd name="T1" fmla="*/ 1 h 38"/>
                    <a:gd name="T2" fmla="*/ 1 w 41"/>
                    <a:gd name="T3" fmla="*/ 1 h 38"/>
                    <a:gd name="T4" fmla="*/ 2 w 41"/>
                    <a:gd name="T5" fmla="*/ 1 h 38"/>
                    <a:gd name="T6" fmla="*/ 2 w 41"/>
                    <a:gd name="T7" fmla="*/ 1 h 38"/>
                    <a:gd name="T8" fmla="*/ 2 w 41"/>
                    <a:gd name="T9" fmla="*/ 1 h 38"/>
                    <a:gd name="T10" fmla="*/ 2 w 41"/>
                    <a:gd name="T11" fmla="*/ 1 h 38"/>
                    <a:gd name="T12" fmla="*/ 2 w 41"/>
                    <a:gd name="T13" fmla="*/ 1 h 38"/>
                    <a:gd name="T14" fmla="*/ 2 w 41"/>
                    <a:gd name="T15" fmla="*/ 1 h 38"/>
                    <a:gd name="T16" fmla="*/ 2 w 41"/>
                    <a:gd name="T17" fmla="*/ 1 h 38"/>
                    <a:gd name="T18" fmla="*/ 1 w 41"/>
                    <a:gd name="T19" fmla="*/ 0 h 38"/>
                    <a:gd name="T20" fmla="*/ 1 w 41"/>
                    <a:gd name="T21" fmla="*/ 0 h 38"/>
                    <a:gd name="T22" fmla="*/ 1 w 41"/>
                    <a:gd name="T23" fmla="*/ 1 h 38"/>
                    <a:gd name="T24" fmla="*/ 1 w 41"/>
                    <a:gd name="T25" fmla="*/ 1 h 38"/>
                    <a:gd name="T26" fmla="*/ 1 w 41"/>
                    <a:gd name="T27" fmla="*/ 1 h 38"/>
                    <a:gd name="T28" fmla="*/ 1 w 41"/>
                    <a:gd name="T29" fmla="*/ 1 h 38"/>
                    <a:gd name="T30" fmla="*/ 1 w 41"/>
                    <a:gd name="T31" fmla="*/ 1 h 38"/>
                    <a:gd name="T32" fmla="*/ 1 w 41"/>
                    <a:gd name="T33" fmla="*/ 1 h 38"/>
                    <a:gd name="T34" fmla="*/ 1 w 41"/>
                    <a:gd name="T35" fmla="*/ 1 h 38"/>
                    <a:gd name="T36" fmla="*/ 1 w 41"/>
                    <a:gd name="T37" fmla="*/ 1 h 38"/>
                    <a:gd name="T38" fmla="*/ 1 w 41"/>
                    <a:gd name="T39" fmla="*/ 1 h 38"/>
                    <a:gd name="T40" fmla="*/ 1 w 41"/>
                    <a:gd name="T41" fmla="*/ 1 h 38"/>
                    <a:gd name="T42" fmla="*/ 1 w 41"/>
                    <a:gd name="T43" fmla="*/ 1 h 38"/>
                    <a:gd name="T44" fmla="*/ 0 w 41"/>
                    <a:gd name="T45" fmla="*/ 1 h 38"/>
                    <a:gd name="T46" fmla="*/ 0 w 41"/>
                    <a:gd name="T47" fmla="*/ 1 h 38"/>
                    <a:gd name="T48" fmla="*/ 1 w 41"/>
                    <a:gd name="T49" fmla="*/ 1 h 38"/>
                    <a:gd name="T50" fmla="*/ 1 w 41"/>
                    <a:gd name="T51" fmla="*/ 1 h 38"/>
                    <a:gd name="T52" fmla="*/ 1 w 41"/>
                    <a:gd name="T53" fmla="*/ 1 h 38"/>
                    <a:gd name="T54" fmla="*/ 1 w 41"/>
                    <a:gd name="T55" fmla="*/ 1 h 38"/>
                    <a:gd name="T56" fmla="*/ 1 w 41"/>
                    <a:gd name="T57" fmla="*/ 1 h 38"/>
                    <a:gd name="T58" fmla="*/ 1 w 41"/>
                    <a:gd name="T59" fmla="*/ 1 h 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1"/>
                    <a:gd name="T91" fmla="*/ 0 h 38"/>
                    <a:gd name="T92" fmla="*/ 41 w 41"/>
                    <a:gd name="T93" fmla="*/ 38 h 3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1" h="38">
                      <a:moveTo>
                        <a:pt x="27" y="35"/>
                      </a:moveTo>
                      <a:lnTo>
                        <a:pt x="30" y="33"/>
                      </a:lnTo>
                      <a:lnTo>
                        <a:pt x="33" y="30"/>
                      </a:lnTo>
                      <a:lnTo>
                        <a:pt x="34" y="28"/>
                      </a:lnTo>
                      <a:lnTo>
                        <a:pt x="38" y="25"/>
                      </a:lnTo>
                      <a:lnTo>
                        <a:pt x="41" y="19"/>
                      </a:lnTo>
                      <a:lnTo>
                        <a:pt x="41" y="13"/>
                      </a:lnTo>
                      <a:lnTo>
                        <a:pt x="38" y="8"/>
                      </a:lnTo>
                      <a:lnTo>
                        <a:pt x="33" y="3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6" y="3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3" y="14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3" y="32"/>
                      </a:lnTo>
                      <a:lnTo>
                        <a:pt x="8" y="36"/>
                      </a:lnTo>
                      <a:lnTo>
                        <a:pt x="14" y="38"/>
                      </a:lnTo>
                      <a:lnTo>
                        <a:pt x="20" y="38"/>
                      </a:lnTo>
                      <a:lnTo>
                        <a:pt x="27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0" name="Freeform 513"/>
                <p:cNvSpPr>
                  <a:spLocks/>
                </p:cNvSpPr>
                <p:nvPr/>
              </p:nvSpPr>
              <p:spPr bwMode="auto">
                <a:xfrm>
                  <a:off x="1598" y="2971"/>
                  <a:ext cx="409" cy="370"/>
                </a:xfrm>
                <a:custGeom>
                  <a:avLst/>
                  <a:gdLst>
                    <a:gd name="T0" fmla="*/ 26 w 818"/>
                    <a:gd name="T1" fmla="*/ 21 h 739"/>
                    <a:gd name="T2" fmla="*/ 24 w 818"/>
                    <a:gd name="T3" fmla="*/ 19 h 739"/>
                    <a:gd name="T4" fmla="*/ 24 w 818"/>
                    <a:gd name="T5" fmla="*/ 19 h 739"/>
                    <a:gd name="T6" fmla="*/ 24 w 818"/>
                    <a:gd name="T7" fmla="*/ 16 h 739"/>
                    <a:gd name="T8" fmla="*/ 24 w 818"/>
                    <a:gd name="T9" fmla="*/ 15 h 739"/>
                    <a:gd name="T10" fmla="*/ 23 w 818"/>
                    <a:gd name="T11" fmla="*/ 14 h 739"/>
                    <a:gd name="T12" fmla="*/ 23 w 818"/>
                    <a:gd name="T13" fmla="*/ 14 h 739"/>
                    <a:gd name="T14" fmla="*/ 22 w 818"/>
                    <a:gd name="T15" fmla="*/ 14 h 739"/>
                    <a:gd name="T16" fmla="*/ 21 w 818"/>
                    <a:gd name="T17" fmla="*/ 14 h 739"/>
                    <a:gd name="T18" fmla="*/ 22 w 818"/>
                    <a:gd name="T19" fmla="*/ 13 h 739"/>
                    <a:gd name="T20" fmla="*/ 22 w 818"/>
                    <a:gd name="T21" fmla="*/ 2 h 739"/>
                    <a:gd name="T22" fmla="*/ 22 w 818"/>
                    <a:gd name="T23" fmla="*/ 2 h 739"/>
                    <a:gd name="T24" fmla="*/ 21 w 818"/>
                    <a:gd name="T25" fmla="*/ 1 h 739"/>
                    <a:gd name="T26" fmla="*/ 21 w 818"/>
                    <a:gd name="T27" fmla="*/ 1 h 739"/>
                    <a:gd name="T28" fmla="*/ 20 w 818"/>
                    <a:gd name="T29" fmla="*/ 0 h 739"/>
                    <a:gd name="T30" fmla="*/ 6 w 818"/>
                    <a:gd name="T31" fmla="*/ 1 h 739"/>
                    <a:gd name="T32" fmla="*/ 5 w 818"/>
                    <a:gd name="T33" fmla="*/ 1 h 739"/>
                    <a:gd name="T34" fmla="*/ 5 w 818"/>
                    <a:gd name="T35" fmla="*/ 1 h 739"/>
                    <a:gd name="T36" fmla="*/ 3 w 818"/>
                    <a:gd name="T37" fmla="*/ 2 h 739"/>
                    <a:gd name="T38" fmla="*/ 3 w 818"/>
                    <a:gd name="T39" fmla="*/ 12 h 739"/>
                    <a:gd name="T40" fmla="*/ 5 w 818"/>
                    <a:gd name="T41" fmla="*/ 13 h 739"/>
                    <a:gd name="T42" fmla="*/ 6 w 818"/>
                    <a:gd name="T43" fmla="*/ 14 h 739"/>
                    <a:gd name="T44" fmla="*/ 3 w 818"/>
                    <a:gd name="T45" fmla="*/ 14 h 739"/>
                    <a:gd name="T46" fmla="*/ 3 w 818"/>
                    <a:gd name="T47" fmla="*/ 14 h 739"/>
                    <a:gd name="T48" fmla="*/ 3 w 818"/>
                    <a:gd name="T49" fmla="*/ 15 h 739"/>
                    <a:gd name="T50" fmla="*/ 3 w 818"/>
                    <a:gd name="T51" fmla="*/ 15 h 739"/>
                    <a:gd name="T52" fmla="*/ 3 w 818"/>
                    <a:gd name="T53" fmla="*/ 18 h 739"/>
                    <a:gd name="T54" fmla="*/ 3 w 818"/>
                    <a:gd name="T55" fmla="*/ 19 h 739"/>
                    <a:gd name="T56" fmla="*/ 3 w 818"/>
                    <a:gd name="T57" fmla="*/ 19 h 739"/>
                    <a:gd name="T58" fmla="*/ 2 w 818"/>
                    <a:gd name="T59" fmla="*/ 20 h 739"/>
                    <a:gd name="T60" fmla="*/ 2 w 818"/>
                    <a:gd name="T61" fmla="*/ 20 h 739"/>
                    <a:gd name="T62" fmla="*/ 1 w 818"/>
                    <a:gd name="T63" fmla="*/ 21 h 739"/>
                    <a:gd name="T64" fmla="*/ 1 w 818"/>
                    <a:gd name="T65" fmla="*/ 21 h 739"/>
                    <a:gd name="T66" fmla="*/ 0 w 818"/>
                    <a:gd name="T67" fmla="*/ 21 h 739"/>
                    <a:gd name="T68" fmla="*/ 0 w 818"/>
                    <a:gd name="T69" fmla="*/ 22 h 739"/>
                    <a:gd name="T70" fmla="*/ 1 w 818"/>
                    <a:gd name="T71" fmla="*/ 22 h 739"/>
                    <a:gd name="T72" fmla="*/ 1 w 818"/>
                    <a:gd name="T73" fmla="*/ 23 h 739"/>
                    <a:gd name="T74" fmla="*/ 2 w 818"/>
                    <a:gd name="T75" fmla="*/ 23 h 739"/>
                    <a:gd name="T76" fmla="*/ 2 w 818"/>
                    <a:gd name="T77" fmla="*/ 24 h 739"/>
                    <a:gd name="T78" fmla="*/ 25 w 818"/>
                    <a:gd name="T79" fmla="*/ 24 h 739"/>
                    <a:gd name="T80" fmla="*/ 25 w 818"/>
                    <a:gd name="T81" fmla="*/ 23 h 739"/>
                    <a:gd name="T82" fmla="*/ 26 w 818"/>
                    <a:gd name="T83" fmla="*/ 23 h 739"/>
                    <a:gd name="T84" fmla="*/ 26 w 818"/>
                    <a:gd name="T85" fmla="*/ 22 h 739"/>
                    <a:gd name="T86" fmla="*/ 26 w 818"/>
                    <a:gd name="T87" fmla="*/ 21 h 739"/>
                    <a:gd name="T88" fmla="*/ 26 w 818"/>
                    <a:gd name="T89" fmla="*/ 21 h 73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18"/>
                    <a:gd name="T136" fmla="*/ 0 h 739"/>
                    <a:gd name="T137" fmla="*/ 818 w 818"/>
                    <a:gd name="T138" fmla="*/ 739 h 73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18" h="739">
                      <a:moveTo>
                        <a:pt x="808" y="652"/>
                      </a:moveTo>
                      <a:lnTo>
                        <a:pt x="802" y="649"/>
                      </a:lnTo>
                      <a:lnTo>
                        <a:pt x="739" y="609"/>
                      </a:lnTo>
                      <a:lnTo>
                        <a:pt x="744" y="602"/>
                      </a:lnTo>
                      <a:lnTo>
                        <a:pt x="747" y="594"/>
                      </a:lnTo>
                      <a:lnTo>
                        <a:pt x="748" y="586"/>
                      </a:lnTo>
                      <a:lnTo>
                        <a:pt x="750" y="576"/>
                      </a:lnTo>
                      <a:lnTo>
                        <a:pt x="750" y="483"/>
                      </a:lnTo>
                      <a:lnTo>
                        <a:pt x="748" y="472"/>
                      </a:lnTo>
                      <a:lnTo>
                        <a:pt x="745" y="463"/>
                      </a:lnTo>
                      <a:lnTo>
                        <a:pt x="741" y="453"/>
                      </a:lnTo>
                      <a:lnTo>
                        <a:pt x="734" y="445"/>
                      </a:lnTo>
                      <a:lnTo>
                        <a:pt x="725" y="439"/>
                      </a:lnTo>
                      <a:lnTo>
                        <a:pt x="715" y="434"/>
                      </a:lnTo>
                      <a:lnTo>
                        <a:pt x="706" y="431"/>
                      </a:lnTo>
                      <a:lnTo>
                        <a:pt x="695" y="429"/>
                      </a:lnTo>
                      <a:lnTo>
                        <a:pt x="644" y="429"/>
                      </a:lnTo>
                      <a:lnTo>
                        <a:pt x="660" y="422"/>
                      </a:lnTo>
                      <a:lnTo>
                        <a:pt x="671" y="409"/>
                      </a:lnTo>
                      <a:lnTo>
                        <a:pt x="679" y="395"/>
                      </a:lnTo>
                      <a:lnTo>
                        <a:pt x="682" y="377"/>
                      </a:lnTo>
                      <a:lnTo>
                        <a:pt x="682" y="57"/>
                      </a:lnTo>
                      <a:lnTo>
                        <a:pt x="681" y="46"/>
                      </a:lnTo>
                      <a:lnTo>
                        <a:pt x="677" y="35"/>
                      </a:lnTo>
                      <a:lnTo>
                        <a:pt x="673" y="25"/>
                      </a:lnTo>
                      <a:lnTo>
                        <a:pt x="665" y="17"/>
                      </a:lnTo>
                      <a:lnTo>
                        <a:pt x="657" y="9"/>
                      </a:lnTo>
                      <a:lnTo>
                        <a:pt x="647" y="5"/>
                      </a:lnTo>
                      <a:lnTo>
                        <a:pt x="636" y="1"/>
                      </a:lnTo>
                      <a:lnTo>
                        <a:pt x="624" y="0"/>
                      </a:lnTo>
                      <a:lnTo>
                        <a:pt x="181" y="0"/>
                      </a:lnTo>
                      <a:lnTo>
                        <a:pt x="169" y="1"/>
                      </a:lnTo>
                      <a:lnTo>
                        <a:pt x="158" y="5"/>
                      </a:lnTo>
                      <a:lnTo>
                        <a:pt x="148" y="9"/>
                      </a:lnTo>
                      <a:lnTo>
                        <a:pt x="140" y="17"/>
                      </a:lnTo>
                      <a:lnTo>
                        <a:pt x="132" y="25"/>
                      </a:lnTo>
                      <a:lnTo>
                        <a:pt x="128" y="35"/>
                      </a:lnTo>
                      <a:lnTo>
                        <a:pt x="125" y="46"/>
                      </a:lnTo>
                      <a:lnTo>
                        <a:pt x="123" y="57"/>
                      </a:lnTo>
                      <a:lnTo>
                        <a:pt x="123" y="377"/>
                      </a:lnTo>
                      <a:lnTo>
                        <a:pt x="126" y="395"/>
                      </a:lnTo>
                      <a:lnTo>
                        <a:pt x="134" y="409"/>
                      </a:lnTo>
                      <a:lnTo>
                        <a:pt x="145" y="422"/>
                      </a:lnTo>
                      <a:lnTo>
                        <a:pt x="161" y="429"/>
                      </a:lnTo>
                      <a:lnTo>
                        <a:pt x="126" y="429"/>
                      </a:lnTo>
                      <a:lnTo>
                        <a:pt x="115" y="431"/>
                      </a:lnTo>
                      <a:lnTo>
                        <a:pt x="106" y="434"/>
                      </a:lnTo>
                      <a:lnTo>
                        <a:pt x="96" y="439"/>
                      </a:lnTo>
                      <a:lnTo>
                        <a:pt x="87" y="445"/>
                      </a:lnTo>
                      <a:lnTo>
                        <a:pt x="80" y="453"/>
                      </a:lnTo>
                      <a:lnTo>
                        <a:pt x="76" y="463"/>
                      </a:lnTo>
                      <a:lnTo>
                        <a:pt x="72" y="472"/>
                      </a:lnTo>
                      <a:lnTo>
                        <a:pt x="71" y="483"/>
                      </a:lnTo>
                      <a:lnTo>
                        <a:pt x="71" y="576"/>
                      </a:lnTo>
                      <a:lnTo>
                        <a:pt x="72" y="586"/>
                      </a:lnTo>
                      <a:lnTo>
                        <a:pt x="74" y="594"/>
                      </a:lnTo>
                      <a:lnTo>
                        <a:pt x="77" y="600"/>
                      </a:lnTo>
                      <a:lnTo>
                        <a:pt x="82" y="608"/>
                      </a:lnTo>
                      <a:lnTo>
                        <a:pt x="72" y="614"/>
                      </a:lnTo>
                      <a:lnTo>
                        <a:pt x="61" y="621"/>
                      </a:lnTo>
                      <a:lnTo>
                        <a:pt x="50" y="628"/>
                      </a:lnTo>
                      <a:lnTo>
                        <a:pt x="41" y="635"/>
                      </a:lnTo>
                      <a:lnTo>
                        <a:pt x="31" y="639"/>
                      </a:lnTo>
                      <a:lnTo>
                        <a:pt x="23" y="644"/>
                      </a:lnTo>
                      <a:lnTo>
                        <a:pt x="19" y="647"/>
                      </a:lnTo>
                      <a:lnTo>
                        <a:pt x="17" y="649"/>
                      </a:lnTo>
                      <a:lnTo>
                        <a:pt x="8" y="652"/>
                      </a:lnTo>
                      <a:lnTo>
                        <a:pt x="0" y="658"/>
                      </a:lnTo>
                      <a:lnTo>
                        <a:pt x="0" y="668"/>
                      </a:lnTo>
                      <a:lnTo>
                        <a:pt x="0" y="676"/>
                      </a:lnTo>
                      <a:lnTo>
                        <a:pt x="1" y="688"/>
                      </a:lnTo>
                      <a:lnTo>
                        <a:pt x="5" y="701"/>
                      </a:lnTo>
                      <a:lnTo>
                        <a:pt x="9" y="712"/>
                      </a:lnTo>
                      <a:lnTo>
                        <a:pt x="17" y="722"/>
                      </a:lnTo>
                      <a:lnTo>
                        <a:pt x="25" y="728"/>
                      </a:lnTo>
                      <a:lnTo>
                        <a:pt x="35" y="734"/>
                      </a:lnTo>
                      <a:lnTo>
                        <a:pt x="46" y="737"/>
                      </a:lnTo>
                      <a:lnTo>
                        <a:pt x="58" y="739"/>
                      </a:lnTo>
                      <a:lnTo>
                        <a:pt x="760" y="739"/>
                      </a:lnTo>
                      <a:lnTo>
                        <a:pt x="772" y="737"/>
                      </a:lnTo>
                      <a:lnTo>
                        <a:pt x="783" y="734"/>
                      </a:lnTo>
                      <a:lnTo>
                        <a:pt x="793" y="728"/>
                      </a:lnTo>
                      <a:lnTo>
                        <a:pt x="801" y="722"/>
                      </a:lnTo>
                      <a:lnTo>
                        <a:pt x="808" y="712"/>
                      </a:lnTo>
                      <a:lnTo>
                        <a:pt x="813" y="701"/>
                      </a:lnTo>
                      <a:lnTo>
                        <a:pt x="816" y="688"/>
                      </a:lnTo>
                      <a:lnTo>
                        <a:pt x="818" y="676"/>
                      </a:lnTo>
                      <a:lnTo>
                        <a:pt x="818" y="668"/>
                      </a:lnTo>
                      <a:lnTo>
                        <a:pt x="818" y="658"/>
                      </a:lnTo>
                      <a:lnTo>
                        <a:pt x="808" y="6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1" name="Freeform 514"/>
                <p:cNvSpPr>
                  <a:spLocks/>
                </p:cNvSpPr>
                <p:nvPr/>
              </p:nvSpPr>
              <p:spPr bwMode="auto">
                <a:xfrm>
                  <a:off x="1670" y="2981"/>
                  <a:ext cx="260" cy="197"/>
                </a:xfrm>
                <a:custGeom>
                  <a:avLst/>
                  <a:gdLst>
                    <a:gd name="T0" fmla="*/ 2 w 519"/>
                    <a:gd name="T1" fmla="*/ 12 h 395"/>
                    <a:gd name="T2" fmla="*/ 1 w 519"/>
                    <a:gd name="T3" fmla="*/ 12 h 395"/>
                    <a:gd name="T4" fmla="*/ 1 w 519"/>
                    <a:gd name="T5" fmla="*/ 12 h 395"/>
                    <a:gd name="T6" fmla="*/ 1 w 519"/>
                    <a:gd name="T7" fmla="*/ 11 h 395"/>
                    <a:gd name="T8" fmla="*/ 0 w 519"/>
                    <a:gd name="T9" fmla="*/ 11 h 395"/>
                    <a:gd name="T10" fmla="*/ 0 w 519"/>
                    <a:gd name="T11" fmla="*/ 1 h 395"/>
                    <a:gd name="T12" fmla="*/ 1 w 519"/>
                    <a:gd name="T13" fmla="*/ 0 h 395"/>
                    <a:gd name="T14" fmla="*/ 1 w 519"/>
                    <a:gd name="T15" fmla="*/ 0 h 395"/>
                    <a:gd name="T16" fmla="*/ 1 w 519"/>
                    <a:gd name="T17" fmla="*/ 0 h 395"/>
                    <a:gd name="T18" fmla="*/ 2 w 519"/>
                    <a:gd name="T19" fmla="*/ 0 h 395"/>
                    <a:gd name="T20" fmla="*/ 15 w 519"/>
                    <a:gd name="T21" fmla="*/ 0 h 395"/>
                    <a:gd name="T22" fmla="*/ 16 w 519"/>
                    <a:gd name="T23" fmla="*/ 0 h 395"/>
                    <a:gd name="T24" fmla="*/ 16 w 519"/>
                    <a:gd name="T25" fmla="*/ 0 h 395"/>
                    <a:gd name="T26" fmla="*/ 17 w 519"/>
                    <a:gd name="T27" fmla="*/ 0 h 395"/>
                    <a:gd name="T28" fmla="*/ 17 w 519"/>
                    <a:gd name="T29" fmla="*/ 1 h 395"/>
                    <a:gd name="T30" fmla="*/ 17 w 519"/>
                    <a:gd name="T31" fmla="*/ 11 h 395"/>
                    <a:gd name="T32" fmla="*/ 17 w 519"/>
                    <a:gd name="T33" fmla="*/ 11 h 395"/>
                    <a:gd name="T34" fmla="*/ 16 w 519"/>
                    <a:gd name="T35" fmla="*/ 12 h 395"/>
                    <a:gd name="T36" fmla="*/ 16 w 519"/>
                    <a:gd name="T37" fmla="*/ 12 h 395"/>
                    <a:gd name="T38" fmla="*/ 15 w 519"/>
                    <a:gd name="T39" fmla="*/ 12 h 395"/>
                    <a:gd name="T40" fmla="*/ 2 w 519"/>
                    <a:gd name="T41" fmla="*/ 12 h 39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9"/>
                    <a:gd name="T64" fmla="*/ 0 h 395"/>
                    <a:gd name="T65" fmla="*/ 519 w 519"/>
                    <a:gd name="T66" fmla="*/ 395 h 39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9" h="395">
                      <a:moveTo>
                        <a:pt x="37" y="395"/>
                      </a:moveTo>
                      <a:lnTo>
                        <a:pt x="22" y="391"/>
                      </a:lnTo>
                      <a:lnTo>
                        <a:pt x="11" y="384"/>
                      </a:lnTo>
                      <a:lnTo>
                        <a:pt x="3" y="373"/>
                      </a:lnTo>
                      <a:lnTo>
                        <a:pt x="0" y="358"/>
                      </a:lnTo>
                      <a:lnTo>
                        <a:pt x="0" y="38"/>
                      </a:lnTo>
                      <a:lnTo>
                        <a:pt x="3" y="23"/>
                      </a:lnTo>
                      <a:lnTo>
                        <a:pt x="11" y="11"/>
                      </a:lnTo>
                      <a:lnTo>
                        <a:pt x="22" y="3"/>
                      </a:lnTo>
                      <a:lnTo>
                        <a:pt x="37" y="0"/>
                      </a:lnTo>
                      <a:lnTo>
                        <a:pt x="480" y="0"/>
                      </a:lnTo>
                      <a:lnTo>
                        <a:pt x="494" y="3"/>
                      </a:lnTo>
                      <a:lnTo>
                        <a:pt x="507" y="11"/>
                      </a:lnTo>
                      <a:lnTo>
                        <a:pt x="516" y="23"/>
                      </a:lnTo>
                      <a:lnTo>
                        <a:pt x="519" y="38"/>
                      </a:lnTo>
                      <a:lnTo>
                        <a:pt x="519" y="358"/>
                      </a:lnTo>
                      <a:lnTo>
                        <a:pt x="516" y="373"/>
                      </a:lnTo>
                      <a:lnTo>
                        <a:pt x="507" y="384"/>
                      </a:lnTo>
                      <a:lnTo>
                        <a:pt x="494" y="391"/>
                      </a:lnTo>
                      <a:lnTo>
                        <a:pt x="480" y="395"/>
                      </a:lnTo>
                      <a:lnTo>
                        <a:pt x="37" y="3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2" name="Freeform 515"/>
                <p:cNvSpPr>
                  <a:spLocks/>
                </p:cNvSpPr>
                <p:nvPr/>
              </p:nvSpPr>
              <p:spPr bwMode="auto">
                <a:xfrm>
                  <a:off x="1797" y="2992"/>
                  <a:ext cx="120" cy="176"/>
                </a:xfrm>
                <a:custGeom>
                  <a:avLst/>
                  <a:gdLst>
                    <a:gd name="T0" fmla="*/ 0 w 240"/>
                    <a:gd name="T1" fmla="*/ 11 h 352"/>
                    <a:gd name="T2" fmla="*/ 0 w 240"/>
                    <a:gd name="T3" fmla="*/ 11 h 352"/>
                    <a:gd name="T4" fmla="*/ 7 w 240"/>
                    <a:gd name="T5" fmla="*/ 11 h 352"/>
                    <a:gd name="T6" fmla="*/ 8 w 240"/>
                    <a:gd name="T7" fmla="*/ 11 h 352"/>
                    <a:gd name="T8" fmla="*/ 8 w 240"/>
                    <a:gd name="T9" fmla="*/ 11 h 352"/>
                    <a:gd name="T10" fmla="*/ 8 w 240"/>
                    <a:gd name="T11" fmla="*/ 11 h 352"/>
                    <a:gd name="T12" fmla="*/ 8 w 240"/>
                    <a:gd name="T13" fmla="*/ 11 h 352"/>
                    <a:gd name="T14" fmla="*/ 8 w 240"/>
                    <a:gd name="T15" fmla="*/ 1 h 352"/>
                    <a:gd name="T16" fmla="*/ 8 w 240"/>
                    <a:gd name="T17" fmla="*/ 1 h 352"/>
                    <a:gd name="T18" fmla="*/ 8 w 240"/>
                    <a:gd name="T19" fmla="*/ 1 h 352"/>
                    <a:gd name="T20" fmla="*/ 8 w 240"/>
                    <a:gd name="T21" fmla="*/ 0 h 352"/>
                    <a:gd name="T22" fmla="*/ 8 w 240"/>
                    <a:gd name="T23" fmla="*/ 0 h 352"/>
                    <a:gd name="T24" fmla="*/ 0 w 240"/>
                    <a:gd name="T25" fmla="*/ 0 h 352"/>
                    <a:gd name="T26" fmla="*/ 0 w 240"/>
                    <a:gd name="T27" fmla="*/ 1 h 352"/>
                    <a:gd name="T28" fmla="*/ 6 w 240"/>
                    <a:gd name="T29" fmla="*/ 1 h 352"/>
                    <a:gd name="T30" fmla="*/ 7 w 240"/>
                    <a:gd name="T31" fmla="*/ 1 h 352"/>
                    <a:gd name="T32" fmla="*/ 7 w 240"/>
                    <a:gd name="T33" fmla="*/ 1 h 352"/>
                    <a:gd name="T34" fmla="*/ 7 w 240"/>
                    <a:gd name="T35" fmla="*/ 1 h 352"/>
                    <a:gd name="T36" fmla="*/ 7 w 240"/>
                    <a:gd name="T37" fmla="*/ 1 h 352"/>
                    <a:gd name="T38" fmla="*/ 7 w 240"/>
                    <a:gd name="T39" fmla="*/ 10 h 352"/>
                    <a:gd name="T40" fmla="*/ 7 w 240"/>
                    <a:gd name="T41" fmla="*/ 11 h 352"/>
                    <a:gd name="T42" fmla="*/ 7 w 240"/>
                    <a:gd name="T43" fmla="*/ 11 h 352"/>
                    <a:gd name="T44" fmla="*/ 6 w 240"/>
                    <a:gd name="T45" fmla="*/ 11 h 352"/>
                    <a:gd name="T46" fmla="*/ 6 w 240"/>
                    <a:gd name="T47" fmla="*/ 11 h 352"/>
                    <a:gd name="T48" fmla="*/ 6 w 240"/>
                    <a:gd name="T49" fmla="*/ 11 h 352"/>
                    <a:gd name="T50" fmla="*/ 6 w 240"/>
                    <a:gd name="T51" fmla="*/ 11 h 352"/>
                    <a:gd name="T52" fmla="*/ 5 w 240"/>
                    <a:gd name="T53" fmla="*/ 11 h 352"/>
                    <a:gd name="T54" fmla="*/ 4 w 240"/>
                    <a:gd name="T55" fmla="*/ 11 h 352"/>
                    <a:gd name="T56" fmla="*/ 4 w 240"/>
                    <a:gd name="T57" fmla="*/ 11 h 352"/>
                    <a:gd name="T58" fmla="*/ 3 w 240"/>
                    <a:gd name="T59" fmla="*/ 11 h 352"/>
                    <a:gd name="T60" fmla="*/ 2 w 240"/>
                    <a:gd name="T61" fmla="*/ 11 h 352"/>
                    <a:gd name="T62" fmla="*/ 0 w 240"/>
                    <a:gd name="T63" fmla="*/ 11 h 3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0"/>
                    <a:gd name="T97" fmla="*/ 0 h 352"/>
                    <a:gd name="T98" fmla="*/ 240 w 240"/>
                    <a:gd name="T99" fmla="*/ 352 h 3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0" h="352">
                      <a:moveTo>
                        <a:pt x="0" y="341"/>
                      </a:moveTo>
                      <a:lnTo>
                        <a:pt x="0" y="352"/>
                      </a:lnTo>
                      <a:lnTo>
                        <a:pt x="208" y="352"/>
                      </a:lnTo>
                      <a:lnTo>
                        <a:pt x="226" y="351"/>
                      </a:lnTo>
                      <a:lnTo>
                        <a:pt x="235" y="344"/>
                      </a:lnTo>
                      <a:lnTo>
                        <a:pt x="240" y="339"/>
                      </a:lnTo>
                      <a:lnTo>
                        <a:pt x="240" y="338"/>
                      </a:lnTo>
                      <a:lnTo>
                        <a:pt x="240" y="9"/>
                      </a:lnTo>
                      <a:lnTo>
                        <a:pt x="238" y="5"/>
                      </a:lnTo>
                      <a:lnTo>
                        <a:pt x="235" y="1"/>
                      </a:lnTo>
                      <a:lnTo>
                        <a:pt x="23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89" y="8"/>
                      </a:lnTo>
                      <a:lnTo>
                        <a:pt x="194" y="11"/>
                      </a:lnTo>
                      <a:lnTo>
                        <a:pt x="205" y="19"/>
                      </a:lnTo>
                      <a:lnTo>
                        <a:pt x="215" y="32"/>
                      </a:lnTo>
                      <a:lnTo>
                        <a:pt x="219" y="47"/>
                      </a:lnTo>
                      <a:lnTo>
                        <a:pt x="219" y="306"/>
                      </a:lnTo>
                      <a:lnTo>
                        <a:pt x="213" y="325"/>
                      </a:lnTo>
                      <a:lnTo>
                        <a:pt x="202" y="335"/>
                      </a:lnTo>
                      <a:lnTo>
                        <a:pt x="191" y="339"/>
                      </a:lnTo>
                      <a:lnTo>
                        <a:pt x="186" y="339"/>
                      </a:lnTo>
                      <a:lnTo>
                        <a:pt x="181" y="339"/>
                      </a:lnTo>
                      <a:lnTo>
                        <a:pt x="170" y="339"/>
                      </a:lnTo>
                      <a:lnTo>
                        <a:pt x="151" y="339"/>
                      </a:lnTo>
                      <a:lnTo>
                        <a:pt x="128" y="339"/>
                      </a:lnTo>
                      <a:lnTo>
                        <a:pt x="99" y="341"/>
                      </a:lnTo>
                      <a:lnTo>
                        <a:pt x="68" y="341"/>
                      </a:lnTo>
                      <a:lnTo>
                        <a:pt x="35" y="341"/>
                      </a:lnTo>
                      <a:lnTo>
                        <a:pt x="0" y="341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3" name="Freeform 516"/>
                <p:cNvSpPr>
                  <a:spLocks/>
                </p:cNvSpPr>
                <p:nvPr/>
              </p:nvSpPr>
              <p:spPr bwMode="auto">
                <a:xfrm>
                  <a:off x="1681" y="2992"/>
                  <a:ext cx="116" cy="176"/>
                </a:xfrm>
                <a:custGeom>
                  <a:avLst/>
                  <a:gdLst>
                    <a:gd name="T0" fmla="*/ 7 w 234"/>
                    <a:gd name="T1" fmla="*/ 1 h 352"/>
                    <a:gd name="T2" fmla="*/ 7 w 234"/>
                    <a:gd name="T3" fmla="*/ 0 h 352"/>
                    <a:gd name="T4" fmla="*/ 1 w 234"/>
                    <a:gd name="T5" fmla="*/ 0 h 352"/>
                    <a:gd name="T6" fmla="*/ 1 w 234"/>
                    <a:gd name="T7" fmla="*/ 0 h 352"/>
                    <a:gd name="T8" fmla="*/ 0 w 234"/>
                    <a:gd name="T9" fmla="*/ 1 h 352"/>
                    <a:gd name="T10" fmla="*/ 0 w 234"/>
                    <a:gd name="T11" fmla="*/ 1 h 352"/>
                    <a:gd name="T12" fmla="*/ 0 w 234"/>
                    <a:gd name="T13" fmla="*/ 1 h 352"/>
                    <a:gd name="T14" fmla="*/ 0 w 234"/>
                    <a:gd name="T15" fmla="*/ 1 h 352"/>
                    <a:gd name="T16" fmla="*/ 0 w 234"/>
                    <a:gd name="T17" fmla="*/ 1 h 352"/>
                    <a:gd name="T18" fmla="*/ 0 w 234"/>
                    <a:gd name="T19" fmla="*/ 1 h 352"/>
                    <a:gd name="T20" fmla="*/ 0 w 234"/>
                    <a:gd name="T21" fmla="*/ 1 h 352"/>
                    <a:gd name="T22" fmla="*/ 0 w 234"/>
                    <a:gd name="T23" fmla="*/ 1 h 352"/>
                    <a:gd name="T24" fmla="*/ 0 w 234"/>
                    <a:gd name="T25" fmla="*/ 5 h 352"/>
                    <a:gd name="T26" fmla="*/ 0 w 234"/>
                    <a:gd name="T27" fmla="*/ 7 h 352"/>
                    <a:gd name="T28" fmla="*/ 0 w 234"/>
                    <a:gd name="T29" fmla="*/ 10 h 352"/>
                    <a:gd name="T30" fmla="*/ 0 w 234"/>
                    <a:gd name="T31" fmla="*/ 10 h 352"/>
                    <a:gd name="T32" fmla="*/ 0 w 234"/>
                    <a:gd name="T33" fmla="*/ 11 h 352"/>
                    <a:gd name="T34" fmla="*/ 0 w 234"/>
                    <a:gd name="T35" fmla="*/ 11 h 352"/>
                    <a:gd name="T36" fmla="*/ 0 w 234"/>
                    <a:gd name="T37" fmla="*/ 11 h 352"/>
                    <a:gd name="T38" fmla="*/ 7 w 234"/>
                    <a:gd name="T39" fmla="*/ 11 h 352"/>
                    <a:gd name="T40" fmla="*/ 7 w 234"/>
                    <a:gd name="T41" fmla="*/ 11 h 352"/>
                    <a:gd name="T42" fmla="*/ 6 w 234"/>
                    <a:gd name="T43" fmla="*/ 11 h 352"/>
                    <a:gd name="T44" fmla="*/ 5 w 234"/>
                    <a:gd name="T45" fmla="*/ 11 h 352"/>
                    <a:gd name="T46" fmla="*/ 4 w 234"/>
                    <a:gd name="T47" fmla="*/ 11 h 352"/>
                    <a:gd name="T48" fmla="*/ 3 w 234"/>
                    <a:gd name="T49" fmla="*/ 11 h 352"/>
                    <a:gd name="T50" fmla="*/ 3 w 234"/>
                    <a:gd name="T51" fmla="*/ 11 h 352"/>
                    <a:gd name="T52" fmla="*/ 2 w 234"/>
                    <a:gd name="T53" fmla="*/ 11 h 352"/>
                    <a:gd name="T54" fmla="*/ 2 w 234"/>
                    <a:gd name="T55" fmla="*/ 11 h 352"/>
                    <a:gd name="T56" fmla="*/ 2 w 234"/>
                    <a:gd name="T57" fmla="*/ 11 h 352"/>
                    <a:gd name="T58" fmla="*/ 1 w 234"/>
                    <a:gd name="T59" fmla="*/ 11 h 352"/>
                    <a:gd name="T60" fmla="*/ 1 w 234"/>
                    <a:gd name="T61" fmla="*/ 11 h 352"/>
                    <a:gd name="T62" fmla="*/ 1 w 234"/>
                    <a:gd name="T63" fmla="*/ 11 h 352"/>
                    <a:gd name="T64" fmla="*/ 1 w 234"/>
                    <a:gd name="T65" fmla="*/ 11 h 352"/>
                    <a:gd name="T66" fmla="*/ 1 w 234"/>
                    <a:gd name="T67" fmla="*/ 11 h 352"/>
                    <a:gd name="T68" fmla="*/ 1 w 234"/>
                    <a:gd name="T69" fmla="*/ 11 h 352"/>
                    <a:gd name="T70" fmla="*/ 0 w 234"/>
                    <a:gd name="T71" fmla="*/ 10 h 352"/>
                    <a:gd name="T72" fmla="*/ 0 w 234"/>
                    <a:gd name="T73" fmla="*/ 9 h 352"/>
                    <a:gd name="T74" fmla="*/ 0 w 234"/>
                    <a:gd name="T75" fmla="*/ 1 h 352"/>
                    <a:gd name="T76" fmla="*/ 0 w 234"/>
                    <a:gd name="T77" fmla="*/ 1 h 352"/>
                    <a:gd name="T78" fmla="*/ 0 w 234"/>
                    <a:gd name="T79" fmla="*/ 1 h 352"/>
                    <a:gd name="T80" fmla="*/ 1 w 234"/>
                    <a:gd name="T81" fmla="*/ 1 h 352"/>
                    <a:gd name="T82" fmla="*/ 1 w 234"/>
                    <a:gd name="T83" fmla="*/ 1 h 352"/>
                    <a:gd name="T84" fmla="*/ 7 w 234"/>
                    <a:gd name="T85" fmla="*/ 1 h 35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34"/>
                    <a:gd name="T130" fmla="*/ 0 h 352"/>
                    <a:gd name="T131" fmla="*/ 234 w 234"/>
                    <a:gd name="T132" fmla="*/ 352 h 35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34" h="352">
                      <a:moveTo>
                        <a:pt x="234" y="8"/>
                      </a:moveTo>
                      <a:lnTo>
                        <a:pt x="234" y="0"/>
                      </a:lnTo>
                      <a:lnTo>
                        <a:pt x="60" y="0"/>
                      </a:lnTo>
                      <a:lnTo>
                        <a:pt x="43" y="0"/>
                      </a:lnTo>
                      <a:lnTo>
                        <a:pt x="30" y="1"/>
                      </a:lnTo>
                      <a:lnTo>
                        <a:pt x="21" y="3"/>
                      </a:lnTo>
                      <a:lnTo>
                        <a:pt x="13" y="6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3" y="13"/>
                      </a:lnTo>
                      <a:lnTo>
                        <a:pt x="3" y="50"/>
                      </a:lnTo>
                      <a:lnTo>
                        <a:pt x="2" y="137"/>
                      </a:lnTo>
                      <a:lnTo>
                        <a:pt x="0" y="232"/>
                      </a:lnTo>
                      <a:lnTo>
                        <a:pt x="0" y="297"/>
                      </a:lnTo>
                      <a:lnTo>
                        <a:pt x="2" y="316"/>
                      </a:lnTo>
                      <a:lnTo>
                        <a:pt x="3" y="330"/>
                      </a:lnTo>
                      <a:lnTo>
                        <a:pt x="6" y="343"/>
                      </a:lnTo>
                      <a:lnTo>
                        <a:pt x="10" y="352"/>
                      </a:lnTo>
                      <a:lnTo>
                        <a:pt x="234" y="352"/>
                      </a:lnTo>
                      <a:lnTo>
                        <a:pt x="234" y="341"/>
                      </a:lnTo>
                      <a:lnTo>
                        <a:pt x="205" y="341"/>
                      </a:lnTo>
                      <a:lnTo>
                        <a:pt x="177" y="341"/>
                      </a:lnTo>
                      <a:lnTo>
                        <a:pt x="150" y="341"/>
                      </a:lnTo>
                      <a:lnTo>
                        <a:pt x="125" y="341"/>
                      </a:lnTo>
                      <a:lnTo>
                        <a:pt x="103" y="341"/>
                      </a:lnTo>
                      <a:lnTo>
                        <a:pt x="85" y="341"/>
                      </a:lnTo>
                      <a:lnTo>
                        <a:pt x="73" y="339"/>
                      </a:lnTo>
                      <a:lnTo>
                        <a:pt x="65" y="339"/>
                      </a:lnTo>
                      <a:lnTo>
                        <a:pt x="63" y="339"/>
                      </a:lnTo>
                      <a:lnTo>
                        <a:pt x="60" y="339"/>
                      </a:lnTo>
                      <a:lnTo>
                        <a:pt x="58" y="339"/>
                      </a:lnTo>
                      <a:lnTo>
                        <a:pt x="57" y="338"/>
                      </a:lnTo>
                      <a:lnTo>
                        <a:pt x="46" y="339"/>
                      </a:lnTo>
                      <a:lnTo>
                        <a:pt x="33" y="335"/>
                      </a:lnTo>
                      <a:lnTo>
                        <a:pt x="22" y="314"/>
                      </a:lnTo>
                      <a:lnTo>
                        <a:pt x="17" y="270"/>
                      </a:lnTo>
                      <a:lnTo>
                        <a:pt x="17" y="44"/>
                      </a:lnTo>
                      <a:lnTo>
                        <a:pt x="19" y="38"/>
                      </a:lnTo>
                      <a:lnTo>
                        <a:pt x="24" y="25"/>
                      </a:lnTo>
                      <a:lnTo>
                        <a:pt x="38" y="14"/>
                      </a:lnTo>
                      <a:lnTo>
                        <a:pt x="63" y="8"/>
                      </a:lnTo>
                      <a:lnTo>
                        <a:pt x="234" y="8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4" name="Freeform 517"/>
                <p:cNvSpPr>
                  <a:spLocks/>
                </p:cNvSpPr>
                <p:nvPr/>
              </p:nvSpPr>
              <p:spPr bwMode="auto">
                <a:xfrm>
                  <a:off x="1689" y="2996"/>
                  <a:ext cx="218" cy="166"/>
                </a:xfrm>
                <a:custGeom>
                  <a:avLst/>
                  <a:gdLst>
                    <a:gd name="T0" fmla="*/ 1 w 436"/>
                    <a:gd name="T1" fmla="*/ 10 h 331"/>
                    <a:gd name="T2" fmla="*/ 13 w 436"/>
                    <a:gd name="T3" fmla="*/ 1 h 331"/>
                    <a:gd name="T4" fmla="*/ 13 w 436"/>
                    <a:gd name="T5" fmla="*/ 1 h 331"/>
                    <a:gd name="T6" fmla="*/ 14 w 436"/>
                    <a:gd name="T7" fmla="*/ 1 h 331"/>
                    <a:gd name="T8" fmla="*/ 14 w 436"/>
                    <a:gd name="T9" fmla="*/ 2 h 331"/>
                    <a:gd name="T10" fmla="*/ 14 w 436"/>
                    <a:gd name="T11" fmla="*/ 2 h 331"/>
                    <a:gd name="T12" fmla="*/ 14 w 436"/>
                    <a:gd name="T13" fmla="*/ 1 h 331"/>
                    <a:gd name="T14" fmla="*/ 14 w 436"/>
                    <a:gd name="T15" fmla="*/ 1 h 331"/>
                    <a:gd name="T16" fmla="*/ 13 w 436"/>
                    <a:gd name="T17" fmla="*/ 1 h 331"/>
                    <a:gd name="T18" fmla="*/ 13 w 436"/>
                    <a:gd name="T19" fmla="*/ 0 h 331"/>
                    <a:gd name="T20" fmla="*/ 2 w 436"/>
                    <a:gd name="T21" fmla="*/ 0 h 331"/>
                    <a:gd name="T22" fmla="*/ 1 w 436"/>
                    <a:gd name="T23" fmla="*/ 1 h 331"/>
                    <a:gd name="T24" fmla="*/ 1 w 436"/>
                    <a:gd name="T25" fmla="*/ 1 h 331"/>
                    <a:gd name="T26" fmla="*/ 1 w 436"/>
                    <a:gd name="T27" fmla="*/ 1 h 331"/>
                    <a:gd name="T28" fmla="*/ 0 w 436"/>
                    <a:gd name="T29" fmla="*/ 2 h 331"/>
                    <a:gd name="T30" fmla="*/ 0 w 436"/>
                    <a:gd name="T31" fmla="*/ 9 h 331"/>
                    <a:gd name="T32" fmla="*/ 1 w 436"/>
                    <a:gd name="T33" fmla="*/ 10 h 331"/>
                    <a:gd name="T34" fmla="*/ 1 w 436"/>
                    <a:gd name="T35" fmla="*/ 11 h 331"/>
                    <a:gd name="T36" fmla="*/ 1 w 436"/>
                    <a:gd name="T37" fmla="*/ 11 h 331"/>
                    <a:gd name="T38" fmla="*/ 2 w 436"/>
                    <a:gd name="T39" fmla="*/ 11 h 331"/>
                    <a:gd name="T40" fmla="*/ 1 w 436"/>
                    <a:gd name="T41" fmla="*/ 11 h 331"/>
                    <a:gd name="T42" fmla="*/ 1 w 436"/>
                    <a:gd name="T43" fmla="*/ 10 h 331"/>
                    <a:gd name="T44" fmla="*/ 1 w 436"/>
                    <a:gd name="T45" fmla="*/ 10 h 331"/>
                    <a:gd name="T46" fmla="*/ 1 w 436"/>
                    <a:gd name="T47" fmla="*/ 10 h 3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6"/>
                    <a:gd name="T73" fmla="*/ 0 h 331"/>
                    <a:gd name="T74" fmla="*/ 436 w 436"/>
                    <a:gd name="T75" fmla="*/ 331 h 33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6" h="331">
                      <a:moveTo>
                        <a:pt x="21" y="313"/>
                      </a:moveTo>
                      <a:lnTo>
                        <a:pt x="400" y="12"/>
                      </a:lnTo>
                      <a:lnTo>
                        <a:pt x="413" y="17"/>
                      </a:lnTo>
                      <a:lnTo>
                        <a:pt x="424" y="27"/>
                      </a:lnTo>
                      <a:lnTo>
                        <a:pt x="433" y="36"/>
                      </a:lnTo>
                      <a:lnTo>
                        <a:pt x="436" y="39"/>
                      </a:lnTo>
                      <a:lnTo>
                        <a:pt x="432" y="24"/>
                      </a:lnTo>
                      <a:lnTo>
                        <a:pt x="422" y="11"/>
                      </a:lnTo>
                      <a:lnTo>
                        <a:pt x="411" y="3"/>
                      </a:lnTo>
                      <a:lnTo>
                        <a:pt x="406" y="0"/>
                      </a:lnTo>
                      <a:lnTo>
                        <a:pt x="46" y="0"/>
                      </a:lnTo>
                      <a:lnTo>
                        <a:pt x="21" y="6"/>
                      </a:lnTo>
                      <a:lnTo>
                        <a:pt x="7" y="17"/>
                      </a:lnTo>
                      <a:lnTo>
                        <a:pt x="2" y="30"/>
                      </a:lnTo>
                      <a:lnTo>
                        <a:pt x="0" y="36"/>
                      </a:lnTo>
                      <a:lnTo>
                        <a:pt x="0" y="262"/>
                      </a:lnTo>
                      <a:lnTo>
                        <a:pt x="5" y="306"/>
                      </a:lnTo>
                      <a:lnTo>
                        <a:pt x="16" y="327"/>
                      </a:lnTo>
                      <a:lnTo>
                        <a:pt x="29" y="331"/>
                      </a:lnTo>
                      <a:lnTo>
                        <a:pt x="40" y="330"/>
                      </a:lnTo>
                      <a:lnTo>
                        <a:pt x="29" y="325"/>
                      </a:lnTo>
                      <a:lnTo>
                        <a:pt x="24" y="320"/>
                      </a:lnTo>
                      <a:lnTo>
                        <a:pt x="21" y="314"/>
                      </a:lnTo>
                      <a:lnTo>
                        <a:pt x="21" y="3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5" name="Freeform 518"/>
                <p:cNvSpPr>
                  <a:spLocks/>
                </p:cNvSpPr>
                <p:nvPr/>
              </p:nvSpPr>
              <p:spPr bwMode="auto">
                <a:xfrm>
                  <a:off x="1685" y="2997"/>
                  <a:ext cx="237" cy="174"/>
                </a:xfrm>
                <a:custGeom>
                  <a:avLst/>
                  <a:gdLst>
                    <a:gd name="T0" fmla="*/ 15 w 473"/>
                    <a:gd name="T1" fmla="*/ 10 h 349"/>
                    <a:gd name="T2" fmla="*/ 15 w 473"/>
                    <a:gd name="T3" fmla="*/ 10 h 349"/>
                    <a:gd name="T4" fmla="*/ 15 w 473"/>
                    <a:gd name="T5" fmla="*/ 10 h 349"/>
                    <a:gd name="T6" fmla="*/ 15 w 473"/>
                    <a:gd name="T7" fmla="*/ 10 h 349"/>
                    <a:gd name="T8" fmla="*/ 14 w 473"/>
                    <a:gd name="T9" fmla="*/ 10 h 349"/>
                    <a:gd name="T10" fmla="*/ 0 w 473"/>
                    <a:gd name="T11" fmla="*/ 10 h 349"/>
                    <a:gd name="T12" fmla="*/ 1 w 473"/>
                    <a:gd name="T13" fmla="*/ 10 h 349"/>
                    <a:gd name="T14" fmla="*/ 1 w 473"/>
                    <a:gd name="T15" fmla="*/ 10 h 349"/>
                    <a:gd name="T16" fmla="*/ 1 w 473"/>
                    <a:gd name="T17" fmla="*/ 10 h 349"/>
                    <a:gd name="T18" fmla="*/ 1 w 473"/>
                    <a:gd name="T19" fmla="*/ 10 h 349"/>
                    <a:gd name="T20" fmla="*/ 1 w 473"/>
                    <a:gd name="T21" fmla="*/ 10 h 349"/>
                    <a:gd name="T22" fmla="*/ 1 w 473"/>
                    <a:gd name="T23" fmla="*/ 10 h 349"/>
                    <a:gd name="T24" fmla="*/ 1 w 473"/>
                    <a:gd name="T25" fmla="*/ 10 h 349"/>
                    <a:gd name="T26" fmla="*/ 1 w 473"/>
                    <a:gd name="T27" fmla="*/ 10 h 349"/>
                    <a:gd name="T28" fmla="*/ 15 w 473"/>
                    <a:gd name="T29" fmla="*/ 10 h 349"/>
                    <a:gd name="T30" fmla="*/ 15 w 473"/>
                    <a:gd name="T31" fmla="*/ 10 h 349"/>
                    <a:gd name="T32" fmla="*/ 15 w 473"/>
                    <a:gd name="T33" fmla="*/ 10 h 349"/>
                    <a:gd name="T34" fmla="*/ 15 w 473"/>
                    <a:gd name="T35" fmla="*/ 10 h 349"/>
                    <a:gd name="T36" fmla="*/ 15 w 473"/>
                    <a:gd name="T37" fmla="*/ 10 h 349"/>
                    <a:gd name="T38" fmla="*/ 15 w 473"/>
                    <a:gd name="T39" fmla="*/ 0 h 349"/>
                    <a:gd name="T40" fmla="*/ 15 w 473"/>
                    <a:gd name="T41" fmla="*/ 0 h 349"/>
                    <a:gd name="T42" fmla="*/ 15 w 473"/>
                    <a:gd name="T43" fmla="*/ 0 h 349"/>
                    <a:gd name="T44" fmla="*/ 15 w 473"/>
                    <a:gd name="T45" fmla="*/ 0 h 349"/>
                    <a:gd name="T46" fmla="*/ 15 w 473"/>
                    <a:gd name="T47" fmla="*/ 0 h 349"/>
                    <a:gd name="T48" fmla="*/ 15 w 473"/>
                    <a:gd name="T49" fmla="*/ 10 h 34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73"/>
                    <a:gd name="T76" fmla="*/ 0 h 349"/>
                    <a:gd name="T77" fmla="*/ 473 w 473"/>
                    <a:gd name="T78" fmla="*/ 349 h 34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73" h="349">
                      <a:moveTo>
                        <a:pt x="464" y="329"/>
                      </a:moveTo>
                      <a:lnTo>
                        <a:pt x="464" y="330"/>
                      </a:lnTo>
                      <a:lnTo>
                        <a:pt x="459" y="335"/>
                      </a:lnTo>
                      <a:lnTo>
                        <a:pt x="450" y="342"/>
                      </a:lnTo>
                      <a:lnTo>
                        <a:pt x="432" y="343"/>
                      </a:lnTo>
                      <a:lnTo>
                        <a:pt x="0" y="343"/>
                      </a:lnTo>
                      <a:lnTo>
                        <a:pt x="1" y="345"/>
                      </a:lnTo>
                      <a:lnTo>
                        <a:pt x="1" y="346"/>
                      </a:lnTo>
                      <a:lnTo>
                        <a:pt x="1" y="348"/>
                      </a:lnTo>
                      <a:lnTo>
                        <a:pt x="3" y="349"/>
                      </a:lnTo>
                      <a:lnTo>
                        <a:pt x="4" y="349"/>
                      </a:lnTo>
                      <a:lnTo>
                        <a:pt x="6" y="349"/>
                      </a:lnTo>
                      <a:lnTo>
                        <a:pt x="7" y="349"/>
                      </a:lnTo>
                      <a:lnTo>
                        <a:pt x="450" y="349"/>
                      </a:lnTo>
                      <a:lnTo>
                        <a:pt x="459" y="348"/>
                      </a:lnTo>
                      <a:lnTo>
                        <a:pt x="467" y="343"/>
                      </a:lnTo>
                      <a:lnTo>
                        <a:pt x="472" y="337"/>
                      </a:lnTo>
                      <a:lnTo>
                        <a:pt x="473" y="327"/>
                      </a:lnTo>
                      <a:lnTo>
                        <a:pt x="473" y="10"/>
                      </a:lnTo>
                      <a:lnTo>
                        <a:pt x="472" y="7"/>
                      </a:lnTo>
                      <a:lnTo>
                        <a:pt x="469" y="5"/>
                      </a:lnTo>
                      <a:lnTo>
                        <a:pt x="467" y="2"/>
                      </a:lnTo>
                      <a:lnTo>
                        <a:pt x="464" y="0"/>
                      </a:lnTo>
                      <a:lnTo>
                        <a:pt x="464" y="32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6" name="Freeform 519"/>
                <p:cNvSpPr>
                  <a:spLocks/>
                </p:cNvSpPr>
                <p:nvPr/>
              </p:nvSpPr>
              <p:spPr bwMode="auto">
                <a:xfrm>
                  <a:off x="1677" y="2989"/>
                  <a:ext cx="245" cy="182"/>
                </a:xfrm>
                <a:custGeom>
                  <a:avLst/>
                  <a:gdLst>
                    <a:gd name="T0" fmla="*/ 15 w 489"/>
                    <a:gd name="T1" fmla="*/ 0 h 364"/>
                    <a:gd name="T2" fmla="*/ 1 w 489"/>
                    <a:gd name="T3" fmla="*/ 0 h 364"/>
                    <a:gd name="T4" fmla="*/ 1 w 489"/>
                    <a:gd name="T5" fmla="*/ 1 h 364"/>
                    <a:gd name="T6" fmla="*/ 1 w 489"/>
                    <a:gd name="T7" fmla="*/ 1 h 364"/>
                    <a:gd name="T8" fmla="*/ 1 w 489"/>
                    <a:gd name="T9" fmla="*/ 1 h 364"/>
                    <a:gd name="T10" fmla="*/ 0 w 489"/>
                    <a:gd name="T11" fmla="*/ 1 h 364"/>
                    <a:gd name="T12" fmla="*/ 0 w 489"/>
                    <a:gd name="T13" fmla="*/ 11 h 364"/>
                    <a:gd name="T14" fmla="*/ 1 w 489"/>
                    <a:gd name="T15" fmla="*/ 11 h 364"/>
                    <a:gd name="T16" fmla="*/ 1 w 489"/>
                    <a:gd name="T17" fmla="*/ 11 h 364"/>
                    <a:gd name="T18" fmla="*/ 1 w 489"/>
                    <a:gd name="T19" fmla="*/ 11 h 364"/>
                    <a:gd name="T20" fmla="*/ 1 w 489"/>
                    <a:gd name="T21" fmla="*/ 11 h 364"/>
                    <a:gd name="T22" fmla="*/ 1 w 489"/>
                    <a:gd name="T23" fmla="*/ 11 h 364"/>
                    <a:gd name="T24" fmla="*/ 1 w 489"/>
                    <a:gd name="T25" fmla="*/ 11 h 364"/>
                    <a:gd name="T26" fmla="*/ 1 w 489"/>
                    <a:gd name="T27" fmla="*/ 11 h 364"/>
                    <a:gd name="T28" fmla="*/ 1 w 489"/>
                    <a:gd name="T29" fmla="*/ 11 h 364"/>
                    <a:gd name="T30" fmla="*/ 1 w 489"/>
                    <a:gd name="T31" fmla="*/ 11 h 364"/>
                    <a:gd name="T32" fmla="*/ 1 w 489"/>
                    <a:gd name="T33" fmla="*/ 11 h 364"/>
                    <a:gd name="T34" fmla="*/ 1 w 489"/>
                    <a:gd name="T35" fmla="*/ 11 h 364"/>
                    <a:gd name="T36" fmla="*/ 1 w 489"/>
                    <a:gd name="T37" fmla="*/ 10 h 364"/>
                    <a:gd name="T38" fmla="*/ 1 w 489"/>
                    <a:gd name="T39" fmla="*/ 7 h 364"/>
                    <a:gd name="T40" fmla="*/ 1 w 489"/>
                    <a:gd name="T41" fmla="*/ 5 h 364"/>
                    <a:gd name="T42" fmla="*/ 1 w 489"/>
                    <a:gd name="T43" fmla="*/ 1 h 364"/>
                    <a:gd name="T44" fmla="*/ 1 w 489"/>
                    <a:gd name="T45" fmla="*/ 1 h 364"/>
                    <a:gd name="T46" fmla="*/ 1 w 489"/>
                    <a:gd name="T47" fmla="*/ 1 h 364"/>
                    <a:gd name="T48" fmla="*/ 1 w 489"/>
                    <a:gd name="T49" fmla="*/ 1 h 364"/>
                    <a:gd name="T50" fmla="*/ 1 w 489"/>
                    <a:gd name="T51" fmla="*/ 1 h 364"/>
                    <a:gd name="T52" fmla="*/ 1 w 489"/>
                    <a:gd name="T53" fmla="*/ 1 h 364"/>
                    <a:gd name="T54" fmla="*/ 1 w 489"/>
                    <a:gd name="T55" fmla="*/ 1 h 364"/>
                    <a:gd name="T56" fmla="*/ 2 w 489"/>
                    <a:gd name="T57" fmla="*/ 1 h 364"/>
                    <a:gd name="T58" fmla="*/ 2 w 489"/>
                    <a:gd name="T59" fmla="*/ 1 h 364"/>
                    <a:gd name="T60" fmla="*/ 3 w 489"/>
                    <a:gd name="T61" fmla="*/ 1 h 364"/>
                    <a:gd name="T62" fmla="*/ 15 w 489"/>
                    <a:gd name="T63" fmla="*/ 1 h 364"/>
                    <a:gd name="T64" fmla="*/ 15 w 489"/>
                    <a:gd name="T65" fmla="*/ 1 h 364"/>
                    <a:gd name="T66" fmla="*/ 15 w 489"/>
                    <a:gd name="T67" fmla="*/ 1 h 364"/>
                    <a:gd name="T68" fmla="*/ 15 w 489"/>
                    <a:gd name="T69" fmla="*/ 1 h 364"/>
                    <a:gd name="T70" fmla="*/ 15 w 489"/>
                    <a:gd name="T71" fmla="*/ 1 h 364"/>
                    <a:gd name="T72" fmla="*/ 16 w 489"/>
                    <a:gd name="T73" fmla="*/ 1 h 364"/>
                    <a:gd name="T74" fmla="*/ 16 w 489"/>
                    <a:gd name="T75" fmla="*/ 1 h 364"/>
                    <a:gd name="T76" fmla="*/ 16 w 489"/>
                    <a:gd name="T77" fmla="*/ 1 h 364"/>
                    <a:gd name="T78" fmla="*/ 16 w 489"/>
                    <a:gd name="T79" fmla="*/ 1 h 364"/>
                    <a:gd name="T80" fmla="*/ 16 w 489"/>
                    <a:gd name="T81" fmla="*/ 1 h 364"/>
                    <a:gd name="T82" fmla="*/ 16 w 489"/>
                    <a:gd name="T83" fmla="*/ 1 h 364"/>
                    <a:gd name="T84" fmla="*/ 16 w 489"/>
                    <a:gd name="T85" fmla="*/ 1 h 364"/>
                    <a:gd name="T86" fmla="*/ 15 w 489"/>
                    <a:gd name="T87" fmla="*/ 1 h 364"/>
                    <a:gd name="T88" fmla="*/ 15 w 489"/>
                    <a:gd name="T89" fmla="*/ 0 h 36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89"/>
                    <a:gd name="T136" fmla="*/ 0 h 364"/>
                    <a:gd name="T137" fmla="*/ 489 w 489"/>
                    <a:gd name="T138" fmla="*/ 364 h 36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89" h="364">
                      <a:moveTo>
                        <a:pt x="466" y="0"/>
                      </a:moveTo>
                      <a:lnTo>
                        <a:pt x="23" y="0"/>
                      </a:lnTo>
                      <a:lnTo>
                        <a:pt x="14" y="1"/>
                      </a:lnTo>
                      <a:lnTo>
                        <a:pt x="8" y="6"/>
                      </a:lnTo>
                      <a:lnTo>
                        <a:pt x="1" y="12"/>
                      </a:lnTo>
                      <a:lnTo>
                        <a:pt x="0" y="22"/>
                      </a:lnTo>
                      <a:lnTo>
                        <a:pt x="0" y="342"/>
                      </a:lnTo>
                      <a:lnTo>
                        <a:pt x="1" y="350"/>
                      </a:lnTo>
                      <a:lnTo>
                        <a:pt x="4" y="357"/>
                      </a:lnTo>
                      <a:lnTo>
                        <a:pt x="11" y="361"/>
                      </a:lnTo>
                      <a:lnTo>
                        <a:pt x="19" y="364"/>
                      </a:lnTo>
                      <a:lnTo>
                        <a:pt x="17" y="363"/>
                      </a:lnTo>
                      <a:lnTo>
                        <a:pt x="17" y="361"/>
                      </a:lnTo>
                      <a:lnTo>
                        <a:pt x="17" y="360"/>
                      </a:lnTo>
                      <a:lnTo>
                        <a:pt x="16" y="358"/>
                      </a:lnTo>
                      <a:lnTo>
                        <a:pt x="12" y="349"/>
                      </a:lnTo>
                      <a:lnTo>
                        <a:pt x="9" y="336"/>
                      </a:lnTo>
                      <a:lnTo>
                        <a:pt x="8" y="322"/>
                      </a:lnTo>
                      <a:lnTo>
                        <a:pt x="6" y="303"/>
                      </a:lnTo>
                      <a:lnTo>
                        <a:pt x="6" y="238"/>
                      </a:lnTo>
                      <a:lnTo>
                        <a:pt x="8" y="143"/>
                      </a:lnTo>
                      <a:lnTo>
                        <a:pt x="9" y="56"/>
                      </a:lnTo>
                      <a:lnTo>
                        <a:pt x="9" y="19"/>
                      </a:lnTo>
                      <a:lnTo>
                        <a:pt x="11" y="17"/>
                      </a:lnTo>
                      <a:lnTo>
                        <a:pt x="14" y="14"/>
                      </a:lnTo>
                      <a:lnTo>
                        <a:pt x="19" y="12"/>
                      </a:lnTo>
                      <a:lnTo>
                        <a:pt x="27" y="9"/>
                      </a:lnTo>
                      <a:lnTo>
                        <a:pt x="36" y="7"/>
                      </a:lnTo>
                      <a:lnTo>
                        <a:pt x="49" y="6"/>
                      </a:lnTo>
                      <a:lnTo>
                        <a:pt x="66" y="6"/>
                      </a:lnTo>
                      <a:lnTo>
                        <a:pt x="474" y="6"/>
                      </a:lnTo>
                      <a:lnTo>
                        <a:pt x="475" y="7"/>
                      </a:lnTo>
                      <a:lnTo>
                        <a:pt x="478" y="11"/>
                      </a:lnTo>
                      <a:lnTo>
                        <a:pt x="480" y="15"/>
                      </a:lnTo>
                      <a:lnTo>
                        <a:pt x="483" y="17"/>
                      </a:lnTo>
                      <a:lnTo>
                        <a:pt x="485" y="20"/>
                      </a:lnTo>
                      <a:lnTo>
                        <a:pt x="488" y="22"/>
                      </a:lnTo>
                      <a:lnTo>
                        <a:pt x="489" y="25"/>
                      </a:lnTo>
                      <a:lnTo>
                        <a:pt x="489" y="22"/>
                      </a:lnTo>
                      <a:lnTo>
                        <a:pt x="488" y="12"/>
                      </a:lnTo>
                      <a:lnTo>
                        <a:pt x="483" y="6"/>
                      </a:lnTo>
                      <a:lnTo>
                        <a:pt x="475" y="1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7" name="Freeform 520"/>
                <p:cNvSpPr>
                  <a:spLocks/>
                </p:cNvSpPr>
                <p:nvPr/>
              </p:nvSpPr>
              <p:spPr bwMode="auto">
                <a:xfrm>
                  <a:off x="1699" y="3002"/>
                  <a:ext cx="208" cy="161"/>
                </a:xfrm>
                <a:custGeom>
                  <a:avLst/>
                  <a:gdLst>
                    <a:gd name="T0" fmla="*/ 13 w 415"/>
                    <a:gd name="T1" fmla="*/ 1 h 321"/>
                    <a:gd name="T2" fmla="*/ 13 w 415"/>
                    <a:gd name="T3" fmla="*/ 1 h 321"/>
                    <a:gd name="T4" fmla="*/ 13 w 415"/>
                    <a:gd name="T5" fmla="*/ 1 h 321"/>
                    <a:gd name="T6" fmla="*/ 13 w 415"/>
                    <a:gd name="T7" fmla="*/ 1 h 321"/>
                    <a:gd name="T8" fmla="*/ 12 w 415"/>
                    <a:gd name="T9" fmla="*/ 0 h 321"/>
                    <a:gd name="T10" fmla="*/ 0 w 415"/>
                    <a:gd name="T11" fmla="*/ 10 h 321"/>
                    <a:gd name="T12" fmla="*/ 0 w 415"/>
                    <a:gd name="T13" fmla="*/ 10 h 321"/>
                    <a:gd name="T14" fmla="*/ 1 w 415"/>
                    <a:gd name="T15" fmla="*/ 10 h 321"/>
                    <a:gd name="T16" fmla="*/ 1 w 415"/>
                    <a:gd name="T17" fmla="*/ 10 h 321"/>
                    <a:gd name="T18" fmla="*/ 1 w 415"/>
                    <a:gd name="T19" fmla="*/ 10 h 321"/>
                    <a:gd name="T20" fmla="*/ 1 w 415"/>
                    <a:gd name="T21" fmla="*/ 10 h 321"/>
                    <a:gd name="T22" fmla="*/ 1 w 415"/>
                    <a:gd name="T23" fmla="*/ 10 h 321"/>
                    <a:gd name="T24" fmla="*/ 1 w 415"/>
                    <a:gd name="T25" fmla="*/ 10 h 321"/>
                    <a:gd name="T26" fmla="*/ 1 w 415"/>
                    <a:gd name="T27" fmla="*/ 10 h 321"/>
                    <a:gd name="T28" fmla="*/ 2 w 415"/>
                    <a:gd name="T29" fmla="*/ 10 h 321"/>
                    <a:gd name="T30" fmla="*/ 2 w 415"/>
                    <a:gd name="T31" fmla="*/ 11 h 321"/>
                    <a:gd name="T32" fmla="*/ 3 w 415"/>
                    <a:gd name="T33" fmla="*/ 11 h 321"/>
                    <a:gd name="T34" fmla="*/ 3 w 415"/>
                    <a:gd name="T35" fmla="*/ 11 h 321"/>
                    <a:gd name="T36" fmla="*/ 4 w 415"/>
                    <a:gd name="T37" fmla="*/ 11 h 321"/>
                    <a:gd name="T38" fmla="*/ 5 w 415"/>
                    <a:gd name="T39" fmla="*/ 11 h 321"/>
                    <a:gd name="T40" fmla="*/ 6 w 415"/>
                    <a:gd name="T41" fmla="*/ 11 h 321"/>
                    <a:gd name="T42" fmla="*/ 7 w 415"/>
                    <a:gd name="T43" fmla="*/ 11 h 321"/>
                    <a:gd name="T44" fmla="*/ 8 w 415"/>
                    <a:gd name="T45" fmla="*/ 11 h 321"/>
                    <a:gd name="T46" fmla="*/ 9 w 415"/>
                    <a:gd name="T47" fmla="*/ 11 h 321"/>
                    <a:gd name="T48" fmla="*/ 10 w 415"/>
                    <a:gd name="T49" fmla="*/ 10 h 321"/>
                    <a:gd name="T50" fmla="*/ 11 w 415"/>
                    <a:gd name="T51" fmla="*/ 10 h 321"/>
                    <a:gd name="T52" fmla="*/ 11 w 415"/>
                    <a:gd name="T53" fmla="*/ 10 h 321"/>
                    <a:gd name="T54" fmla="*/ 12 w 415"/>
                    <a:gd name="T55" fmla="*/ 10 h 321"/>
                    <a:gd name="T56" fmla="*/ 12 w 415"/>
                    <a:gd name="T57" fmla="*/ 10 h 321"/>
                    <a:gd name="T58" fmla="*/ 12 w 415"/>
                    <a:gd name="T59" fmla="*/ 10 h 321"/>
                    <a:gd name="T60" fmla="*/ 13 w 415"/>
                    <a:gd name="T61" fmla="*/ 10 h 321"/>
                    <a:gd name="T62" fmla="*/ 13 w 415"/>
                    <a:gd name="T63" fmla="*/ 10 h 321"/>
                    <a:gd name="T64" fmla="*/ 13 w 415"/>
                    <a:gd name="T65" fmla="*/ 10 h 321"/>
                    <a:gd name="T66" fmla="*/ 13 w 415"/>
                    <a:gd name="T67" fmla="*/ 9 h 321"/>
                    <a:gd name="T68" fmla="*/ 13 w 415"/>
                    <a:gd name="T69" fmla="*/ 1 h 32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15"/>
                    <a:gd name="T106" fmla="*/ 0 h 321"/>
                    <a:gd name="T107" fmla="*/ 415 w 415"/>
                    <a:gd name="T108" fmla="*/ 321 h 32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15" h="321">
                      <a:moveTo>
                        <a:pt x="415" y="27"/>
                      </a:moveTo>
                      <a:lnTo>
                        <a:pt x="412" y="24"/>
                      </a:lnTo>
                      <a:lnTo>
                        <a:pt x="403" y="15"/>
                      </a:lnTo>
                      <a:lnTo>
                        <a:pt x="392" y="5"/>
                      </a:lnTo>
                      <a:lnTo>
                        <a:pt x="379" y="0"/>
                      </a:lnTo>
                      <a:lnTo>
                        <a:pt x="0" y="301"/>
                      </a:lnTo>
                      <a:lnTo>
                        <a:pt x="0" y="302"/>
                      </a:lnTo>
                      <a:lnTo>
                        <a:pt x="3" y="308"/>
                      </a:lnTo>
                      <a:lnTo>
                        <a:pt x="8" y="313"/>
                      </a:lnTo>
                      <a:lnTo>
                        <a:pt x="19" y="318"/>
                      </a:lnTo>
                      <a:lnTo>
                        <a:pt x="20" y="319"/>
                      </a:lnTo>
                      <a:lnTo>
                        <a:pt x="22" y="319"/>
                      </a:lnTo>
                      <a:lnTo>
                        <a:pt x="25" y="319"/>
                      </a:lnTo>
                      <a:lnTo>
                        <a:pt x="27" y="319"/>
                      </a:lnTo>
                      <a:lnTo>
                        <a:pt x="35" y="319"/>
                      </a:lnTo>
                      <a:lnTo>
                        <a:pt x="51" y="321"/>
                      </a:lnTo>
                      <a:lnTo>
                        <a:pt x="69" y="321"/>
                      </a:lnTo>
                      <a:lnTo>
                        <a:pt x="93" y="321"/>
                      </a:lnTo>
                      <a:lnTo>
                        <a:pt x="122" y="321"/>
                      </a:lnTo>
                      <a:lnTo>
                        <a:pt x="152" y="321"/>
                      </a:lnTo>
                      <a:lnTo>
                        <a:pt x="183" y="321"/>
                      </a:lnTo>
                      <a:lnTo>
                        <a:pt x="215" y="321"/>
                      </a:lnTo>
                      <a:lnTo>
                        <a:pt x="246" y="321"/>
                      </a:lnTo>
                      <a:lnTo>
                        <a:pt x="276" y="321"/>
                      </a:lnTo>
                      <a:lnTo>
                        <a:pt x="305" y="319"/>
                      </a:lnTo>
                      <a:lnTo>
                        <a:pt x="330" y="319"/>
                      </a:lnTo>
                      <a:lnTo>
                        <a:pt x="352" y="319"/>
                      </a:lnTo>
                      <a:lnTo>
                        <a:pt x="368" y="319"/>
                      </a:lnTo>
                      <a:lnTo>
                        <a:pt x="379" y="319"/>
                      </a:lnTo>
                      <a:lnTo>
                        <a:pt x="382" y="319"/>
                      </a:lnTo>
                      <a:lnTo>
                        <a:pt x="387" y="319"/>
                      </a:lnTo>
                      <a:lnTo>
                        <a:pt x="398" y="315"/>
                      </a:lnTo>
                      <a:lnTo>
                        <a:pt x="409" y="305"/>
                      </a:lnTo>
                      <a:lnTo>
                        <a:pt x="415" y="286"/>
                      </a:lnTo>
                      <a:lnTo>
                        <a:pt x="415" y="27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8" name="Freeform 521"/>
                <p:cNvSpPr>
                  <a:spLocks/>
                </p:cNvSpPr>
                <p:nvPr/>
              </p:nvSpPr>
              <p:spPr bwMode="auto">
                <a:xfrm>
                  <a:off x="1695" y="3001"/>
                  <a:ext cx="206" cy="158"/>
                </a:xfrm>
                <a:custGeom>
                  <a:avLst/>
                  <a:gdLst>
                    <a:gd name="T0" fmla="*/ 1 w 413"/>
                    <a:gd name="T1" fmla="*/ 10 h 316"/>
                    <a:gd name="T2" fmla="*/ 0 w 413"/>
                    <a:gd name="T3" fmla="*/ 10 h 316"/>
                    <a:gd name="T4" fmla="*/ 0 w 413"/>
                    <a:gd name="T5" fmla="*/ 10 h 316"/>
                    <a:gd name="T6" fmla="*/ 0 w 413"/>
                    <a:gd name="T7" fmla="*/ 10 h 316"/>
                    <a:gd name="T8" fmla="*/ 0 w 413"/>
                    <a:gd name="T9" fmla="*/ 9 h 316"/>
                    <a:gd name="T10" fmla="*/ 0 w 413"/>
                    <a:gd name="T11" fmla="*/ 1 h 316"/>
                    <a:gd name="T12" fmla="*/ 0 w 413"/>
                    <a:gd name="T13" fmla="*/ 1 h 316"/>
                    <a:gd name="T14" fmla="*/ 0 w 413"/>
                    <a:gd name="T15" fmla="*/ 1 h 316"/>
                    <a:gd name="T16" fmla="*/ 0 w 413"/>
                    <a:gd name="T17" fmla="*/ 1 h 316"/>
                    <a:gd name="T18" fmla="*/ 1 w 413"/>
                    <a:gd name="T19" fmla="*/ 0 h 316"/>
                    <a:gd name="T20" fmla="*/ 11 w 413"/>
                    <a:gd name="T21" fmla="*/ 0 h 316"/>
                    <a:gd name="T22" fmla="*/ 12 w 413"/>
                    <a:gd name="T23" fmla="*/ 1 h 316"/>
                    <a:gd name="T24" fmla="*/ 12 w 413"/>
                    <a:gd name="T25" fmla="*/ 1 h 316"/>
                    <a:gd name="T26" fmla="*/ 12 w 413"/>
                    <a:gd name="T27" fmla="*/ 1 h 316"/>
                    <a:gd name="T28" fmla="*/ 12 w 413"/>
                    <a:gd name="T29" fmla="*/ 1 h 316"/>
                    <a:gd name="T30" fmla="*/ 12 w 413"/>
                    <a:gd name="T31" fmla="*/ 9 h 316"/>
                    <a:gd name="T32" fmla="*/ 12 w 413"/>
                    <a:gd name="T33" fmla="*/ 10 h 316"/>
                    <a:gd name="T34" fmla="*/ 12 w 413"/>
                    <a:gd name="T35" fmla="*/ 10 h 316"/>
                    <a:gd name="T36" fmla="*/ 12 w 413"/>
                    <a:gd name="T37" fmla="*/ 10 h 316"/>
                    <a:gd name="T38" fmla="*/ 11 w 413"/>
                    <a:gd name="T39" fmla="*/ 10 h 316"/>
                    <a:gd name="T40" fmla="*/ 1 w 413"/>
                    <a:gd name="T41" fmla="*/ 10 h 3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13"/>
                    <a:gd name="T64" fmla="*/ 0 h 316"/>
                    <a:gd name="T65" fmla="*/ 413 w 413"/>
                    <a:gd name="T66" fmla="*/ 316 h 3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13" h="316">
                      <a:moveTo>
                        <a:pt x="34" y="316"/>
                      </a:moveTo>
                      <a:lnTo>
                        <a:pt x="21" y="313"/>
                      </a:lnTo>
                      <a:lnTo>
                        <a:pt x="10" y="305"/>
                      </a:lnTo>
                      <a:lnTo>
                        <a:pt x="4" y="294"/>
                      </a:lnTo>
                      <a:lnTo>
                        <a:pt x="0" y="281"/>
                      </a:lnTo>
                      <a:lnTo>
                        <a:pt x="0" y="33"/>
                      </a:lnTo>
                      <a:lnTo>
                        <a:pt x="4" y="21"/>
                      </a:lnTo>
                      <a:lnTo>
                        <a:pt x="10" y="10"/>
                      </a:lnTo>
                      <a:lnTo>
                        <a:pt x="21" y="3"/>
                      </a:lnTo>
                      <a:lnTo>
                        <a:pt x="34" y="0"/>
                      </a:lnTo>
                      <a:lnTo>
                        <a:pt x="378" y="0"/>
                      </a:lnTo>
                      <a:lnTo>
                        <a:pt x="392" y="3"/>
                      </a:lnTo>
                      <a:lnTo>
                        <a:pt x="403" y="10"/>
                      </a:lnTo>
                      <a:lnTo>
                        <a:pt x="410" y="21"/>
                      </a:lnTo>
                      <a:lnTo>
                        <a:pt x="413" y="33"/>
                      </a:lnTo>
                      <a:lnTo>
                        <a:pt x="413" y="281"/>
                      </a:lnTo>
                      <a:lnTo>
                        <a:pt x="410" y="294"/>
                      </a:lnTo>
                      <a:lnTo>
                        <a:pt x="403" y="305"/>
                      </a:lnTo>
                      <a:lnTo>
                        <a:pt x="392" y="313"/>
                      </a:lnTo>
                      <a:lnTo>
                        <a:pt x="378" y="316"/>
                      </a:lnTo>
                      <a:lnTo>
                        <a:pt x="34" y="3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9" name="Freeform 522"/>
                <p:cNvSpPr>
                  <a:spLocks/>
                </p:cNvSpPr>
                <p:nvPr/>
              </p:nvSpPr>
              <p:spPr bwMode="auto">
                <a:xfrm>
                  <a:off x="1703" y="3009"/>
                  <a:ext cx="190" cy="142"/>
                </a:xfrm>
                <a:custGeom>
                  <a:avLst/>
                  <a:gdLst>
                    <a:gd name="T0" fmla="*/ 11 w 381"/>
                    <a:gd name="T1" fmla="*/ 9 h 282"/>
                    <a:gd name="T2" fmla="*/ 11 w 381"/>
                    <a:gd name="T3" fmla="*/ 9 h 282"/>
                    <a:gd name="T4" fmla="*/ 11 w 381"/>
                    <a:gd name="T5" fmla="*/ 9 h 282"/>
                    <a:gd name="T6" fmla="*/ 11 w 381"/>
                    <a:gd name="T7" fmla="*/ 9 h 282"/>
                    <a:gd name="T8" fmla="*/ 11 w 381"/>
                    <a:gd name="T9" fmla="*/ 9 h 282"/>
                    <a:gd name="T10" fmla="*/ 11 w 381"/>
                    <a:gd name="T11" fmla="*/ 1 h 282"/>
                    <a:gd name="T12" fmla="*/ 11 w 381"/>
                    <a:gd name="T13" fmla="*/ 1 h 282"/>
                    <a:gd name="T14" fmla="*/ 11 w 381"/>
                    <a:gd name="T15" fmla="*/ 1 h 282"/>
                    <a:gd name="T16" fmla="*/ 11 w 381"/>
                    <a:gd name="T17" fmla="*/ 1 h 282"/>
                    <a:gd name="T18" fmla="*/ 11 w 381"/>
                    <a:gd name="T19" fmla="*/ 0 h 282"/>
                    <a:gd name="T20" fmla="*/ 0 w 381"/>
                    <a:gd name="T21" fmla="*/ 0 h 282"/>
                    <a:gd name="T22" fmla="*/ 0 w 381"/>
                    <a:gd name="T23" fmla="*/ 1 h 282"/>
                    <a:gd name="T24" fmla="*/ 0 w 381"/>
                    <a:gd name="T25" fmla="*/ 1 h 282"/>
                    <a:gd name="T26" fmla="*/ 0 w 381"/>
                    <a:gd name="T27" fmla="*/ 1 h 282"/>
                    <a:gd name="T28" fmla="*/ 0 w 381"/>
                    <a:gd name="T29" fmla="*/ 1 h 282"/>
                    <a:gd name="T30" fmla="*/ 0 w 381"/>
                    <a:gd name="T31" fmla="*/ 9 h 282"/>
                    <a:gd name="T32" fmla="*/ 0 w 381"/>
                    <a:gd name="T33" fmla="*/ 9 h 282"/>
                    <a:gd name="T34" fmla="*/ 0 w 381"/>
                    <a:gd name="T35" fmla="*/ 9 h 282"/>
                    <a:gd name="T36" fmla="*/ 0 w 381"/>
                    <a:gd name="T37" fmla="*/ 9 h 282"/>
                    <a:gd name="T38" fmla="*/ 0 w 381"/>
                    <a:gd name="T39" fmla="*/ 9 h 282"/>
                    <a:gd name="T40" fmla="*/ 11 w 381"/>
                    <a:gd name="T41" fmla="*/ 9 h 2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1"/>
                    <a:gd name="T64" fmla="*/ 0 h 282"/>
                    <a:gd name="T65" fmla="*/ 381 w 381"/>
                    <a:gd name="T66" fmla="*/ 282 h 2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1" h="282">
                      <a:moveTo>
                        <a:pt x="362" y="282"/>
                      </a:moveTo>
                      <a:lnTo>
                        <a:pt x="370" y="281"/>
                      </a:lnTo>
                      <a:lnTo>
                        <a:pt x="376" y="278"/>
                      </a:lnTo>
                      <a:lnTo>
                        <a:pt x="379" y="271"/>
                      </a:lnTo>
                      <a:lnTo>
                        <a:pt x="381" y="263"/>
                      </a:lnTo>
                      <a:lnTo>
                        <a:pt x="381" y="15"/>
                      </a:lnTo>
                      <a:lnTo>
                        <a:pt x="379" y="9"/>
                      </a:lnTo>
                      <a:lnTo>
                        <a:pt x="376" y="4"/>
                      </a:lnTo>
                      <a:lnTo>
                        <a:pt x="370" y="1"/>
                      </a:lnTo>
                      <a:lnTo>
                        <a:pt x="362" y="0"/>
                      </a:lnTo>
                      <a:lnTo>
                        <a:pt x="18" y="0"/>
                      </a:lnTo>
                      <a:lnTo>
                        <a:pt x="11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263"/>
                      </a:lnTo>
                      <a:lnTo>
                        <a:pt x="2" y="271"/>
                      </a:lnTo>
                      <a:lnTo>
                        <a:pt x="5" y="278"/>
                      </a:lnTo>
                      <a:lnTo>
                        <a:pt x="11" y="281"/>
                      </a:lnTo>
                      <a:lnTo>
                        <a:pt x="18" y="282"/>
                      </a:lnTo>
                      <a:lnTo>
                        <a:pt x="362" y="28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0" name="Freeform 523"/>
                <p:cNvSpPr>
                  <a:spLocks/>
                </p:cNvSpPr>
                <p:nvPr/>
              </p:nvSpPr>
              <p:spPr bwMode="auto">
                <a:xfrm>
                  <a:off x="1711" y="3175"/>
                  <a:ext cx="184" cy="30"/>
                </a:xfrm>
                <a:custGeom>
                  <a:avLst/>
                  <a:gdLst>
                    <a:gd name="T0" fmla="*/ 10 w 370"/>
                    <a:gd name="T1" fmla="*/ 1 h 60"/>
                    <a:gd name="T2" fmla="*/ 8 w 370"/>
                    <a:gd name="T3" fmla="*/ 2 h 60"/>
                    <a:gd name="T4" fmla="*/ 8 w 370"/>
                    <a:gd name="T5" fmla="*/ 2 h 60"/>
                    <a:gd name="T6" fmla="*/ 8 w 370"/>
                    <a:gd name="T7" fmla="*/ 2 h 60"/>
                    <a:gd name="T8" fmla="*/ 2 w 370"/>
                    <a:gd name="T9" fmla="*/ 2 h 60"/>
                    <a:gd name="T10" fmla="*/ 2 w 370"/>
                    <a:gd name="T11" fmla="*/ 2 h 60"/>
                    <a:gd name="T12" fmla="*/ 2 w 370"/>
                    <a:gd name="T13" fmla="*/ 2 h 60"/>
                    <a:gd name="T14" fmla="*/ 1 w 370"/>
                    <a:gd name="T15" fmla="*/ 1 h 60"/>
                    <a:gd name="T16" fmla="*/ 0 w 370"/>
                    <a:gd name="T17" fmla="*/ 0 h 60"/>
                    <a:gd name="T18" fmla="*/ 1 w 370"/>
                    <a:gd name="T19" fmla="*/ 0 h 60"/>
                    <a:gd name="T20" fmla="*/ 9 w 370"/>
                    <a:gd name="T21" fmla="*/ 0 h 60"/>
                    <a:gd name="T22" fmla="*/ 11 w 370"/>
                    <a:gd name="T23" fmla="*/ 0 h 60"/>
                    <a:gd name="T24" fmla="*/ 10 w 370"/>
                    <a:gd name="T25" fmla="*/ 1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70"/>
                    <a:gd name="T40" fmla="*/ 0 h 60"/>
                    <a:gd name="T41" fmla="*/ 370 w 370"/>
                    <a:gd name="T42" fmla="*/ 60 h 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70" h="60">
                      <a:moveTo>
                        <a:pt x="325" y="29"/>
                      </a:moveTo>
                      <a:lnTo>
                        <a:pt x="281" y="57"/>
                      </a:lnTo>
                      <a:lnTo>
                        <a:pt x="276" y="60"/>
                      </a:lnTo>
                      <a:lnTo>
                        <a:pt x="272" y="60"/>
                      </a:lnTo>
                      <a:lnTo>
                        <a:pt x="77" y="60"/>
                      </a:lnTo>
                      <a:lnTo>
                        <a:pt x="71" y="60"/>
                      </a:lnTo>
                      <a:lnTo>
                        <a:pt x="66" y="57"/>
                      </a:lnTo>
                      <a:lnTo>
                        <a:pt x="33" y="2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318" y="0"/>
                      </a:lnTo>
                      <a:lnTo>
                        <a:pt x="370" y="0"/>
                      </a:lnTo>
                      <a:lnTo>
                        <a:pt x="325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1" name="Freeform 524"/>
                <p:cNvSpPr>
                  <a:spLocks/>
                </p:cNvSpPr>
                <p:nvPr/>
              </p:nvSpPr>
              <p:spPr bwMode="auto">
                <a:xfrm>
                  <a:off x="1732" y="3183"/>
                  <a:ext cx="105" cy="14"/>
                </a:xfrm>
                <a:custGeom>
                  <a:avLst/>
                  <a:gdLst>
                    <a:gd name="T0" fmla="*/ 2 w 210"/>
                    <a:gd name="T1" fmla="*/ 0 h 29"/>
                    <a:gd name="T2" fmla="*/ 7 w 210"/>
                    <a:gd name="T3" fmla="*/ 0 h 29"/>
                    <a:gd name="T4" fmla="*/ 7 w 210"/>
                    <a:gd name="T5" fmla="*/ 0 h 29"/>
                    <a:gd name="T6" fmla="*/ 2 w 210"/>
                    <a:gd name="T7" fmla="*/ 0 h 29"/>
                    <a:gd name="T8" fmla="*/ 2 w 210"/>
                    <a:gd name="T9" fmla="*/ 0 h 29"/>
                    <a:gd name="T10" fmla="*/ 0 w 210"/>
                    <a:gd name="T11" fmla="*/ 0 h 29"/>
                    <a:gd name="T12" fmla="*/ 2 w 210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0"/>
                    <a:gd name="T22" fmla="*/ 0 h 29"/>
                    <a:gd name="T23" fmla="*/ 210 w 210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0" h="29">
                      <a:moveTo>
                        <a:pt x="34" y="29"/>
                      </a:moveTo>
                      <a:lnTo>
                        <a:pt x="208" y="29"/>
                      </a:lnTo>
                      <a:lnTo>
                        <a:pt x="210" y="29"/>
                      </a:lnTo>
                      <a:lnTo>
                        <a:pt x="50" y="27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34" y="29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2" name="Freeform 525"/>
                <p:cNvSpPr>
                  <a:spLocks/>
                </p:cNvSpPr>
                <p:nvPr/>
              </p:nvSpPr>
              <p:spPr bwMode="auto">
                <a:xfrm>
                  <a:off x="1751" y="3183"/>
                  <a:ext cx="99" cy="14"/>
                </a:xfrm>
                <a:custGeom>
                  <a:avLst/>
                  <a:gdLst>
                    <a:gd name="T0" fmla="*/ 6 w 197"/>
                    <a:gd name="T1" fmla="*/ 0 h 29"/>
                    <a:gd name="T2" fmla="*/ 7 w 197"/>
                    <a:gd name="T3" fmla="*/ 0 h 29"/>
                    <a:gd name="T4" fmla="*/ 0 w 197"/>
                    <a:gd name="T5" fmla="*/ 0 h 29"/>
                    <a:gd name="T6" fmla="*/ 1 w 197"/>
                    <a:gd name="T7" fmla="*/ 0 h 29"/>
                    <a:gd name="T8" fmla="*/ 6 w 197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7"/>
                    <a:gd name="T16" fmla="*/ 0 h 29"/>
                    <a:gd name="T17" fmla="*/ 197 w 19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7" h="29">
                      <a:moveTo>
                        <a:pt x="172" y="29"/>
                      </a:moveTo>
                      <a:lnTo>
                        <a:pt x="197" y="0"/>
                      </a:lnTo>
                      <a:lnTo>
                        <a:pt x="0" y="0"/>
                      </a:lnTo>
                      <a:lnTo>
                        <a:pt x="12" y="27"/>
                      </a:lnTo>
                      <a:lnTo>
                        <a:pt x="172" y="2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3" name="Freeform 526"/>
                <p:cNvSpPr>
                  <a:spLocks/>
                </p:cNvSpPr>
                <p:nvPr/>
              </p:nvSpPr>
              <p:spPr bwMode="auto">
                <a:xfrm>
                  <a:off x="1836" y="3183"/>
                  <a:ext cx="33" cy="14"/>
                </a:xfrm>
                <a:custGeom>
                  <a:avLst/>
                  <a:gdLst>
                    <a:gd name="T0" fmla="*/ 0 w 67"/>
                    <a:gd name="T1" fmla="*/ 0 h 29"/>
                    <a:gd name="T2" fmla="*/ 0 w 67"/>
                    <a:gd name="T3" fmla="*/ 0 h 29"/>
                    <a:gd name="T4" fmla="*/ 2 w 67"/>
                    <a:gd name="T5" fmla="*/ 0 h 29"/>
                    <a:gd name="T6" fmla="*/ 0 w 67"/>
                    <a:gd name="T7" fmla="*/ 0 h 29"/>
                    <a:gd name="T8" fmla="*/ 0 w 67"/>
                    <a:gd name="T9" fmla="*/ 0 h 29"/>
                    <a:gd name="T10" fmla="*/ 0 w 67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"/>
                    <a:gd name="T19" fmla="*/ 0 h 29"/>
                    <a:gd name="T20" fmla="*/ 67 w 67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" h="29">
                      <a:moveTo>
                        <a:pt x="0" y="29"/>
                      </a:moveTo>
                      <a:lnTo>
                        <a:pt x="21" y="29"/>
                      </a:lnTo>
                      <a:lnTo>
                        <a:pt x="67" y="0"/>
                      </a:lnTo>
                      <a:lnTo>
                        <a:pt x="27" y="0"/>
                      </a:lnTo>
                      <a:lnTo>
                        <a:pt x="2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4" name="Freeform 527"/>
                <p:cNvSpPr>
                  <a:spLocks/>
                </p:cNvSpPr>
                <p:nvPr/>
              </p:nvSpPr>
              <p:spPr bwMode="auto">
                <a:xfrm>
                  <a:off x="1643" y="3196"/>
                  <a:ext cx="321" cy="82"/>
                </a:xfrm>
                <a:custGeom>
                  <a:avLst/>
                  <a:gdLst>
                    <a:gd name="T0" fmla="*/ 2 w 641"/>
                    <a:gd name="T1" fmla="*/ 5 h 165"/>
                    <a:gd name="T2" fmla="*/ 1 w 641"/>
                    <a:gd name="T3" fmla="*/ 5 h 165"/>
                    <a:gd name="T4" fmla="*/ 1 w 641"/>
                    <a:gd name="T5" fmla="*/ 4 h 165"/>
                    <a:gd name="T6" fmla="*/ 1 w 641"/>
                    <a:gd name="T7" fmla="*/ 4 h 165"/>
                    <a:gd name="T8" fmla="*/ 0 w 641"/>
                    <a:gd name="T9" fmla="*/ 4 h 165"/>
                    <a:gd name="T10" fmla="*/ 0 w 641"/>
                    <a:gd name="T11" fmla="*/ 1 h 165"/>
                    <a:gd name="T12" fmla="*/ 1 w 641"/>
                    <a:gd name="T13" fmla="*/ 0 h 165"/>
                    <a:gd name="T14" fmla="*/ 1 w 641"/>
                    <a:gd name="T15" fmla="*/ 0 h 165"/>
                    <a:gd name="T16" fmla="*/ 1 w 641"/>
                    <a:gd name="T17" fmla="*/ 0 h 165"/>
                    <a:gd name="T18" fmla="*/ 2 w 641"/>
                    <a:gd name="T19" fmla="*/ 0 h 165"/>
                    <a:gd name="T20" fmla="*/ 19 w 641"/>
                    <a:gd name="T21" fmla="*/ 0 h 165"/>
                    <a:gd name="T22" fmla="*/ 20 w 641"/>
                    <a:gd name="T23" fmla="*/ 0 h 165"/>
                    <a:gd name="T24" fmla="*/ 20 w 641"/>
                    <a:gd name="T25" fmla="*/ 0 h 165"/>
                    <a:gd name="T26" fmla="*/ 20 w 641"/>
                    <a:gd name="T27" fmla="*/ 0 h 165"/>
                    <a:gd name="T28" fmla="*/ 21 w 641"/>
                    <a:gd name="T29" fmla="*/ 1 h 165"/>
                    <a:gd name="T30" fmla="*/ 21 w 641"/>
                    <a:gd name="T31" fmla="*/ 4 h 165"/>
                    <a:gd name="T32" fmla="*/ 20 w 641"/>
                    <a:gd name="T33" fmla="*/ 4 h 165"/>
                    <a:gd name="T34" fmla="*/ 20 w 641"/>
                    <a:gd name="T35" fmla="*/ 4 h 165"/>
                    <a:gd name="T36" fmla="*/ 20 w 641"/>
                    <a:gd name="T37" fmla="*/ 5 h 165"/>
                    <a:gd name="T38" fmla="*/ 19 w 641"/>
                    <a:gd name="T39" fmla="*/ 5 h 165"/>
                    <a:gd name="T40" fmla="*/ 2 w 641"/>
                    <a:gd name="T41" fmla="*/ 5 h 16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41"/>
                    <a:gd name="T64" fmla="*/ 0 h 165"/>
                    <a:gd name="T65" fmla="*/ 641 w 641"/>
                    <a:gd name="T66" fmla="*/ 165 h 16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41" h="165">
                      <a:moveTo>
                        <a:pt x="36" y="165"/>
                      </a:moveTo>
                      <a:lnTo>
                        <a:pt x="22" y="161"/>
                      </a:lnTo>
                      <a:lnTo>
                        <a:pt x="11" y="154"/>
                      </a:lnTo>
                      <a:lnTo>
                        <a:pt x="3" y="143"/>
                      </a:lnTo>
                      <a:lnTo>
                        <a:pt x="0" y="128"/>
                      </a:lnTo>
                      <a:lnTo>
                        <a:pt x="0" y="35"/>
                      </a:lnTo>
                      <a:lnTo>
                        <a:pt x="3" y="21"/>
                      </a:lnTo>
                      <a:lnTo>
                        <a:pt x="11" y="10"/>
                      </a:lnTo>
                      <a:lnTo>
                        <a:pt x="22" y="4"/>
                      </a:lnTo>
                      <a:lnTo>
                        <a:pt x="36" y="0"/>
                      </a:lnTo>
                      <a:lnTo>
                        <a:pt x="605" y="0"/>
                      </a:lnTo>
                      <a:lnTo>
                        <a:pt x="619" y="4"/>
                      </a:lnTo>
                      <a:lnTo>
                        <a:pt x="630" y="10"/>
                      </a:lnTo>
                      <a:lnTo>
                        <a:pt x="638" y="21"/>
                      </a:lnTo>
                      <a:lnTo>
                        <a:pt x="641" y="35"/>
                      </a:lnTo>
                      <a:lnTo>
                        <a:pt x="641" y="128"/>
                      </a:lnTo>
                      <a:lnTo>
                        <a:pt x="638" y="143"/>
                      </a:lnTo>
                      <a:lnTo>
                        <a:pt x="630" y="154"/>
                      </a:lnTo>
                      <a:lnTo>
                        <a:pt x="619" y="161"/>
                      </a:lnTo>
                      <a:lnTo>
                        <a:pt x="605" y="165"/>
                      </a:lnTo>
                      <a:lnTo>
                        <a:pt x="36" y="1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5" name="Freeform 528"/>
                <p:cNvSpPr>
                  <a:spLocks/>
                </p:cNvSpPr>
                <p:nvPr/>
              </p:nvSpPr>
              <p:spPr bwMode="auto">
                <a:xfrm>
                  <a:off x="1948" y="3210"/>
                  <a:ext cx="3" cy="1"/>
                </a:xfrm>
                <a:custGeom>
                  <a:avLst/>
                  <a:gdLst>
                    <a:gd name="T0" fmla="*/ 2 w 4"/>
                    <a:gd name="T1" fmla="*/ 0 h 1"/>
                    <a:gd name="T2" fmla="*/ 2 w 4"/>
                    <a:gd name="T3" fmla="*/ 0 h 1"/>
                    <a:gd name="T4" fmla="*/ 1 w 4"/>
                    <a:gd name="T5" fmla="*/ 0 h 1"/>
                    <a:gd name="T6" fmla="*/ 0 w 4"/>
                    <a:gd name="T7" fmla="*/ 0 h 1"/>
                    <a:gd name="T8" fmla="*/ 0 w 4"/>
                    <a:gd name="T9" fmla="*/ 0 h 1"/>
                    <a:gd name="T10" fmla="*/ 2 w 4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1"/>
                    <a:gd name="T20" fmla="*/ 4 w 4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1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5D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6" name="Freeform 529"/>
                <p:cNvSpPr>
                  <a:spLocks/>
                </p:cNvSpPr>
                <p:nvPr/>
              </p:nvSpPr>
              <p:spPr bwMode="auto">
                <a:xfrm>
                  <a:off x="1901" y="3210"/>
                  <a:ext cx="50" cy="42"/>
                </a:xfrm>
                <a:custGeom>
                  <a:avLst/>
                  <a:gdLst>
                    <a:gd name="T0" fmla="*/ 0 w 101"/>
                    <a:gd name="T1" fmla="*/ 1 h 84"/>
                    <a:gd name="T2" fmla="*/ 0 w 101"/>
                    <a:gd name="T3" fmla="*/ 3 h 84"/>
                    <a:gd name="T4" fmla="*/ 0 w 101"/>
                    <a:gd name="T5" fmla="*/ 3 h 84"/>
                    <a:gd name="T6" fmla="*/ 1 w 101"/>
                    <a:gd name="T7" fmla="*/ 3 h 84"/>
                    <a:gd name="T8" fmla="*/ 1 w 101"/>
                    <a:gd name="T9" fmla="*/ 3 h 84"/>
                    <a:gd name="T10" fmla="*/ 1 w 101"/>
                    <a:gd name="T11" fmla="*/ 3 h 84"/>
                    <a:gd name="T12" fmla="*/ 2 w 101"/>
                    <a:gd name="T13" fmla="*/ 3 h 84"/>
                    <a:gd name="T14" fmla="*/ 2 w 101"/>
                    <a:gd name="T15" fmla="*/ 3 h 84"/>
                    <a:gd name="T16" fmla="*/ 2 w 101"/>
                    <a:gd name="T17" fmla="*/ 3 h 84"/>
                    <a:gd name="T18" fmla="*/ 2 w 101"/>
                    <a:gd name="T19" fmla="*/ 3 h 84"/>
                    <a:gd name="T20" fmla="*/ 2 w 101"/>
                    <a:gd name="T21" fmla="*/ 3 h 84"/>
                    <a:gd name="T22" fmla="*/ 2 w 101"/>
                    <a:gd name="T23" fmla="*/ 3 h 84"/>
                    <a:gd name="T24" fmla="*/ 3 w 101"/>
                    <a:gd name="T25" fmla="*/ 1 h 84"/>
                    <a:gd name="T26" fmla="*/ 3 w 101"/>
                    <a:gd name="T27" fmla="*/ 1 h 84"/>
                    <a:gd name="T28" fmla="*/ 3 w 101"/>
                    <a:gd name="T29" fmla="*/ 1 h 84"/>
                    <a:gd name="T30" fmla="*/ 3 w 101"/>
                    <a:gd name="T31" fmla="*/ 1 h 84"/>
                    <a:gd name="T32" fmla="*/ 3 w 101"/>
                    <a:gd name="T33" fmla="*/ 1 h 84"/>
                    <a:gd name="T34" fmla="*/ 2 w 101"/>
                    <a:gd name="T35" fmla="*/ 0 h 84"/>
                    <a:gd name="T36" fmla="*/ 2 w 101"/>
                    <a:gd name="T37" fmla="*/ 0 h 84"/>
                    <a:gd name="T38" fmla="*/ 2 w 101"/>
                    <a:gd name="T39" fmla="*/ 0 h 84"/>
                    <a:gd name="T40" fmla="*/ 2 w 101"/>
                    <a:gd name="T41" fmla="*/ 0 h 84"/>
                    <a:gd name="T42" fmla="*/ 2 w 101"/>
                    <a:gd name="T43" fmla="*/ 0 h 84"/>
                    <a:gd name="T44" fmla="*/ 1 w 101"/>
                    <a:gd name="T45" fmla="*/ 0 h 84"/>
                    <a:gd name="T46" fmla="*/ 1 w 101"/>
                    <a:gd name="T47" fmla="*/ 0 h 84"/>
                    <a:gd name="T48" fmla="*/ 0 w 101"/>
                    <a:gd name="T49" fmla="*/ 0 h 84"/>
                    <a:gd name="T50" fmla="*/ 0 w 101"/>
                    <a:gd name="T51" fmla="*/ 0 h 84"/>
                    <a:gd name="T52" fmla="*/ 0 w 101"/>
                    <a:gd name="T53" fmla="*/ 1 h 84"/>
                    <a:gd name="T54" fmla="*/ 0 w 101"/>
                    <a:gd name="T55" fmla="*/ 1 h 84"/>
                    <a:gd name="T56" fmla="*/ 0 w 101"/>
                    <a:gd name="T57" fmla="*/ 1 h 84"/>
                    <a:gd name="T58" fmla="*/ 0 w 101"/>
                    <a:gd name="T59" fmla="*/ 1 h 84"/>
                    <a:gd name="T60" fmla="*/ 1 w 101"/>
                    <a:gd name="T61" fmla="*/ 1 h 84"/>
                    <a:gd name="T62" fmla="*/ 1 w 101"/>
                    <a:gd name="T63" fmla="*/ 1 h 84"/>
                    <a:gd name="T64" fmla="*/ 1 w 101"/>
                    <a:gd name="T65" fmla="*/ 1 h 84"/>
                    <a:gd name="T66" fmla="*/ 0 w 101"/>
                    <a:gd name="T67" fmla="*/ 1 h 84"/>
                    <a:gd name="T68" fmla="*/ 0 w 101"/>
                    <a:gd name="T69" fmla="*/ 1 h 84"/>
                    <a:gd name="T70" fmla="*/ 0 w 101"/>
                    <a:gd name="T71" fmla="*/ 1 h 84"/>
                    <a:gd name="T72" fmla="*/ 0 w 101"/>
                    <a:gd name="T73" fmla="*/ 1 h 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84"/>
                    <a:gd name="T113" fmla="*/ 101 w 101"/>
                    <a:gd name="T114" fmla="*/ 84 h 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84">
                      <a:moveTo>
                        <a:pt x="0" y="49"/>
                      </a:moveTo>
                      <a:lnTo>
                        <a:pt x="0" y="84"/>
                      </a:lnTo>
                      <a:lnTo>
                        <a:pt x="17" y="84"/>
                      </a:lnTo>
                      <a:lnTo>
                        <a:pt x="33" y="84"/>
                      </a:lnTo>
                      <a:lnTo>
                        <a:pt x="46" y="84"/>
                      </a:lnTo>
                      <a:lnTo>
                        <a:pt x="58" y="84"/>
                      </a:lnTo>
                      <a:lnTo>
                        <a:pt x="68" y="84"/>
                      </a:lnTo>
                      <a:lnTo>
                        <a:pt x="74" y="84"/>
                      </a:lnTo>
                      <a:lnTo>
                        <a:pt x="79" y="84"/>
                      </a:lnTo>
                      <a:lnTo>
                        <a:pt x="80" y="84"/>
                      </a:lnTo>
                      <a:lnTo>
                        <a:pt x="83" y="80"/>
                      </a:lnTo>
                      <a:lnTo>
                        <a:pt x="91" y="74"/>
                      </a:lnTo>
                      <a:lnTo>
                        <a:pt x="98" y="61"/>
                      </a:lnTo>
                      <a:lnTo>
                        <a:pt x="101" y="47"/>
                      </a:lnTo>
                      <a:lnTo>
                        <a:pt x="99" y="30"/>
                      </a:lnTo>
                      <a:lnTo>
                        <a:pt x="98" y="16"/>
                      </a:lnTo>
                      <a:lnTo>
                        <a:pt x="96" y="5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9" y="0"/>
                      </a:lnTo>
                      <a:lnTo>
                        <a:pt x="68" y="0"/>
                      </a:lnTo>
                      <a:lnTo>
                        <a:pt x="53" y="0"/>
                      </a:lnTo>
                      <a:lnTo>
                        <a:pt x="38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6" y="12"/>
                      </a:lnTo>
                      <a:lnTo>
                        <a:pt x="28" y="16"/>
                      </a:lnTo>
                      <a:lnTo>
                        <a:pt x="38" y="22"/>
                      </a:lnTo>
                      <a:lnTo>
                        <a:pt x="41" y="28"/>
                      </a:lnTo>
                      <a:lnTo>
                        <a:pt x="38" y="36"/>
                      </a:lnTo>
                      <a:lnTo>
                        <a:pt x="28" y="42"/>
                      </a:lnTo>
                      <a:lnTo>
                        <a:pt x="16" y="47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7" name="Freeform 530"/>
                <p:cNvSpPr>
                  <a:spLocks/>
                </p:cNvSpPr>
                <p:nvPr/>
              </p:nvSpPr>
              <p:spPr bwMode="auto">
                <a:xfrm>
                  <a:off x="1658" y="3210"/>
                  <a:ext cx="243" cy="60"/>
                </a:xfrm>
                <a:custGeom>
                  <a:avLst/>
                  <a:gdLst>
                    <a:gd name="T0" fmla="*/ 15 w 487"/>
                    <a:gd name="T1" fmla="*/ 0 h 120"/>
                    <a:gd name="T2" fmla="*/ 13 w 487"/>
                    <a:gd name="T3" fmla="*/ 0 h 120"/>
                    <a:gd name="T4" fmla="*/ 11 w 487"/>
                    <a:gd name="T5" fmla="*/ 0 h 120"/>
                    <a:gd name="T6" fmla="*/ 8 w 487"/>
                    <a:gd name="T7" fmla="*/ 0 h 120"/>
                    <a:gd name="T8" fmla="*/ 6 w 487"/>
                    <a:gd name="T9" fmla="*/ 0 h 120"/>
                    <a:gd name="T10" fmla="*/ 4 w 487"/>
                    <a:gd name="T11" fmla="*/ 0 h 120"/>
                    <a:gd name="T12" fmla="*/ 2 w 487"/>
                    <a:gd name="T13" fmla="*/ 0 h 120"/>
                    <a:gd name="T14" fmla="*/ 1 w 487"/>
                    <a:gd name="T15" fmla="*/ 0 h 120"/>
                    <a:gd name="T16" fmla="*/ 1 w 487"/>
                    <a:gd name="T17" fmla="*/ 0 h 120"/>
                    <a:gd name="T18" fmla="*/ 0 w 487"/>
                    <a:gd name="T19" fmla="*/ 1 h 120"/>
                    <a:gd name="T20" fmla="*/ 0 w 487"/>
                    <a:gd name="T21" fmla="*/ 1 h 120"/>
                    <a:gd name="T22" fmla="*/ 0 w 487"/>
                    <a:gd name="T23" fmla="*/ 1 h 120"/>
                    <a:gd name="T24" fmla="*/ 0 w 487"/>
                    <a:gd name="T25" fmla="*/ 2 h 120"/>
                    <a:gd name="T26" fmla="*/ 0 w 487"/>
                    <a:gd name="T27" fmla="*/ 4 h 120"/>
                    <a:gd name="T28" fmla="*/ 0 w 487"/>
                    <a:gd name="T29" fmla="*/ 4 h 120"/>
                    <a:gd name="T30" fmla="*/ 0 w 487"/>
                    <a:gd name="T31" fmla="*/ 4 h 120"/>
                    <a:gd name="T32" fmla="*/ 0 w 487"/>
                    <a:gd name="T33" fmla="*/ 3 h 120"/>
                    <a:gd name="T34" fmla="*/ 1 w 487"/>
                    <a:gd name="T35" fmla="*/ 3 h 120"/>
                    <a:gd name="T36" fmla="*/ 1 w 487"/>
                    <a:gd name="T37" fmla="*/ 3 h 120"/>
                    <a:gd name="T38" fmla="*/ 2 w 487"/>
                    <a:gd name="T39" fmla="*/ 3 h 120"/>
                    <a:gd name="T40" fmla="*/ 3 w 487"/>
                    <a:gd name="T41" fmla="*/ 3 h 120"/>
                    <a:gd name="T42" fmla="*/ 3 w 487"/>
                    <a:gd name="T43" fmla="*/ 3 h 120"/>
                    <a:gd name="T44" fmla="*/ 4 w 487"/>
                    <a:gd name="T45" fmla="*/ 3 h 120"/>
                    <a:gd name="T46" fmla="*/ 6 w 487"/>
                    <a:gd name="T47" fmla="*/ 3 h 120"/>
                    <a:gd name="T48" fmla="*/ 8 w 487"/>
                    <a:gd name="T49" fmla="*/ 3 h 120"/>
                    <a:gd name="T50" fmla="*/ 9 w 487"/>
                    <a:gd name="T51" fmla="*/ 3 h 120"/>
                    <a:gd name="T52" fmla="*/ 11 w 487"/>
                    <a:gd name="T53" fmla="*/ 3 h 120"/>
                    <a:gd name="T54" fmla="*/ 13 w 487"/>
                    <a:gd name="T55" fmla="*/ 3 h 120"/>
                    <a:gd name="T56" fmla="*/ 15 w 487"/>
                    <a:gd name="T57" fmla="*/ 3 h 120"/>
                    <a:gd name="T58" fmla="*/ 14 w 487"/>
                    <a:gd name="T59" fmla="*/ 2 h 120"/>
                    <a:gd name="T60" fmla="*/ 14 w 487"/>
                    <a:gd name="T61" fmla="*/ 2 h 120"/>
                    <a:gd name="T62" fmla="*/ 14 w 487"/>
                    <a:gd name="T63" fmla="*/ 1 h 120"/>
                    <a:gd name="T64" fmla="*/ 14 w 487"/>
                    <a:gd name="T65" fmla="*/ 1 h 1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7"/>
                    <a:gd name="T100" fmla="*/ 0 h 120"/>
                    <a:gd name="T101" fmla="*/ 487 w 487"/>
                    <a:gd name="T102" fmla="*/ 120 h 1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7" h="120">
                      <a:moveTo>
                        <a:pt x="487" y="11"/>
                      </a:moveTo>
                      <a:lnTo>
                        <a:pt x="487" y="0"/>
                      </a:lnTo>
                      <a:lnTo>
                        <a:pt x="457" y="0"/>
                      </a:lnTo>
                      <a:lnTo>
                        <a:pt x="425" y="0"/>
                      </a:lnTo>
                      <a:lnTo>
                        <a:pt x="390" y="0"/>
                      </a:lnTo>
                      <a:lnTo>
                        <a:pt x="356" y="0"/>
                      </a:lnTo>
                      <a:lnTo>
                        <a:pt x="319" y="0"/>
                      </a:lnTo>
                      <a:lnTo>
                        <a:pt x="283" y="0"/>
                      </a:lnTo>
                      <a:lnTo>
                        <a:pt x="247" y="0"/>
                      </a:lnTo>
                      <a:lnTo>
                        <a:pt x="212" y="0"/>
                      </a:lnTo>
                      <a:lnTo>
                        <a:pt x="177" y="0"/>
                      </a:lnTo>
                      <a:lnTo>
                        <a:pt x="146" y="0"/>
                      </a:lnTo>
                      <a:lnTo>
                        <a:pt x="117" y="0"/>
                      </a:lnTo>
                      <a:lnTo>
                        <a:pt x="92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16" y="1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0" y="35"/>
                      </a:lnTo>
                      <a:lnTo>
                        <a:pt x="0" y="61"/>
                      </a:lnTo>
                      <a:lnTo>
                        <a:pt x="2" y="90"/>
                      </a:lnTo>
                      <a:lnTo>
                        <a:pt x="5" y="107"/>
                      </a:lnTo>
                      <a:lnTo>
                        <a:pt x="7" y="117"/>
                      </a:lnTo>
                      <a:lnTo>
                        <a:pt x="8" y="120"/>
                      </a:lnTo>
                      <a:lnTo>
                        <a:pt x="10" y="115"/>
                      </a:lnTo>
                      <a:lnTo>
                        <a:pt x="14" y="102"/>
                      </a:lnTo>
                      <a:lnTo>
                        <a:pt x="21" y="90"/>
                      </a:lnTo>
                      <a:lnTo>
                        <a:pt x="29" y="84"/>
                      </a:lnTo>
                      <a:lnTo>
                        <a:pt x="33" y="84"/>
                      </a:lnTo>
                      <a:lnTo>
                        <a:pt x="40" y="82"/>
                      </a:lnTo>
                      <a:lnTo>
                        <a:pt x="48" y="82"/>
                      </a:lnTo>
                      <a:lnTo>
                        <a:pt x="57" y="80"/>
                      </a:lnTo>
                      <a:lnTo>
                        <a:pt x="67" y="80"/>
                      </a:lnTo>
                      <a:lnTo>
                        <a:pt x="78" y="79"/>
                      </a:lnTo>
                      <a:lnTo>
                        <a:pt x="90" y="79"/>
                      </a:lnTo>
                      <a:lnTo>
                        <a:pt x="103" y="79"/>
                      </a:lnTo>
                      <a:lnTo>
                        <a:pt x="109" y="79"/>
                      </a:lnTo>
                      <a:lnTo>
                        <a:pt x="120" y="79"/>
                      </a:lnTo>
                      <a:lnTo>
                        <a:pt x="136" y="79"/>
                      </a:lnTo>
                      <a:lnTo>
                        <a:pt x="155" y="79"/>
                      </a:lnTo>
                      <a:lnTo>
                        <a:pt x="177" y="79"/>
                      </a:lnTo>
                      <a:lnTo>
                        <a:pt x="201" y="80"/>
                      </a:lnTo>
                      <a:lnTo>
                        <a:pt x="228" y="80"/>
                      </a:lnTo>
                      <a:lnTo>
                        <a:pt x="256" y="80"/>
                      </a:lnTo>
                      <a:lnTo>
                        <a:pt x="286" y="80"/>
                      </a:lnTo>
                      <a:lnTo>
                        <a:pt x="316" y="82"/>
                      </a:lnTo>
                      <a:lnTo>
                        <a:pt x="346" y="82"/>
                      </a:lnTo>
                      <a:lnTo>
                        <a:pt x="376" y="82"/>
                      </a:lnTo>
                      <a:lnTo>
                        <a:pt x="406" y="82"/>
                      </a:lnTo>
                      <a:lnTo>
                        <a:pt x="435" y="84"/>
                      </a:lnTo>
                      <a:lnTo>
                        <a:pt x="461" y="84"/>
                      </a:lnTo>
                      <a:lnTo>
                        <a:pt x="487" y="84"/>
                      </a:lnTo>
                      <a:lnTo>
                        <a:pt x="487" y="49"/>
                      </a:lnTo>
                      <a:lnTo>
                        <a:pt x="471" y="47"/>
                      </a:lnTo>
                      <a:lnTo>
                        <a:pt x="457" y="42"/>
                      </a:lnTo>
                      <a:lnTo>
                        <a:pt x="449" y="36"/>
                      </a:lnTo>
                      <a:lnTo>
                        <a:pt x="446" y="28"/>
                      </a:lnTo>
                      <a:lnTo>
                        <a:pt x="449" y="22"/>
                      </a:lnTo>
                      <a:lnTo>
                        <a:pt x="457" y="16"/>
                      </a:lnTo>
                      <a:lnTo>
                        <a:pt x="471" y="12"/>
                      </a:lnTo>
                      <a:lnTo>
                        <a:pt x="487" y="11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8" name="Freeform 531"/>
                <p:cNvSpPr>
                  <a:spLocks/>
                </p:cNvSpPr>
                <p:nvPr/>
              </p:nvSpPr>
              <p:spPr bwMode="auto">
                <a:xfrm>
                  <a:off x="1662" y="3210"/>
                  <a:ext cx="294" cy="60"/>
                </a:xfrm>
                <a:custGeom>
                  <a:avLst/>
                  <a:gdLst>
                    <a:gd name="T0" fmla="*/ 18 w 589"/>
                    <a:gd name="T1" fmla="*/ 4 h 120"/>
                    <a:gd name="T2" fmla="*/ 18 w 589"/>
                    <a:gd name="T3" fmla="*/ 1 h 120"/>
                    <a:gd name="T4" fmla="*/ 18 w 589"/>
                    <a:gd name="T5" fmla="*/ 1 h 120"/>
                    <a:gd name="T6" fmla="*/ 18 w 589"/>
                    <a:gd name="T7" fmla="*/ 1 h 120"/>
                    <a:gd name="T8" fmla="*/ 18 w 589"/>
                    <a:gd name="T9" fmla="*/ 1 h 120"/>
                    <a:gd name="T10" fmla="*/ 18 w 589"/>
                    <a:gd name="T11" fmla="*/ 1 h 120"/>
                    <a:gd name="T12" fmla="*/ 18 w 589"/>
                    <a:gd name="T13" fmla="*/ 0 h 120"/>
                    <a:gd name="T14" fmla="*/ 18 w 589"/>
                    <a:gd name="T15" fmla="*/ 0 h 120"/>
                    <a:gd name="T16" fmla="*/ 18 w 589"/>
                    <a:gd name="T17" fmla="*/ 0 h 120"/>
                    <a:gd name="T18" fmla="*/ 18 w 589"/>
                    <a:gd name="T19" fmla="*/ 0 h 120"/>
                    <a:gd name="T20" fmla="*/ 17 w 589"/>
                    <a:gd name="T21" fmla="*/ 0 h 120"/>
                    <a:gd name="T22" fmla="*/ 17 w 589"/>
                    <a:gd name="T23" fmla="*/ 1 h 120"/>
                    <a:gd name="T24" fmla="*/ 18 w 589"/>
                    <a:gd name="T25" fmla="*/ 1 h 120"/>
                    <a:gd name="T26" fmla="*/ 18 w 589"/>
                    <a:gd name="T27" fmla="*/ 1 h 120"/>
                    <a:gd name="T28" fmla="*/ 18 w 589"/>
                    <a:gd name="T29" fmla="*/ 2 h 120"/>
                    <a:gd name="T30" fmla="*/ 18 w 589"/>
                    <a:gd name="T31" fmla="*/ 2 h 120"/>
                    <a:gd name="T32" fmla="*/ 17 w 589"/>
                    <a:gd name="T33" fmla="*/ 3 h 120"/>
                    <a:gd name="T34" fmla="*/ 17 w 589"/>
                    <a:gd name="T35" fmla="*/ 3 h 120"/>
                    <a:gd name="T36" fmla="*/ 17 w 589"/>
                    <a:gd name="T37" fmla="*/ 3 h 120"/>
                    <a:gd name="T38" fmla="*/ 17 w 589"/>
                    <a:gd name="T39" fmla="*/ 3 h 120"/>
                    <a:gd name="T40" fmla="*/ 16 w 589"/>
                    <a:gd name="T41" fmla="*/ 3 h 120"/>
                    <a:gd name="T42" fmla="*/ 16 w 589"/>
                    <a:gd name="T43" fmla="*/ 3 h 120"/>
                    <a:gd name="T44" fmla="*/ 15 w 589"/>
                    <a:gd name="T45" fmla="*/ 3 h 120"/>
                    <a:gd name="T46" fmla="*/ 14 w 589"/>
                    <a:gd name="T47" fmla="*/ 3 h 120"/>
                    <a:gd name="T48" fmla="*/ 13 w 589"/>
                    <a:gd name="T49" fmla="*/ 3 h 120"/>
                    <a:gd name="T50" fmla="*/ 11 w 589"/>
                    <a:gd name="T51" fmla="*/ 3 h 120"/>
                    <a:gd name="T52" fmla="*/ 10 w 589"/>
                    <a:gd name="T53" fmla="*/ 3 h 120"/>
                    <a:gd name="T54" fmla="*/ 9 w 589"/>
                    <a:gd name="T55" fmla="*/ 3 h 120"/>
                    <a:gd name="T56" fmla="*/ 8 w 589"/>
                    <a:gd name="T57" fmla="*/ 3 h 120"/>
                    <a:gd name="T58" fmla="*/ 6 w 589"/>
                    <a:gd name="T59" fmla="*/ 3 h 120"/>
                    <a:gd name="T60" fmla="*/ 5 w 589"/>
                    <a:gd name="T61" fmla="*/ 3 h 120"/>
                    <a:gd name="T62" fmla="*/ 4 w 589"/>
                    <a:gd name="T63" fmla="*/ 3 h 120"/>
                    <a:gd name="T64" fmla="*/ 3 w 589"/>
                    <a:gd name="T65" fmla="*/ 3 h 120"/>
                    <a:gd name="T66" fmla="*/ 3 w 589"/>
                    <a:gd name="T67" fmla="*/ 3 h 120"/>
                    <a:gd name="T68" fmla="*/ 2 w 589"/>
                    <a:gd name="T69" fmla="*/ 3 h 120"/>
                    <a:gd name="T70" fmla="*/ 2 w 589"/>
                    <a:gd name="T71" fmla="*/ 3 h 120"/>
                    <a:gd name="T72" fmla="*/ 2 w 589"/>
                    <a:gd name="T73" fmla="*/ 3 h 120"/>
                    <a:gd name="T74" fmla="*/ 1 w 589"/>
                    <a:gd name="T75" fmla="*/ 3 h 120"/>
                    <a:gd name="T76" fmla="*/ 1 w 589"/>
                    <a:gd name="T77" fmla="*/ 3 h 120"/>
                    <a:gd name="T78" fmla="*/ 1 w 589"/>
                    <a:gd name="T79" fmla="*/ 3 h 120"/>
                    <a:gd name="T80" fmla="*/ 1 w 589"/>
                    <a:gd name="T81" fmla="*/ 3 h 120"/>
                    <a:gd name="T82" fmla="*/ 0 w 589"/>
                    <a:gd name="T83" fmla="*/ 3 h 120"/>
                    <a:gd name="T84" fmla="*/ 0 w 589"/>
                    <a:gd name="T85" fmla="*/ 3 h 120"/>
                    <a:gd name="T86" fmla="*/ 0 w 589"/>
                    <a:gd name="T87" fmla="*/ 3 h 120"/>
                    <a:gd name="T88" fmla="*/ 0 w 589"/>
                    <a:gd name="T89" fmla="*/ 4 h 120"/>
                    <a:gd name="T90" fmla="*/ 0 w 589"/>
                    <a:gd name="T91" fmla="*/ 4 h 120"/>
                    <a:gd name="T92" fmla="*/ 0 w 589"/>
                    <a:gd name="T93" fmla="*/ 4 h 120"/>
                    <a:gd name="T94" fmla="*/ 17 w 589"/>
                    <a:gd name="T95" fmla="*/ 4 h 120"/>
                    <a:gd name="T96" fmla="*/ 18 w 589"/>
                    <a:gd name="T97" fmla="*/ 4 h 120"/>
                    <a:gd name="T98" fmla="*/ 18 w 589"/>
                    <a:gd name="T99" fmla="*/ 4 h 120"/>
                    <a:gd name="T100" fmla="*/ 18 w 589"/>
                    <a:gd name="T101" fmla="*/ 4 h 120"/>
                    <a:gd name="T102" fmla="*/ 18 w 589"/>
                    <a:gd name="T103" fmla="*/ 4 h 12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9"/>
                    <a:gd name="T157" fmla="*/ 0 h 120"/>
                    <a:gd name="T158" fmla="*/ 589 w 589"/>
                    <a:gd name="T159" fmla="*/ 120 h 12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9" h="120">
                      <a:moveTo>
                        <a:pt x="589" y="99"/>
                      </a:moveTo>
                      <a:lnTo>
                        <a:pt x="589" y="6"/>
                      </a:lnTo>
                      <a:lnTo>
                        <a:pt x="589" y="5"/>
                      </a:lnTo>
                      <a:lnTo>
                        <a:pt x="589" y="3"/>
                      </a:lnTo>
                      <a:lnTo>
                        <a:pt x="589" y="1"/>
                      </a:lnTo>
                      <a:lnTo>
                        <a:pt x="586" y="0"/>
                      </a:lnTo>
                      <a:lnTo>
                        <a:pt x="583" y="0"/>
                      </a:lnTo>
                      <a:lnTo>
                        <a:pt x="580" y="0"/>
                      </a:lnTo>
                      <a:lnTo>
                        <a:pt x="578" y="0"/>
                      </a:lnTo>
                      <a:lnTo>
                        <a:pt x="574" y="0"/>
                      </a:lnTo>
                      <a:lnTo>
                        <a:pt x="575" y="5"/>
                      </a:lnTo>
                      <a:lnTo>
                        <a:pt x="577" y="16"/>
                      </a:lnTo>
                      <a:lnTo>
                        <a:pt x="578" y="30"/>
                      </a:lnTo>
                      <a:lnTo>
                        <a:pt x="580" y="47"/>
                      </a:lnTo>
                      <a:lnTo>
                        <a:pt x="577" y="61"/>
                      </a:lnTo>
                      <a:lnTo>
                        <a:pt x="570" y="74"/>
                      </a:lnTo>
                      <a:lnTo>
                        <a:pt x="562" y="80"/>
                      </a:lnTo>
                      <a:lnTo>
                        <a:pt x="559" y="84"/>
                      </a:lnTo>
                      <a:lnTo>
                        <a:pt x="555" y="84"/>
                      </a:lnTo>
                      <a:lnTo>
                        <a:pt x="540" y="84"/>
                      </a:lnTo>
                      <a:lnTo>
                        <a:pt x="520" y="84"/>
                      </a:lnTo>
                      <a:lnTo>
                        <a:pt x="491" y="84"/>
                      </a:lnTo>
                      <a:lnTo>
                        <a:pt x="458" y="82"/>
                      </a:lnTo>
                      <a:lnTo>
                        <a:pt x="422" y="82"/>
                      </a:lnTo>
                      <a:lnTo>
                        <a:pt x="381" y="82"/>
                      </a:lnTo>
                      <a:lnTo>
                        <a:pt x="340" y="80"/>
                      </a:lnTo>
                      <a:lnTo>
                        <a:pt x="297" y="80"/>
                      </a:lnTo>
                      <a:lnTo>
                        <a:pt x="256" y="80"/>
                      </a:lnTo>
                      <a:lnTo>
                        <a:pt x="217" y="80"/>
                      </a:lnTo>
                      <a:lnTo>
                        <a:pt x="182" y="79"/>
                      </a:lnTo>
                      <a:lnTo>
                        <a:pt x="150" y="79"/>
                      </a:lnTo>
                      <a:lnTo>
                        <a:pt x="125" y="79"/>
                      </a:lnTo>
                      <a:lnTo>
                        <a:pt x="106" y="79"/>
                      </a:lnTo>
                      <a:lnTo>
                        <a:pt x="95" y="79"/>
                      </a:lnTo>
                      <a:lnTo>
                        <a:pt x="82" y="79"/>
                      </a:lnTo>
                      <a:lnTo>
                        <a:pt x="70" y="79"/>
                      </a:lnTo>
                      <a:lnTo>
                        <a:pt x="59" y="80"/>
                      </a:lnTo>
                      <a:lnTo>
                        <a:pt x="49" y="80"/>
                      </a:lnTo>
                      <a:lnTo>
                        <a:pt x="40" y="82"/>
                      </a:lnTo>
                      <a:lnTo>
                        <a:pt x="32" y="82"/>
                      </a:lnTo>
                      <a:lnTo>
                        <a:pt x="25" y="84"/>
                      </a:lnTo>
                      <a:lnTo>
                        <a:pt x="21" y="84"/>
                      </a:lnTo>
                      <a:lnTo>
                        <a:pt x="13" y="90"/>
                      </a:lnTo>
                      <a:lnTo>
                        <a:pt x="6" y="102"/>
                      </a:lnTo>
                      <a:lnTo>
                        <a:pt x="2" y="115"/>
                      </a:lnTo>
                      <a:lnTo>
                        <a:pt x="0" y="120"/>
                      </a:lnTo>
                      <a:lnTo>
                        <a:pt x="569" y="120"/>
                      </a:lnTo>
                      <a:lnTo>
                        <a:pt x="577" y="118"/>
                      </a:lnTo>
                      <a:lnTo>
                        <a:pt x="583" y="114"/>
                      </a:lnTo>
                      <a:lnTo>
                        <a:pt x="588" y="107"/>
                      </a:lnTo>
                      <a:lnTo>
                        <a:pt x="589" y="9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9" name="Freeform 532"/>
                <p:cNvSpPr>
                  <a:spLocks/>
                </p:cNvSpPr>
                <p:nvPr/>
              </p:nvSpPr>
              <p:spPr bwMode="auto">
                <a:xfrm>
                  <a:off x="1880" y="3215"/>
                  <a:ext cx="41" cy="19"/>
                </a:xfrm>
                <a:custGeom>
                  <a:avLst/>
                  <a:gdLst>
                    <a:gd name="T0" fmla="*/ 1 w 82"/>
                    <a:gd name="T1" fmla="*/ 1 h 38"/>
                    <a:gd name="T2" fmla="*/ 1 w 82"/>
                    <a:gd name="T3" fmla="*/ 1 h 38"/>
                    <a:gd name="T4" fmla="*/ 3 w 82"/>
                    <a:gd name="T5" fmla="*/ 1 h 38"/>
                    <a:gd name="T6" fmla="*/ 3 w 82"/>
                    <a:gd name="T7" fmla="*/ 1 h 38"/>
                    <a:gd name="T8" fmla="*/ 3 w 82"/>
                    <a:gd name="T9" fmla="*/ 1 h 38"/>
                    <a:gd name="T10" fmla="*/ 3 w 82"/>
                    <a:gd name="T11" fmla="*/ 1 h 38"/>
                    <a:gd name="T12" fmla="*/ 3 w 82"/>
                    <a:gd name="T13" fmla="*/ 1 h 38"/>
                    <a:gd name="T14" fmla="*/ 1 w 82"/>
                    <a:gd name="T15" fmla="*/ 1 h 38"/>
                    <a:gd name="T16" fmla="*/ 1 w 82"/>
                    <a:gd name="T17" fmla="*/ 0 h 38"/>
                    <a:gd name="T18" fmla="*/ 1 w 82"/>
                    <a:gd name="T19" fmla="*/ 1 h 38"/>
                    <a:gd name="T20" fmla="*/ 1 w 82"/>
                    <a:gd name="T21" fmla="*/ 1 h 38"/>
                    <a:gd name="T22" fmla="*/ 1 w 82"/>
                    <a:gd name="T23" fmla="*/ 1 h 38"/>
                    <a:gd name="T24" fmla="*/ 0 w 82"/>
                    <a:gd name="T25" fmla="*/ 1 h 38"/>
                    <a:gd name="T26" fmla="*/ 1 w 82"/>
                    <a:gd name="T27" fmla="*/ 1 h 38"/>
                    <a:gd name="T28" fmla="*/ 1 w 82"/>
                    <a:gd name="T29" fmla="*/ 1 h 38"/>
                    <a:gd name="T30" fmla="*/ 1 w 82"/>
                    <a:gd name="T31" fmla="*/ 1 h 38"/>
                    <a:gd name="T32" fmla="*/ 1 w 82"/>
                    <a:gd name="T33" fmla="*/ 1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38"/>
                    <a:gd name="T53" fmla="*/ 82 w 82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38">
                      <a:moveTo>
                        <a:pt x="41" y="38"/>
                      </a:moveTo>
                      <a:lnTo>
                        <a:pt x="57" y="36"/>
                      </a:lnTo>
                      <a:lnTo>
                        <a:pt x="69" y="31"/>
                      </a:lnTo>
                      <a:lnTo>
                        <a:pt x="79" y="25"/>
                      </a:lnTo>
                      <a:lnTo>
                        <a:pt x="82" y="17"/>
                      </a:lnTo>
                      <a:lnTo>
                        <a:pt x="79" y="11"/>
                      </a:lnTo>
                      <a:lnTo>
                        <a:pt x="69" y="5"/>
                      </a:lnTo>
                      <a:lnTo>
                        <a:pt x="57" y="1"/>
                      </a:lnTo>
                      <a:lnTo>
                        <a:pt x="41" y="0"/>
                      </a:lnTo>
                      <a:lnTo>
                        <a:pt x="25" y="1"/>
                      </a:lnTo>
                      <a:lnTo>
                        <a:pt x="11" y="5"/>
                      </a:lnTo>
                      <a:lnTo>
                        <a:pt x="3" y="11"/>
                      </a:lnTo>
                      <a:lnTo>
                        <a:pt x="0" y="17"/>
                      </a:lnTo>
                      <a:lnTo>
                        <a:pt x="3" y="25"/>
                      </a:lnTo>
                      <a:lnTo>
                        <a:pt x="11" y="31"/>
                      </a:lnTo>
                      <a:lnTo>
                        <a:pt x="25" y="36"/>
                      </a:lnTo>
                      <a:lnTo>
                        <a:pt x="41" y="38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0" name="Freeform 533"/>
                <p:cNvSpPr>
                  <a:spLocks/>
                </p:cNvSpPr>
                <p:nvPr/>
              </p:nvSpPr>
              <p:spPr bwMode="auto">
                <a:xfrm>
                  <a:off x="1651" y="3204"/>
                  <a:ext cx="305" cy="66"/>
                </a:xfrm>
                <a:custGeom>
                  <a:avLst/>
                  <a:gdLst>
                    <a:gd name="T0" fmla="*/ 1 w 609"/>
                    <a:gd name="T1" fmla="*/ 0 h 133"/>
                    <a:gd name="T2" fmla="*/ 1 w 609"/>
                    <a:gd name="T3" fmla="*/ 0 h 133"/>
                    <a:gd name="T4" fmla="*/ 1 w 609"/>
                    <a:gd name="T5" fmla="*/ 0 h 133"/>
                    <a:gd name="T6" fmla="*/ 1 w 609"/>
                    <a:gd name="T7" fmla="*/ 0 h 133"/>
                    <a:gd name="T8" fmla="*/ 2 w 609"/>
                    <a:gd name="T9" fmla="*/ 0 h 133"/>
                    <a:gd name="T10" fmla="*/ 2 w 609"/>
                    <a:gd name="T11" fmla="*/ 0 h 133"/>
                    <a:gd name="T12" fmla="*/ 3 w 609"/>
                    <a:gd name="T13" fmla="*/ 0 h 133"/>
                    <a:gd name="T14" fmla="*/ 4 w 609"/>
                    <a:gd name="T15" fmla="*/ 0 h 133"/>
                    <a:gd name="T16" fmla="*/ 5 w 609"/>
                    <a:gd name="T17" fmla="*/ 0 h 133"/>
                    <a:gd name="T18" fmla="*/ 6 w 609"/>
                    <a:gd name="T19" fmla="*/ 0 h 133"/>
                    <a:gd name="T20" fmla="*/ 8 w 609"/>
                    <a:gd name="T21" fmla="*/ 0 h 133"/>
                    <a:gd name="T22" fmla="*/ 9 w 609"/>
                    <a:gd name="T23" fmla="*/ 0 h 133"/>
                    <a:gd name="T24" fmla="*/ 11 w 609"/>
                    <a:gd name="T25" fmla="*/ 0 h 133"/>
                    <a:gd name="T26" fmla="*/ 12 w 609"/>
                    <a:gd name="T27" fmla="*/ 0 h 133"/>
                    <a:gd name="T28" fmla="*/ 14 w 609"/>
                    <a:gd name="T29" fmla="*/ 0 h 133"/>
                    <a:gd name="T30" fmla="*/ 15 w 609"/>
                    <a:gd name="T31" fmla="*/ 0 h 133"/>
                    <a:gd name="T32" fmla="*/ 16 w 609"/>
                    <a:gd name="T33" fmla="*/ 0 h 133"/>
                    <a:gd name="T34" fmla="*/ 18 w 609"/>
                    <a:gd name="T35" fmla="*/ 0 h 133"/>
                    <a:gd name="T36" fmla="*/ 18 w 609"/>
                    <a:gd name="T37" fmla="*/ 0 h 133"/>
                    <a:gd name="T38" fmla="*/ 19 w 609"/>
                    <a:gd name="T39" fmla="*/ 0 h 133"/>
                    <a:gd name="T40" fmla="*/ 19 w 609"/>
                    <a:gd name="T41" fmla="*/ 0 h 133"/>
                    <a:gd name="T42" fmla="*/ 19 w 609"/>
                    <a:gd name="T43" fmla="*/ 0 h 133"/>
                    <a:gd name="T44" fmla="*/ 19 w 609"/>
                    <a:gd name="T45" fmla="*/ 0 h 133"/>
                    <a:gd name="T46" fmla="*/ 19 w 609"/>
                    <a:gd name="T47" fmla="*/ 0 h 133"/>
                    <a:gd name="T48" fmla="*/ 19 w 609"/>
                    <a:gd name="T49" fmla="*/ 0 h 133"/>
                    <a:gd name="T50" fmla="*/ 19 w 609"/>
                    <a:gd name="T51" fmla="*/ 0 h 133"/>
                    <a:gd name="T52" fmla="*/ 19 w 609"/>
                    <a:gd name="T53" fmla="*/ 0 h 133"/>
                    <a:gd name="T54" fmla="*/ 19 w 609"/>
                    <a:gd name="T55" fmla="*/ 0 h 133"/>
                    <a:gd name="T56" fmla="*/ 20 w 609"/>
                    <a:gd name="T57" fmla="*/ 0 h 133"/>
                    <a:gd name="T58" fmla="*/ 19 w 609"/>
                    <a:gd name="T59" fmla="*/ 0 h 133"/>
                    <a:gd name="T60" fmla="*/ 19 w 609"/>
                    <a:gd name="T61" fmla="*/ 0 h 133"/>
                    <a:gd name="T62" fmla="*/ 19 w 609"/>
                    <a:gd name="T63" fmla="*/ 0 h 133"/>
                    <a:gd name="T64" fmla="*/ 19 w 609"/>
                    <a:gd name="T65" fmla="*/ 0 h 133"/>
                    <a:gd name="T66" fmla="*/ 1 w 609"/>
                    <a:gd name="T67" fmla="*/ 0 h 133"/>
                    <a:gd name="T68" fmla="*/ 1 w 609"/>
                    <a:gd name="T69" fmla="*/ 0 h 133"/>
                    <a:gd name="T70" fmla="*/ 1 w 609"/>
                    <a:gd name="T71" fmla="*/ 0 h 133"/>
                    <a:gd name="T72" fmla="*/ 1 w 609"/>
                    <a:gd name="T73" fmla="*/ 0 h 133"/>
                    <a:gd name="T74" fmla="*/ 0 w 609"/>
                    <a:gd name="T75" fmla="*/ 0 h 133"/>
                    <a:gd name="T76" fmla="*/ 0 w 609"/>
                    <a:gd name="T77" fmla="*/ 3 h 133"/>
                    <a:gd name="T78" fmla="*/ 1 w 609"/>
                    <a:gd name="T79" fmla="*/ 3 h 133"/>
                    <a:gd name="T80" fmla="*/ 1 w 609"/>
                    <a:gd name="T81" fmla="*/ 3 h 133"/>
                    <a:gd name="T82" fmla="*/ 1 w 609"/>
                    <a:gd name="T83" fmla="*/ 4 h 133"/>
                    <a:gd name="T84" fmla="*/ 1 w 609"/>
                    <a:gd name="T85" fmla="*/ 4 h 133"/>
                    <a:gd name="T86" fmla="*/ 1 w 609"/>
                    <a:gd name="T87" fmla="*/ 4 h 133"/>
                    <a:gd name="T88" fmla="*/ 1 w 609"/>
                    <a:gd name="T89" fmla="*/ 3 h 133"/>
                    <a:gd name="T90" fmla="*/ 1 w 609"/>
                    <a:gd name="T91" fmla="*/ 3 h 133"/>
                    <a:gd name="T92" fmla="*/ 1 w 609"/>
                    <a:gd name="T93" fmla="*/ 2 h 133"/>
                    <a:gd name="T94" fmla="*/ 1 w 609"/>
                    <a:gd name="T95" fmla="*/ 1 h 133"/>
                    <a:gd name="T96" fmla="*/ 1 w 609"/>
                    <a:gd name="T97" fmla="*/ 0 h 133"/>
                    <a:gd name="T98" fmla="*/ 1 w 609"/>
                    <a:gd name="T99" fmla="*/ 0 h 133"/>
                    <a:gd name="T100" fmla="*/ 1 w 609"/>
                    <a:gd name="T101" fmla="*/ 0 h 13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09"/>
                    <a:gd name="T154" fmla="*/ 0 h 133"/>
                    <a:gd name="T155" fmla="*/ 609 w 609"/>
                    <a:gd name="T156" fmla="*/ 133 h 13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09" h="133">
                      <a:moveTo>
                        <a:pt x="12" y="19"/>
                      </a:moveTo>
                      <a:lnTo>
                        <a:pt x="14" y="18"/>
                      </a:lnTo>
                      <a:lnTo>
                        <a:pt x="17" y="16"/>
                      </a:lnTo>
                      <a:lnTo>
                        <a:pt x="28" y="14"/>
                      </a:lnTo>
                      <a:lnTo>
                        <a:pt x="45" y="13"/>
                      </a:lnTo>
                      <a:lnTo>
                        <a:pt x="56" y="13"/>
                      </a:lnTo>
                      <a:lnTo>
                        <a:pt x="77" y="13"/>
                      </a:lnTo>
                      <a:lnTo>
                        <a:pt x="107" y="13"/>
                      </a:lnTo>
                      <a:lnTo>
                        <a:pt x="143" y="13"/>
                      </a:lnTo>
                      <a:lnTo>
                        <a:pt x="186" y="13"/>
                      </a:lnTo>
                      <a:lnTo>
                        <a:pt x="232" y="13"/>
                      </a:lnTo>
                      <a:lnTo>
                        <a:pt x="281" y="13"/>
                      </a:lnTo>
                      <a:lnTo>
                        <a:pt x="331" y="13"/>
                      </a:lnTo>
                      <a:lnTo>
                        <a:pt x="380" y="13"/>
                      </a:lnTo>
                      <a:lnTo>
                        <a:pt x="428" y="13"/>
                      </a:lnTo>
                      <a:lnTo>
                        <a:pt x="472" y="13"/>
                      </a:lnTo>
                      <a:lnTo>
                        <a:pt x="511" y="13"/>
                      </a:lnTo>
                      <a:lnTo>
                        <a:pt x="546" y="13"/>
                      </a:lnTo>
                      <a:lnTo>
                        <a:pt x="571" y="13"/>
                      </a:lnTo>
                      <a:lnTo>
                        <a:pt x="587" y="13"/>
                      </a:lnTo>
                      <a:lnTo>
                        <a:pt x="594" y="13"/>
                      </a:lnTo>
                      <a:lnTo>
                        <a:pt x="595" y="13"/>
                      </a:lnTo>
                      <a:lnTo>
                        <a:pt x="597" y="13"/>
                      </a:lnTo>
                      <a:lnTo>
                        <a:pt x="598" y="13"/>
                      </a:lnTo>
                      <a:lnTo>
                        <a:pt x="600" y="13"/>
                      </a:lnTo>
                      <a:lnTo>
                        <a:pt x="603" y="13"/>
                      </a:lnTo>
                      <a:lnTo>
                        <a:pt x="606" y="13"/>
                      </a:lnTo>
                      <a:lnTo>
                        <a:pt x="609" y="14"/>
                      </a:lnTo>
                      <a:lnTo>
                        <a:pt x="606" y="8"/>
                      </a:lnTo>
                      <a:lnTo>
                        <a:pt x="601" y="5"/>
                      </a:lnTo>
                      <a:lnTo>
                        <a:pt x="597" y="2"/>
                      </a:lnTo>
                      <a:lnTo>
                        <a:pt x="589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0" y="112"/>
                      </a:lnTo>
                      <a:lnTo>
                        <a:pt x="1" y="120"/>
                      </a:lnTo>
                      <a:lnTo>
                        <a:pt x="6" y="127"/>
                      </a:lnTo>
                      <a:lnTo>
                        <a:pt x="12" y="131"/>
                      </a:lnTo>
                      <a:lnTo>
                        <a:pt x="20" y="133"/>
                      </a:lnTo>
                      <a:lnTo>
                        <a:pt x="19" y="130"/>
                      </a:lnTo>
                      <a:lnTo>
                        <a:pt x="17" y="120"/>
                      </a:lnTo>
                      <a:lnTo>
                        <a:pt x="14" y="103"/>
                      </a:lnTo>
                      <a:lnTo>
                        <a:pt x="12" y="74"/>
                      </a:lnTo>
                      <a:lnTo>
                        <a:pt x="12" y="48"/>
                      </a:lnTo>
                      <a:lnTo>
                        <a:pt x="12" y="30"/>
                      </a:lnTo>
                      <a:lnTo>
                        <a:pt x="12" y="22"/>
                      </a:lnTo>
                      <a:lnTo>
                        <a:pt x="12" y="19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1" name="Freeform 534"/>
                <p:cNvSpPr>
                  <a:spLocks/>
                </p:cNvSpPr>
                <p:nvPr/>
              </p:nvSpPr>
              <p:spPr bwMode="auto">
                <a:xfrm>
                  <a:off x="1608" y="3256"/>
                  <a:ext cx="390" cy="76"/>
                </a:xfrm>
                <a:custGeom>
                  <a:avLst/>
                  <a:gdLst>
                    <a:gd name="T0" fmla="*/ 2 w 780"/>
                    <a:gd name="T1" fmla="*/ 5 h 152"/>
                    <a:gd name="T2" fmla="*/ 1 w 780"/>
                    <a:gd name="T3" fmla="*/ 5 h 152"/>
                    <a:gd name="T4" fmla="*/ 1 w 780"/>
                    <a:gd name="T5" fmla="*/ 5 h 152"/>
                    <a:gd name="T6" fmla="*/ 1 w 780"/>
                    <a:gd name="T7" fmla="*/ 3 h 152"/>
                    <a:gd name="T8" fmla="*/ 0 w 780"/>
                    <a:gd name="T9" fmla="*/ 3 h 152"/>
                    <a:gd name="T10" fmla="*/ 0 w 780"/>
                    <a:gd name="T11" fmla="*/ 3 h 152"/>
                    <a:gd name="T12" fmla="*/ 1 w 780"/>
                    <a:gd name="T13" fmla="*/ 2 h 152"/>
                    <a:gd name="T14" fmla="*/ 4 w 780"/>
                    <a:gd name="T15" fmla="*/ 1 h 152"/>
                    <a:gd name="T16" fmla="*/ 3 w 780"/>
                    <a:gd name="T17" fmla="*/ 1 h 152"/>
                    <a:gd name="T18" fmla="*/ 3 w 780"/>
                    <a:gd name="T19" fmla="*/ 1 h 152"/>
                    <a:gd name="T20" fmla="*/ 5 w 780"/>
                    <a:gd name="T21" fmla="*/ 1 h 152"/>
                    <a:gd name="T22" fmla="*/ 5 w 780"/>
                    <a:gd name="T23" fmla="*/ 1 h 152"/>
                    <a:gd name="T24" fmla="*/ 5 w 780"/>
                    <a:gd name="T25" fmla="*/ 0 h 152"/>
                    <a:gd name="T26" fmla="*/ 20 w 780"/>
                    <a:gd name="T27" fmla="*/ 0 h 152"/>
                    <a:gd name="T28" fmla="*/ 20 w 780"/>
                    <a:gd name="T29" fmla="*/ 1 h 152"/>
                    <a:gd name="T30" fmla="*/ 21 w 780"/>
                    <a:gd name="T31" fmla="*/ 1 h 152"/>
                    <a:gd name="T32" fmla="*/ 21 w 780"/>
                    <a:gd name="T33" fmla="*/ 1 h 152"/>
                    <a:gd name="T34" fmla="*/ 21 w 780"/>
                    <a:gd name="T35" fmla="*/ 1 h 152"/>
                    <a:gd name="T36" fmla="*/ 21 w 780"/>
                    <a:gd name="T37" fmla="*/ 1 h 152"/>
                    <a:gd name="T38" fmla="*/ 24 w 780"/>
                    <a:gd name="T39" fmla="*/ 2 h 152"/>
                    <a:gd name="T40" fmla="*/ 24 w 780"/>
                    <a:gd name="T41" fmla="*/ 3 h 152"/>
                    <a:gd name="T42" fmla="*/ 24 w 780"/>
                    <a:gd name="T43" fmla="*/ 3 h 152"/>
                    <a:gd name="T44" fmla="*/ 24 w 780"/>
                    <a:gd name="T45" fmla="*/ 3 h 152"/>
                    <a:gd name="T46" fmla="*/ 24 w 780"/>
                    <a:gd name="T47" fmla="*/ 5 h 152"/>
                    <a:gd name="T48" fmla="*/ 24 w 780"/>
                    <a:gd name="T49" fmla="*/ 5 h 152"/>
                    <a:gd name="T50" fmla="*/ 24 w 780"/>
                    <a:gd name="T51" fmla="*/ 5 h 152"/>
                    <a:gd name="T52" fmla="*/ 2 w 780"/>
                    <a:gd name="T53" fmla="*/ 5 h 1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80"/>
                    <a:gd name="T82" fmla="*/ 0 h 152"/>
                    <a:gd name="T83" fmla="*/ 780 w 780"/>
                    <a:gd name="T84" fmla="*/ 152 h 1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80" h="152">
                      <a:moveTo>
                        <a:pt x="39" y="152"/>
                      </a:moveTo>
                      <a:lnTo>
                        <a:pt x="23" y="149"/>
                      </a:lnTo>
                      <a:lnTo>
                        <a:pt x="11" y="139"/>
                      </a:lnTo>
                      <a:lnTo>
                        <a:pt x="3" y="125"/>
                      </a:lnTo>
                      <a:lnTo>
                        <a:pt x="0" y="108"/>
                      </a:lnTo>
                      <a:lnTo>
                        <a:pt x="0" y="100"/>
                      </a:lnTo>
                      <a:lnTo>
                        <a:pt x="8" y="95"/>
                      </a:lnTo>
                      <a:lnTo>
                        <a:pt x="128" y="21"/>
                      </a:lnTo>
                      <a:lnTo>
                        <a:pt x="121" y="34"/>
                      </a:lnTo>
                      <a:lnTo>
                        <a:pt x="125" y="21"/>
                      </a:lnTo>
                      <a:lnTo>
                        <a:pt x="131" y="10"/>
                      </a:lnTo>
                      <a:lnTo>
                        <a:pt x="140" y="4"/>
                      </a:lnTo>
                      <a:lnTo>
                        <a:pt x="151" y="0"/>
                      </a:lnTo>
                      <a:lnTo>
                        <a:pt x="627" y="0"/>
                      </a:lnTo>
                      <a:lnTo>
                        <a:pt x="639" y="4"/>
                      </a:lnTo>
                      <a:lnTo>
                        <a:pt x="650" y="10"/>
                      </a:lnTo>
                      <a:lnTo>
                        <a:pt x="657" y="21"/>
                      </a:lnTo>
                      <a:lnTo>
                        <a:pt x="660" y="34"/>
                      </a:lnTo>
                      <a:lnTo>
                        <a:pt x="650" y="21"/>
                      </a:lnTo>
                      <a:lnTo>
                        <a:pt x="774" y="95"/>
                      </a:lnTo>
                      <a:lnTo>
                        <a:pt x="780" y="100"/>
                      </a:lnTo>
                      <a:lnTo>
                        <a:pt x="780" y="108"/>
                      </a:lnTo>
                      <a:lnTo>
                        <a:pt x="777" y="125"/>
                      </a:lnTo>
                      <a:lnTo>
                        <a:pt x="769" y="139"/>
                      </a:lnTo>
                      <a:lnTo>
                        <a:pt x="756" y="149"/>
                      </a:lnTo>
                      <a:lnTo>
                        <a:pt x="741" y="152"/>
                      </a:lnTo>
                      <a:lnTo>
                        <a:pt x="39" y="1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2" name="Freeform 535"/>
                <p:cNvSpPr>
                  <a:spLocks/>
                </p:cNvSpPr>
                <p:nvPr/>
              </p:nvSpPr>
              <p:spPr bwMode="auto">
                <a:xfrm>
                  <a:off x="1622" y="3273"/>
                  <a:ext cx="368" cy="40"/>
                </a:xfrm>
                <a:custGeom>
                  <a:avLst/>
                  <a:gdLst>
                    <a:gd name="T0" fmla="*/ 3 w 736"/>
                    <a:gd name="T1" fmla="*/ 1 h 79"/>
                    <a:gd name="T2" fmla="*/ 3 w 736"/>
                    <a:gd name="T3" fmla="*/ 1 h 79"/>
                    <a:gd name="T4" fmla="*/ 3 w 736"/>
                    <a:gd name="T5" fmla="*/ 1 h 79"/>
                    <a:gd name="T6" fmla="*/ 3 w 736"/>
                    <a:gd name="T7" fmla="*/ 1 h 79"/>
                    <a:gd name="T8" fmla="*/ 1 w 736"/>
                    <a:gd name="T9" fmla="*/ 2 h 79"/>
                    <a:gd name="T10" fmla="*/ 1 w 736"/>
                    <a:gd name="T11" fmla="*/ 2 h 79"/>
                    <a:gd name="T12" fmla="*/ 1 w 736"/>
                    <a:gd name="T13" fmla="*/ 2 h 79"/>
                    <a:gd name="T14" fmla="*/ 1 w 736"/>
                    <a:gd name="T15" fmla="*/ 3 h 79"/>
                    <a:gd name="T16" fmla="*/ 1 w 736"/>
                    <a:gd name="T17" fmla="*/ 3 h 79"/>
                    <a:gd name="T18" fmla="*/ 1 w 736"/>
                    <a:gd name="T19" fmla="*/ 3 h 79"/>
                    <a:gd name="T20" fmla="*/ 1 w 736"/>
                    <a:gd name="T21" fmla="*/ 3 h 79"/>
                    <a:gd name="T22" fmla="*/ 0 w 736"/>
                    <a:gd name="T23" fmla="*/ 3 h 79"/>
                    <a:gd name="T24" fmla="*/ 0 w 736"/>
                    <a:gd name="T25" fmla="*/ 3 h 79"/>
                    <a:gd name="T26" fmla="*/ 23 w 736"/>
                    <a:gd name="T27" fmla="*/ 3 h 79"/>
                    <a:gd name="T28" fmla="*/ 23 w 736"/>
                    <a:gd name="T29" fmla="*/ 3 h 79"/>
                    <a:gd name="T30" fmla="*/ 23 w 736"/>
                    <a:gd name="T31" fmla="*/ 3 h 79"/>
                    <a:gd name="T32" fmla="*/ 23 w 736"/>
                    <a:gd name="T33" fmla="*/ 3 h 79"/>
                    <a:gd name="T34" fmla="*/ 23 w 736"/>
                    <a:gd name="T35" fmla="*/ 3 h 79"/>
                    <a:gd name="T36" fmla="*/ 23 w 736"/>
                    <a:gd name="T37" fmla="*/ 3 h 79"/>
                    <a:gd name="T38" fmla="*/ 20 w 736"/>
                    <a:gd name="T39" fmla="*/ 0 h 79"/>
                    <a:gd name="T40" fmla="*/ 19 w 736"/>
                    <a:gd name="T41" fmla="*/ 1 h 79"/>
                    <a:gd name="T42" fmla="*/ 3 w 736"/>
                    <a:gd name="T43" fmla="*/ 1 h 7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36"/>
                    <a:gd name="T67" fmla="*/ 0 h 79"/>
                    <a:gd name="T68" fmla="*/ 736 w 736"/>
                    <a:gd name="T69" fmla="*/ 79 h 7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36" h="79">
                      <a:moveTo>
                        <a:pt x="114" y="6"/>
                      </a:moveTo>
                      <a:lnTo>
                        <a:pt x="109" y="10"/>
                      </a:lnTo>
                      <a:lnTo>
                        <a:pt x="98" y="18"/>
                      </a:lnTo>
                      <a:lnTo>
                        <a:pt x="81" y="27"/>
                      </a:lnTo>
                      <a:lnTo>
                        <a:pt x="62" y="40"/>
                      </a:lnTo>
                      <a:lnTo>
                        <a:pt x="41" y="52"/>
                      </a:lnTo>
                      <a:lnTo>
                        <a:pt x="24" y="63"/>
                      </a:lnTo>
                      <a:lnTo>
                        <a:pt x="10" y="73"/>
                      </a:lnTo>
                      <a:lnTo>
                        <a:pt x="3" y="76"/>
                      </a:lnTo>
                      <a:lnTo>
                        <a:pt x="2" y="76"/>
                      </a:lnTo>
                      <a:lnTo>
                        <a:pt x="2" y="78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735" y="79"/>
                      </a:lnTo>
                      <a:lnTo>
                        <a:pt x="736" y="78"/>
                      </a:lnTo>
                      <a:lnTo>
                        <a:pt x="736" y="76"/>
                      </a:lnTo>
                      <a:lnTo>
                        <a:pt x="736" y="74"/>
                      </a:lnTo>
                      <a:lnTo>
                        <a:pt x="736" y="73"/>
                      </a:lnTo>
                      <a:lnTo>
                        <a:pt x="616" y="0"/>
                      </a:lnTo>
                      <a:lnTo>
                        <a:pt x="604" y="2"/>
                      </a:lnTo>
                      <a:lnTo>
                        <a:pt x="114" y="6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3" name="Freeform 536"/>
                <p:cNvSpPr>
                  <a:spLocks/>
                </p:cNvSpPr>
                <p:nvPr/>
              </p:nvSpPr>
              <p:spPr bwMode="auto">
                <a:xfrm>
                  <a:off x="1622" y="3312"/>
                  <a:ext cx="368" cy="12"/>
                </a:xfrm>
                <a:custGeom>
                  <a:avLst/>
                  <a:gdLst>
                    <a:gd name="T0" fmla="*/ 0 w 736"/>
                    <a:gd name="T1" fmla="*/ 1 h 23"/>
                    <a:gd name="T2" fmla="*/ 0 w 736"/>
                    <a:gd name="T3" fmla="*/ 1 h 23"/>
                    <a:gd name="T4" fmla="*/ 1 w 736"/>
                    <a:gd name="T5" fmla="*/ 1 h 23"/>
                    <a:gd name="T6" fmla="*/ 1 w 736"/>
                    <a:gd name="T7" fmla="*/ 1 h 23"/>
                    <a:gd name="T8" fmla="*/ 1 w 736"/>
                    <a:gd name="T9" fmla="*/ 1 h 23"/>
                    <a:gd name="T10" fmla="*/ 1 w 736"/>
                    <a:gd name="T11" fmla="*/ 1 h 23"/>
                    <a:gd name="T12" fmla="*/ 1 w 736"/>
                    <a:gd name="T13" fmla="*/ 1 h 23"/>
                    <a:gd name="T14" fmla="*/ 1 w 736"/>
                    <a:gd name="T15" fmla="*/ 1 h 23"/>
                    <a:gd name="T16" fmla="*/ 1 w 736"/>
                    <a:gd name="T17" fmla="*/ 1 h 23"/>
                    <a:gd name="T18" fmla="*/ 23 w 736"/>
                    <a:gd name="T19" fmla="*/ 1 h 23"/>
                    <a:gd name="T20" fmla="*/ 23 w 736"/>
                    <a:gd name="T21" fmla="*/ 1 h 23"/>
                    <a:gd name="T22" fmla="*/ 23 w 736"/>
                    <a:gd name="T23" fmla="*/ 1 h 23"/>
                    <a:gd name="T24" fmla="*/ 23 w 736"/>
                    <a:gd name="T25" fmla="*/ 1 h 23"/>
                    <a:gd name="T26" fmla="*/ 23 w 736"/>
                    <a:gd name="T27" fmla="*/ 0 h 23"/>
                    <a:gd name="T28" fmla="*/ 23 w 736"/>
                    <a:gd name="T29" fmla="*/ 1 h 23"/>
                    <a:gd name="T30" fmla="*/ 0 w 736"/>
                    <a:gd name="T31" fmla="*/ 1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36"/>
                    <a:gd name="T49" fmla="*/ 0 h 23"/>
                    <a:gd name="T50" fmla="*/ 736 w 736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36" h="23">
                      <a:moveTo>
                        <a:pt x="0" y="1"/>
                      </a:moveTo>
                      <a:lnTo>
                        <a:pt x="0" y="6"/>
                      </a:lnTo>
                      <a:lnTo>
                        <a:pt x="2" y="11"/>
                      </a:lnTo>
                      <a:lnTo>
                        <a:pt x="5" y="17"/>
                      </a:lnTo>
                      <a:lnTo>
                        <a:pt x="8" y="22"/>
                      </a:lnTo>
                      <a:lnTo>
                        <a:pt x="10" y="23"/>
                      </a:lnTo>
                      <a:lnTo>
                        <a:pt x="11" y="23"/>
                      </a:lnTo>
                      <a:lnTo>
                        <a:pt x="713" y="23"/>
                      </a:lnTo>
                      <a:lnTo>
                        <a:pt x="722" y="22"/>
                      </a:lnTo>
                      <a:lnTo>
                        <a:pt x="728" y="15"/>
                      </a:lnTo>
                      <a:lnTo>
                        <a:pt x="733" y="9"/>
                      </a:lnTo>
                      <a:lnTo>
                        <a:pt x="736" y="0"/>
                      </a:lnTo>
                      <a:lnTo>
                        <a:pt x="73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4" name="Freeform 537"/>
                <p:cNvSpPr>
                  <a:spLocks/>
                </p:cNvSpPr>
                <p:nvPr/>
              </p:nvSpPr>
              <p:spPr bwMode="auto">
                <a:xfrm>
                  <a:off x="1616" y="3264"/>
                  <a:ext cx="314" cy="59"/>
                </a:xfrm>
                <a:custGeom>
                  <a:avLst/>
                  <a:gdLst>
                    <a:gd name="T0" fmla="*/ 3 w 628"/>
                    <a:gd name="T1" fmla="*/ 0 h 119"/>
                    <a:gd name="T2" fmla="*/ 0 w 628"/>
                    <a:gd name="T3" fmla="*/ 2 h 119"/>
                    <a:gd name="T4" fmla="*/ 1 w 628"/>
                    <a:gd name="T5" fmla="*/ 3 h 119"/>
                    <a:gd name="T6" fmla="*/ 1 w 628"/>
                    <a:gd name="T7" fmla="*/ 3 h 119"/>
                    <a:gd name="T8" fmla="*/ 1 w 628"/>
                    <a:gd name="T9" fmla="*/ 3 h 119"/>
                    <a:gd name="T10" fmla="*/ 1 w 628"/>
                    <a:gd name="T11" fmla="*/ 3 h 119"/>
                    <a:gd name="T12" fmla="*/ 1 w 628"/>
                    <a:gd name="T13" fmla="*/ 3 h 119"/>
                    <a:gd name="T14" fmla="*/ 1 w 628"/>
                    <a:gd name="T15" fmla="*/ 3 h 119"/>
                    <a:gd name="T16" fmla="*/ 1 w 628"/>
                    <a:gd name="T17" fmla="*/ 3 h 119"/>
                    <a:gd name="T18" fmla="*/ 1 w 628"/>
                    <a:gd name="T19" fmla="*/ 3 h 119"/>
                    <a:gd name="T20" fmla="*/ 1 w 628"/>
                    <a:gd name="T21" fmla="*/ 3 h 119"/>
                    <a:gd name="T22" fmla="*/ 1 w 628"/>
                    <a:gd name="T23" fmla="*/ 3 h 119"/>
                    <a:gd name="T24" fmla="*/ 1 w 628"/>
                    <a:gd name="T25" fmla="*/ 2 h 119"/>
                    <a:gd name="T26" fmla="*/ 1 w 628"/>
                    <a:gd name="T27" fmla="*/ 2 h 119"/>
                    <a:gd name="T28" fmla="*/ 1 w 628"/>
                    <a:gd name="T29" fmla="*/ 2 h 119"/>
                    <a:gd name="T30" fmla="*/ 1 w 628"/>
                    <a:gd name="T31" fmla="*/ 2 h 119"/>
                    <a:gd name="T32" fmla="*/ 1 w 628"/>
                    <a:gd name="T33" fmla="*/ 2 h 119"/>
                    <a:gd name="T34" fmla="*/ 2 w 628"/>
                    <a:gd name="T35" fmla="*/ 1 h 119"/>
                    <a:gd name="T36" fmla="*/ 2 w 628"/>
                    <a:gd name="T37" fmla="*/ 1 h 119"/>
                    <a:gd name="T38" fmla="*/ 3 w 628"/>
                    <a:gd name="T39" fmla="*/ 1 h 119"/>
                    <a:gd name="T40" fmla="*/ 3 w 628"/>
                    <a:gd name="T41" fmla="*/ 0 h 119"/>
                    <a:gd name="T42" fmla="*/ 3 w 628"/>
                    <a:gd name="T43" fmla="*/ 0 h 119"/>
                    <a:gd name="T44" fmla="*/ 20 w 628"/>
                    <a:gd name="T45" fmla="*/ 0 h 119"/>
                    <a:gd name="T46" fmla="*/ 20 w 628"/>
                    <a:gd name="T47" fmla="*/ 0 h 119"/>
                    <a:gd name="T48" fmla="*/ 20 w 628"/>
                    <a:gd name="T49" fmla="*/ 0 h 119"/>
                    <a:gd name="T50" fmla="*/ 20 w 628"/>
                    <a:gd name="T51" fmla="*/ 0 h 119"/>
                    <a:gd name="T52" fmla="*/ 20 w 628"/>
                    <a:gd name="T53" fmla="*/ 0 h 119"/>
                    <a:gd name="T54" fmla="*/ 20 w 628"/>
                    <a:gd name="T55" fmla="*/ 0 h 119"/>
                    <a:gd name="T56" fmla="*/ 20 w 628"/>
                    <a:gd name="T57" fmla="*/ 0 h 119"/>
                    <a:gd name="T58" fmla="*/ 5 w 628"/>
                    <a:gd name="T59" fmla="*/ 0 h 119"/>
                    <a:gd name="T60" fmla="*/ 5 w 628"/>
                    <a:gd name="T61" fmla="*/ 0 h 119"/>
                    <a:gd name="T62" fmla="*/ 3 w 628"/>
                    <a:gd name="T63" fmla="*/ 0 h 119"/>
                    <a:gd name="T64" fmla="*/ 3 w 628"/>
                    <a:gd name="T65" fmla="*/ 0 h 119"/>
                    <a:gd name="T66" fmla="*/ 3 w 628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28"/>
                    <a:gd name="T103" fmla="*/ 0 h 119"/>
                    <a:gd name="T104" fmla="*/ 628 w 628"/>
                    <a:gd name="T105" fmla="*/ 119 h 11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28" h="119">
                      <a:moveTo>
                        <a:pt x="121" y="18"/>
                      </a:move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6" y="111"/>
                      </a:lnTo>
                      <a:lnTo>
                        <a:pt x="12" y="117"/>
                      </a:lnTo>
                      <a:lnTo>
                        <a:pt x="20" y="119"/>
                      </a:lnTo>
                      <a:lnTo>
                        <a:pt x="17" y="114"/>
                      </a:lnTo>
                      <a:lnTo>
                        <a:pt x="14" y="108"/>
                      </a:lnTo>
                      <a:lnTo>
                        <a:pt x="12" y="103"/>
                      </a:lnTo>
                      <a:lnTo>
                        <a:pt x="12" y="98"/>
                      </a:lnTo>
                      <a:lnTo>
                        <a:pt x="12" y="97"/>
                      </a:lnTo>
                      <a:lnTo>
                        <a:pt x="14" y="97"/>
                      </a:lnTo>
                      <a:lnTo>
                        <a:pt x="14" y="95"/>
                      </a:lnTo>
                      <a:lnTo>
                        <a:pt x="15" y="95"/>
                      </a:lnTo>
                      <a:lnTo>
                        <a:pt x="22" y="92"/>
                      </a:lnTo>
                      <a:lnTo>
                        <a:pt x="36" y="82"/>
                      </a:lnTo>
                      <a:lnTo>
                        <a:pt x="53" y="71"/>
                      </a:lnTo>
                      <a:lnTo>
                        <a:pt x="74" y="59"/>
                      </a:lnTo>
                      <a:lnTo>
                        <a:pt x="93" y="46"/>
                      </a:lnTo>
                      <a:lnTo>
                        <a:pt x="110" y="37"/>
                      </a:lnTo>
                      <a:lnTo>
                        <a:pt x="121" y="29"/>
                      </a:lnTo>
                      <a:lnTo>
                        <a:pt x="126" y="25"/>
                      </a:lnTo>
                      <a:lnTo>
                        <a:pt x="616" y="21"/>
                      </a:lnTo>
                      <a:lnTo>
                        <a:pt x="628" y="19"/>
                      </a:lnTo>
                      <a:lnTo>
                        <a:pt x="628" y="18"/>
                      </a:lnTo>
                      <a:lnTo>
                        <a:pt x="627" y="11"/>
                      </a:lnTo>
                      <a:lnTo>
                        <a:pt x="623" y="5"/>
                      </a:lnTo>
                      <a:lnTo>
                        <a:pt x="617" y="2"/>
                      </a:lnTo>
                      <a:lnTo>
                        <a:pt x="611" y="0"/>
                      </a:lnTo>
                      <a:lnTo>
                        <a:pt x="135" y="0"/>
                      </a:lnTo>
                      <a:lnTo>
                        <a:pt x="129" y="2"/>
                      </a:lnTo>
                      <a:lnTo>
                        <a:pt x="126" y="5"/>
                      </a:lnTo>
                      <a:lnTo>
                        <a:pt x="123" y="11"/>
                      </a:lnTo>
                      <a:lnTo>
                        <a:pt x="121" y="18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5" name="Freeform 538"/>
                <p:cNvSpPr>
                  <a:spLocks/>
                </p:cNvSpPr>
                <p:nvPr/>
              </p:nvSpPr>
              <p:spPr bwMode="auto">
                <a:xfrm>
                  <a:off x="1684" y="3271"/>
                  <a:ext cx="27" cy="7"/>
                </a:xfrm>
                <a:custGeom>
                  <a:avLst/>
                  <a:gdLst>
                    <a:gd name="T0" fmla="*/ 0 w 54"/>
                    <a:gd name="T1" fmla="*/ 1 h 13"/>
                    <a:gd name="T2" fmla="*/ 1 w 54"/>
                    <a:gd name="T3" fmla="*/ 1 h 13"/>
                    <a:gd name="T4" fmla="*/ 1 w 54"/>
                    <a:gd name="T5" fmla="*/ 1 h 13"/>
                    <a:gd name="T6" fmla="*/ 1 w 54"/>
                    <a:gd name="T7" fmla="*/ 1 h 13"/>
                    <a:gd name="T8" fmla="*/ 1 w 54"/>
                    <a:gd name="T9" fmla="*/ 0 h 13"/>
                    <a:gd name="T10" fmla="*/ 1 w 54"/>
                    <a:gd name="T11" fmla="*/ 0 h 13"/>
                    <a:gd name="T12" fmla="*/ 1 w 54"/>
                    <a:gd name="T13" fmla="*/ 0 h 13"/>
                    <a:gd name="T14" fmla="*/ 1 w 54"/>
                    <a:gd name="T15" fmla="*/ 0 h 13"/>
                    <a:gd name="T16" fmla="*/ 1 w 54"/>
                    <a:gd name="T17" fmla="*/ 0 h 13"/>
                    <a:gd name="T18" fmla="*/ 2 w 54"/>
                    <a:gd name="T19" fmla="*/ 1 h 13"/>
                    <a:gd name="T20" fmla="*/ 2 w 54"/>
                    <a:gd name="T21" fmla="*/ 1 h 13"/>
                    <a:gd name="T22" fmla="*/ 2 w 54"/>
                    <a:gd name="T23" fmla="*/ 1 h 13"/>
                    <a:gd name="T24" fmla="*/ 2 w 54"/>
                    <a:gd name="T25" fmla="*/ 1 h 13"/>
                    <a:gd name="T26" fmla="*/ 0 w 54"/>
                    <a:gd name="T27" fmla="*/ 1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3"/>
                    <a:gd name="T44" fmla="*/ 54 w 54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7" y="6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40" y="2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6" name="Freeform 539"/>
                <p:cNvSpPr>
                  <a:spLocks/>
                </p:cNvSpPr>
                <p:nvPr/>
              </p:nvSpPr>
              <p:spPr bwMode="auto">
                <a:xfrm>
                  <a:off x="1724" y="3271"/>
                  <a:ext cx="27" cy="7"/>
                </a:xfrm>
                <a:custGeom>
                  <a:avLst/>
                  <a:gdLst>
                    <a:gd name="T0" fmla="*/ 0 w 54"/>
                    <a:gd name="T1" fmla="*/ 1 h 13"/>
                    <a:gd name="T2" fmla="*/ 1 w 54"/>
                    <a:gd name="T3" fmla="*/ 1 h 13"/>
                    <a:gd name="T4" fmla="*/ 1 w 54"/>
                    <a:gd name="T5" fmla="*/ 1 h 13"/>
                    <a:gd name="T6" fmla="*/ 1 w 54"/>
                    <a:gd name="T7" fmla="*/ 1 h 13"/>
                    <a:gd name="T8" fmla="*/ 1 w 54"/>
                    <a:gd name="T9" fmla="*/ 0 h 13"/>
                    <a:gd name="T10" fmla="*/ 1 w 54"/>
                    <a:gd name="T11" fmla="*/ 0 h 13"/>
                    <a:gd name="T12" fmla="*/ 1 w 54"/>
                    <a:gd name="T13" fmla="*/ 0 h 13"/>
                    <a:gd name="T14" fmla="*/ 1 w 54"/>
                    <a:gd name="T15" fmla="*/ 0 h 13"/>
                    <a:gd name="T16" fmla="*/ 1 w 54"/>
                    <a:gd name="T17" fmla="*/ 0 h 13"/>
                    <a:gd name="T18" fmla="*/ 2 w 54"/>
                    <a:gd name="T19" fmla="*/ 1 h 13"/>
                    <a:gd name="T20" fmla="*/ 2 w 54"/>
                    <a:gd name="T21" fmla="*/ 1 h 13"/>
                    <a:gd name="T22" fmla="*/ 2 w 54"/>
                    <a:gd name="T23" fmla="*/ 1 h 13"/>
                    <a:gd name="T24" fmla="*/ 2 w 54"/>
                    <a:gd name="T25" fmla="*/ 1 h 13"/>
                    <a:gd name="T26" fmla="*/ 0 w 54"/>
                    <a:gd name="T27" fmla="*/ 1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3"/>
                    <a:gd name="T44" fmla="*/ 54 w 54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9" y="2"/>
                      </a:lnTo>
                      <a:lnTo>
                        <a:pt x="47" y="6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7" name="Freeform 540"/>
                <p:cNvSpPr>
                  <a:spLocks/>
                </p:cNvSpPr>
                <p:nvPr/>
              </p:nvSpPr>
              <p:spPr bwMode="auto">
                <a:xfrm>
                  <a:off x="1763" y="3271"/>
                  <a:ext cx="27" cy="7"/>
                </a:xfrm>
                <a:custGeom>
                  <a:avLst/>
                  <a:gdLst>
                    <a:gd name="T0" fmla="*/ 0 w 52"/>
                    <a:gd name="T1" fmla="*/ 1 h 13"/>
                    <a:gd name="T2" fmla="*/ 1 w 52"/>
                    <a:gd name="T3" fmla="*/ 1 h 13"/>
                    <a:gd name="T4" fmla="*/ 1 w 52"/>
                    <a:gd name="T5" fmla="*/ 1 h 13"/>
                    <a:gd name="T6" fmla="*/ 1 w 52"/>
                    <a:gd name="T7" fmla="*/ 1 h 13"/>
                    <a:gd name="T8" fmla="*/ 1 w 52"/>
                    <a:gd name="T9" fmla="*/ 0 h 13"/>
                    <a:gd name="T10" fmla="*/ 1 w 52"/>
                    <a:gd name="T11" fmla="*/ 0 h 13"/>
                    <a:gd name="T12" fmla="*/ 1 w 52"/>
                    <a:gd name="T13" fmla="*/ 0 h 13"/>
                    <a:gd name="T14" fmla="*/ 1 w 52"/>
                    <a:gd name="T15" fmla="*/ 0 h 13"/>
                    <a:gd name="T16" fmla="*/ 1 w 52"/>
                    <a:gd name="T17" fmla="*/ 0 h 13"/>
                    <a:gd name="T18" fmla="*/ 2 w 52"/>
                    <a:gd name="T19" fmla="*/ 1 h 13"/>
                    <a:gd name="T20" fmla="*/ 2 w 52"/>
                    <a:gd name="T21" fmla="*/ 1 h 13"/>
                    <a:gd name="T22" fmla="*/ 2 w 52"/>
                    <a:gd name="T23" fmla="*/ 1 h 13"/>
                    <a:gd name="T24" fmla="*/ 2 w 52"/>
                    <a:gd name="T25" fmla="*/ 1 h 13"/>
                    <a:gd name="T26" fmla="*/ 0 w 52"/>
                    <a:gd name="T27" fmla="*/ 1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3"/>
                    <a:gd name="T44" fmla="*/ 52 w 5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3">
                      <a:moveTo>
                        <a:pt x="0" y="13"/>
                      </a:moveTo>
                      <a:lnTo>
                        <a:pt x="1" y="11"/>
                      </a:lnTo>
                      <a:lnTo>
                        <a:pt x="5" y="6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4" y="6"/>
                      </a:lnTo>
                      <a:lnTo>
                        <a:pt x="50" y="11"/>
                      </a:lnTo>
                      <a:lnTo>
                        <a:pt x="52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8" name="Freeform 541"/>
                <p:cNvSpPr>
                  <a:spLocks/>
                </p:cNvSpPr>
                <p:nvPr/>
              </p:nvSpPr>
              <p:spPr bwMode="auto">
                <a:xfrm>
                  <a:off x="1803" y="3271"/>
                  <a:ext cx="27" cy="7"/>
                </a:xfrm>
                <a:custGeom>
                  <a:avLst/>
                  <a:gdLst>
                    <a:gd name="T0" fmla="*/ 0 w 54"/>
                    <a:gd name="T1" fmla="*/ 1 h 13"/>
                    <a:gd name="T2" fmla="*/ 1 w 54"/>
                    <a:gd name="T3" fmla="*/ 1 h 13"/>
                    <a:gd name="T4" fmla="*/ 1 w 54"/>
                    <a:gd name="T5" fmla="*/ 1 h 13"/>
                    <a:gd name="T6" fmla="*/ 1 w 54"/>
                    <a:gd name="T7" fmla="*/ 1 h 13"/>
                    <a:gd name="T8" fmla="*/ 1 w 54"/>
                    <a:gd name="T9" fmla="*/ 0 h 13"/>
                    <a:gd name="T10" fmla="*/ 1 w 54"/>
                    <a:gd name="T11" fmla="*/ 0 h 13"/>
                    <a:gd name="T12" fmla="*/ 1 w 54"/>
                    <a:gd name="T13" fmla="*/ 0 h 13"/>
                    <a:gd name="T14" fmla="*/ 1 w 54"/>
                    <a:gd name="T15" fmla="*/ 0 h 13"/>
                    <a:gd name="T16" fmla="*/ 1 w 54"/>
                    <a:gd name="T17" fmla="*/ 0 h 13"/>
                    <a:gd name="T18" fmla="*/ 2 w 54"/>
                    <a:gd name="T19" fmla="*/ 1 h 13"/>
                    <a:gd name="T20" fmla="*/ 2 w 54"/>
                    <a:gd name="T21" fmla="*/ 1 h 13"/>
                    <a:gd name="T22" fmla="*/ 2 w 54"/>
                    <a:gd name="T23" fmla="*/ 1 h 13"/>
                    <a:gd name="T24" fmla="*/ 2 w 54"/>
                    <a:gd name="T25" fmla="*/ 1 h 13"/>
                    <a:gd name="T26" fmla="*/ 0 w 54"/>
                    <a:gd name="T27" fmla="*/ 1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3"/>
                    <a:gd name="T44" fmla="*/ 54 w 54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3">
                      <a:moveTo>
                        <a:pt x="0" y="13"/>
                      </a:moveTo>
                      <a:lnTo>
                        <a:pt x="1" y="11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9" name="Freeform 542"/>
                <p:cNvSpPr>
                  <a:spLocks/>
                </p:cNvSpPr>
                <p:nvPr/>
              </p:nvSpPr>
              <p:spPr bwMode="auto">
                <a:xfrm>
                  <a:off x="1842" y="3271"/>
                  <a:ext cx="26" cy="7"/>
                </a:xfrm>
                <a:custGeom>
                  <a:avLst/>
                  <a:gdLst>
                    <a:gd name="T0" fmla="*/ 0 w 54"/>
                    <a:gd name="T1" fmla="*/ 1 h 13"/>
                    <a:gd name="T2" fmla="*/ 0 w 54"/>
                    <a:gd name="T3" fmla="*/ 1 h 13"/>
                    <a:gd name="T4" fmla="*/ 0 w 54"/>
                    <a:gd name="T5" fmla="*/ 1 h 13"/>
                    <a:gd name="T6" fmla="*/ 0 w 54"/>
                    <a:gd name="T7" fmla="*/ 1 h 13"/>
                    <a:gd name="T8" fmla="*/ 0 w 54"/>
                    <a:gd name="T9" fmla="*/ 0 h 13"/>
                    <a:gd name="T10" fmla="*/ 0 w 54"/>
                    <a:gd name="T11" fmla="*/ 0 h 13"/>
                    <a:gd name="T12" fmla="*/ 0 w 54"/>
                    <a:gd name="T13" fmla="*/ 0 h 13"/>
                    <a:gd name="T14" fmla="*/ 0 w 54"/>
                    <a:gd name="T15" fmla="*/ 0 h 13"/>
                    <a:gd name="T16" fmla="*/ 1 w 54"/>
                    <a:gd name="T17" fmla="*/ 0 h 13"/>
                    <a:gd name="T18" fmla="*/ 1 w 54"/>
                    <a:gd name="T19" fmla="*/ 1 h 13"/>
                    <a:gd name="T20" fmla="*/ 1 w 54"/>
                    <a:gd name="T21" fmla="*/ 1 h 13"/>
                    <a:gd name="T22" fmla="*/ 1 w 54"/>
                    <a:gd name="T23" fmla="*/ 1 h 13"/>
                    <a:gd name="T24" fmla="*/ 1 w 54"/>
                    <a:gd name="T25" fmla="*/ 1 h 13"/>
                    <a:gd name="T26" fmla="*/ 0 w 54"/>
                    <a:gd name="T27" fmla="*/ 1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3"/>
                    <a:gd name="T44" fmla="*/ 54 w 54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7" y="6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40" y="2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0" name="Freeform 543"/>
                <p:cNvSpPr>
                  <a:spLocks/>
                </p:cNvSpPr>
                <p:nvPr/>
              </p:nvSpPr>
              <p:spPr bwMode="auto">
                <a:xfrm>
                  <a:off x="1882" y="3271"/>
                  <a:ext cx="26" cy="7"/>
                </a:xfrm>
                <a:custGeom>
                  <a:avLst/>
                  <a:gdLst>
                    <a:gd name="T0" fmla="*/ 0 w 52"/>
                    <a:gd name="T1" fmla="*/ 1 h 13"/>
                    <a:gd name="T2" fmla="*/ 1 w 52"/>
                    <a:gd name="T3" fmla="*/ 1 h 13"/>
                    <a:gd name="T4" fmla="*/ 1 w 52"/>
                    <a:gd name="T5" fmla="*/ 1 h 13"/>
                    <a:gd name="T6" fmla="*/ 1 w 52"/>
                    <a:gd name="T7" fmla="*/ 1 h 13"/>
                    <a:gd name="T8" fmla="*/ 1 w 52"/>
                    <a:gd name="T9" fmla="*/ 0 h 13"/>
                    <a:gd name="T10" fmla="*/ 1 w 52"/>
                    <a:gd name="T11" fmla="*/ 0 h 13"/>
                    <a:gd name="T12" fmla="*/ 1 w 52"/>
                    <a:gd name="T13" fmla="*/ 0 h 13"/>
                    <a:gd name="T14" fmla="*/ 1 w 52"/>
                    <a:gd name="T15" fmla="*/ 0 h 13"/>
                    <a:gd name="T16" fmla="*/ 1 w 52"/>
                    <a:gd name="T17" fmla="*/ 0 h 13"/>
                    <a:gd name="T18" fmla="*/ 2 w 52"/>
                    <a:gd name="T19" fmla="*/ 1 h 13"/>
                    <a:gd name="T20" fmla="*/ 2 w 52"/>
                    <a:gd name="T21" fmla="*/ 1 h 13"/>
                    <a:gd name="T22" fmla="*/ 2 w 52"/>
                    <a:gd name="T23" fmla="*/ 1 h 13"/>
                    <a:gd name="T24" fmla="*/ 2 w 52"/>
                    <a:gd name="T25" fmla="*/ 1 h 13"/>
                    <a:gd name="T26" fmla="*/ 0 w 52"/>
                    <a:gd name="T27" fmla="*/ 1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3"/>
                    <a:gd name="T44" fmla="*/ 52 w 5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3">
                      <a:moveTo>
                        <a:pt x="0" y="13"/>
                      </a:moveTo>
                      <a:lnTo>
                        <a:pt x="1" y="11"/>
                      </a:lnTo>
                      <a:lnTo>
                        <a:pt x="5" y="6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4" y="6"/>
                      </a:lnTo>
                      <a:lnTo>
                        <a:pt x="50" y="11"/>
                      </a:lnTo>
                      <a:lnTo>
                        <a:pt x="52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1" name="Freeform 544"/>
                <p:cNvSpPr>
                  <a:spLocks/>
                </p:cNvSpPr>
                <p:nvPr/>
              </p:nvSpPr>
              <p:spPr bwMode="auto">
                <a:xfrm>
                  <a:off x="1667" y="3283"/>
                  <a:ext cx="27" cy="5"/>
                </a:xfrm>
                <a:custGeom>
                  <a:avLst/>
                  <a:gdLst>
                    <a:gd name="T0" fmla="*/ 0 w 54"/>
                    <a:gd name="T1" fmla="*/ 0 h 11"/>
                    <a:gd name="T2" fmla="*/ 1 w 54"/>
                    <a:gd name="T3" fmla="*/ 0 h 11"/>
                    <a:gd name="T4" fmla="*/ 1 w 54"/>
                    <a:gd name="T5" fmla="*/ 0 h 11"/>
                    <a:gd name="T6" fmla="*/ 1 w 54"/>
                    <a:gd name="T7" fmla="*/ 0 h 11"/>
                    <a:gd name="T8" fmla="*/ 1 w 54"/>
                    <a:gd name="T9" fmla="*/ 0 h 11"/>
                    <a:gd name="T10" fmla="*/ 1 w 54"/>
                    <a:gd name="T11" fmla="*/ 0 h 11"/>
                    <a:gd name="T12" fmla="*/ 1 w 54"/>
                    <a:gd name="T13" fmla="*/ 0 h 11"/>
                    <a:gd name="T14" fmla="*/ 1 w 54"/>
                    <a:gd name="T15" fmla="*/ 0 h 11"/>
                    <a:gd name="T16" fmla="*/ 1 w 54"/>
                    <a:gd name="T17" fmla="*/ 0 h 11"/>
                    <a:gd name="T18" fmla="*/ 2 w 54"/>
                    <a:gd name="T19" fmla="*/ 0 h 11"/>
                    <a:gd name="T20" fmla="*/ 2 w 54"/>
                    <a:gd name="T21" fmla="*/ 0 h 11"/>
                    <a:gd name="T22" fmla="*/ 2 w 54"/>
                    <a:gd name="T23" fmla="*/ 0 h 11"/>
                    <a:gd name="T24" fmla="*/ 2 w 54"/>
                    <a:gd name="T25" fmla="*/ 0 h 11"/>
                    <a:gd name="T26" fmla="*/ 0 w 54"/>
                    <a:gd name="T27" fmla="*/ 0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1"/>
                    <a:gd name="T44" fmla="*/ 54 w 5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7" y="5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2"/>
                      </a:lnTo>
                      <a:lnTo>
                        <a:pt x="46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2" name="Freeform 545"/>
                <p:cNvSpPr>
                  <a:spLocks/>
                </p:cNvSpPr>
                <p:nvPr/>
              </p:nvSpPr>
              <p:spPr bwMode="auto">
                <a:xfrm>
                  <a:off x="1707" y="3283"/>
                  <a:ext cx="26" cy="5"/>
                </a:xfrm>
                <a:custGeom>
                  <a:avLst/>
                  <a:gdLst>
                    <a:gd name="T0" fmla="*/ 0 w 52"/>
                    <a:gd name="T1" fmla="*/ 0 h 11"/>
                    <a:gd name="T2" fmla="*/ 1 w 52"/>
                    <a:gd name="T3" fmla="*/ 0 h 11"/>
                    <a:gd name="T4" fmla="*/ 1 w 52"/>
                    <a:gd name="T5" fmla="*/ 0 h 11"/>
                    <a:gd name="T6" fmla="*/ 1 w 52"/>
                    <a:gd name="T7" fmla="*/ 0 h 11"/>
                    <a:gd name="T8" fmla="*/ 1 w 52"/>
                    <a:gd name="T9" fmla="*/ 0 h 11"/>
                    <a:gd name="T10" fmla="*/ 1 w 52"/>
                    <a:gd name="T11" fmla="*/ 0 h 11"/>
                    <a:gd name="T12" fmla="*/ 1 w 52"/>
                    <a:gd name="T13" fmla="*/ 0 h 11"/>
                    <a:gd name="T14" fmla="*/ 1 w 52"/>
                    <a:gd name="T15" fmla="*/ 0 h 11"/>
                    <a:gd name="T16" fmla="*/ 1 w 52"/>
                    <a:gd name="T17" fmla="*/ 0 h 11"/>
                    <a:gd name="T18" fmla="*/ 2 w 52"/>
                    <a:gd name="T19" fmla="*/ 0 h 11"/>
                    <a:gd name="T20" fmla="*/ 2 w 52"/>
                    <a:gd name="T21" fmla="*/ 0 h 11"/>
                    <a:gd name="T22" fmla="*/ 2 w 52"/>
                    <a:gd name="T23" fmla="*/ 0 h 11"/>
                    <a:gd name="T24" fmla="*/ 2 w 52"/>
                    <a:gd name="T25" fmla="*/ 0 h 11"/>
                    <a:gd name="T26" fmla="*/ 0 w 52"/>
                    <a:gd name="T27" fmla="*/ 0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1"/>
                    <a:gd name="T44" fmla="*/ 52 w 52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1">
                      <a:moveTo>
                        <a:pt x="0" y="11"/>
                      </a:moveTo>
                      <a:lnTo>
                        <a:pt x="1" y="10"/>
                      </a:lnTo>
                      <a:lnTo>
                        <a:pt x="4" y="5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8" y="2"/>
                      </a:lnTo>
                      <a:lnTo>
                        <a:pt x="44" y="5"/>
                      </a:lnTo>
                      <a:lnTo>
                        <a:pt x="50" y="10"/>
                      </a:lnTo>
                      <a:lnTo>
                        <a:pt x="5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3" name="Freeform 546"/>
                <p:cNvSpPr>
                  <a:spLocks/>
                </p:cNvSpPr>
                <p:nvPr/>
              </p:nvSpPr>
              <p:spPr bwMode="auto">
                <a:xfrm>
                  <a:off x="1746" y="3283"/>
                  <a:ext cx="26" cy="5"/>
                </a:xfrm>
                <a:custGeom>
                  <a:avLst/>
                  <a:gdLst>
                    <a:gd name="T0" fmla="*/ 0 w 52"/>
                    <a:gd name="T1" fmla="*/ 0 h 11"/>
                    <a:gd name="T2" fmla="*/ 1 w 52"/>
                    <a:gd name="T3" fmla="*/ 0 h 11"/>
                    <a:gd name="T4" fmla="*/ 1 w 52"/>
                    <a:gd name="T5" fmla="*/ 0 h 11"/>
                    <a:gd name="T6" fmla="*/ 1 w 52"/>
                    <a:gd name="T7" fmla="*/ 0 h 11"/>
                    <a:gd name="T8" fmla="*/ 1 w 52"/>
                    <a:gd name="T9" fmla="*/ 0 h 11"/>
                    <a:gd name="T10" fmla="*/ 1 w 52"/>
                    <a:gd name="T11" fmla="*/ 0 h 11"/>
                    <a:gd name="T12" fmla="*/ 1 w 52"/>
                    <a:gd name="T13" fmla="*/ 0 h 11"/>
                    <a:gd name="T14" fmla="*/ 1 w 52"/>
                    <a:gd name="T15" fmla="*/ 0 h 11"/>
                    <a:gd name="T16" fmla="*/ 1 w 52"/>
                    <a:gd name="T17" fmla="*/ 0 h 11"/>
                    <a:gd name="T18" fmla="*/ 2 w 52"/>
                    <a:gd name="T19" fmla="*/ 0 h 11"/>
                    <a:gd name="T20" fmla="*/ 2 w 52"/>
                    <a:gd name="T21" fmla="*/ 0 h 11"/>
                    <a:gd name="T22" fmla="*/ 2 w 52"/>
                    <a:gd name="T23" fmla="*/ 0 h 11"/>
                    <a:gd name="T24" fmla="*/ 2 w 52"/>
                    <a:gd name="T25" fmla="*/ 0 h 11"/>
                    <a:gd name="T26" fmla="*/ 0 w 52"/>
                    <a:gd name="T27" fmla="*/ 0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1"/>
                    <a:gd name="T44" fmla="*/ 52 w 52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2"/>
                      </a:lnTo>
                      <a:lnTo>
                        <a:pt x="46" y="5"/>
                      </a:lnTo>
                      <a:lnTo>
                        <a:pt x="51" y="10"/>
                      </a:lnTo>
                      <a:lnTo>
                        <a:pt x="5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4" name="Freeform 547"/>
                <p:cNvSpPr>
                  <a:spLocks/>
                </p:cNvSpPr>
                <p:nvPr/>
              </p:nvSpPr>
              <p:spPr bwMode="auto">
                <a:xfrm>
                  <a:off x="1786" y="3283"/>
                  <a:ext cx="26" cy="5"/>
                </a:xfrm>
                <a:custGeom>
                  <a:avLst/>
                  <a:gdLst>
                    <a:gd name="T0" fmla="*/ 0 w 54"/>
                    <a:gd name="T1" fmla="*/ 0 h 11"/>
                    <a:gd name="T2" fmla="*/ 0 w 54"/>
                    <a:gd name="T3" fmla="*/ 0 h 11"/>
                    <a:gd name="T4" fmla="*/ 0 w 54"/>
                    <a:gd name="T5" fmla="*/ 0 h 11"/>
                    <a:gd name="T6" fmla="*/ 0 w 54"/>
                    <a:gd name="T7" fmla="*/ 0 h 11"/>
                    <a:gd name="T8" fmla="*/ 0 w 54"/>
                    <a:gd name="T9" fmla="*/ 0 h 11"/>
                    <a:gd name="T10" fmla="*/ 0 w 54"/>
                    <a:gd name="T11" fmla="*/ 0 h 11"/>
                    <a:gd name="T12" fmla="*/ 0 w 54"/>
                    <a:gd name="T13" fmla="*/ 0 h 11"/>
                    <a:gd name="T14" fmla="*/ 0 w 54"/>
                    <a:gd name="T15" fmla="*/ 0 h 11"/>
                    <a:gd name="T16" fmla="*/ 1 w 54"/>
                    <a:gd name="T17" fmla="*/ 0 h 11"/>
                    <a:gd name="T18" fmla="*/ 1 w 54"/>
                    <a:gd name="T19" fmla="*/ 0 h 11"/>
                    <a:gd name="T20" fmla="*/ 1 w 54"/>
                    <a:gd name="T21" fmla="*/ 0 h 11"/>
                    <a:gd name="T22" fmla="*/ 1 w 54"/>
                    <a:gd name="T23" fmla="*/ 0 h 11"/>
                    <a:gd name="T24" fmla="*/ 1 w 54"/>
                    <a:gd name="T25" fmla="*/ 0 h 11"/>
                    <a:gd name="T26" fmla="*/ 0 w 54"/>
                    <a:gd name="T27" fmla="*/ 0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1"/>
                    <a:gd name="T44" fmla="*/ 54 w 5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6" y="5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41" y="2"/>
                      </a:lnTo>
                      <a:lnTo>
                        <a:pt x="48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5" name="Freeform 548"/>
                <p:cNvSpPr>
                  <a:spLocks/>
                </p:cNvSpPr>
                <p:nvPr/>
              </p:nvSpPr>
              <p:spPr bwMode="auto">
                <a:xfrm>
                  <a:off x="1825" y="3283"/>
                  <a:ext cx="27" cy="5"/>
                </a:xfrm>
                <a:custGeom>
                  <a:avLst/>
                  <a:gdLst>
                    <a:gd name="T0" fmla="*/ 0 w 54"/>
                    <a:gd name="T1" fmla="*/ 0 h 11"/>
                    <a:gd name="T2" fmla="*/ 1 w 54"/>
                    <a:gd name="T3" fmla="*/ 0 h 11"/>
                    <a:gd name="T4" fmla="*/ 1 w 54"/>
                    <a:gd name="T5" fmla="*/ 0 h 11"/>
                    <a:gd name="T6" fmla="*/ 1 w 54"/>
                    <a:gd name="T7" fmla="*/ 0 h 11"/>
                    <a:gd name="T8" fmla="*/ 1 w 54"/>
                    <a:gd name="T9" fmla="*/ 0 h 11"/>
                    <a:gd name="T10" fmla="*/ 1 w 54"/>
                    <a:gd name="T11" fmla="*/ 0 h 11"/>
                    <a:gd name="T12" fmla="*/ 1 w 54"/>
                    <a:gd name="T13" fmla="*/ 0 h 11"/>
                    <a:gd name="T14" fmla="*/ 1 w 54"/>
                    <a:gd name="T15" fmla="*/ 0 h 11"/>
                    <a:gd name="T16" fmla="*/ 1 w 54"/>
                    <a:gd name="T17" fmla="*/ 0 h 11"/>
                    <a:gd name="T18" fmla="*/ 2 w 54"/>
                    <a:gd name="T19" fmla="*/ 0 h 11"/>
                    <a:gd name="T20" fmla="*/ 2 w 54"/>
                    <a:gd name="T21" fmla="*/ 0 h 11"/>
                    <a:gd name="T22" fmla="*/ 2 w 54"/>
                    <a:gd name="T23" fmla="*/ 0 h 11"/>
                    <a:gd name="T24" fmla="*/ 2 w 54"/>
                    <a:gd name="T25" fmla="*/ 0 h 11"/>
                    <a:gd name="T26" fmla="*/ 0 w 54"/>
                    <a:gd name="T27" fmla="*/ 0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1"/>
                    <a:gd name="T44" fmla="*/ 54 w 5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6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6" name="Freeform 549"/>
                <p:cNvSpPr>
                  <a:spLocks/>
                </p:cNvSpPr>
                <p:nvPr/>
              </p:nvSpPr>
              <p:spPr bwMode="auto">
                <a:xfrm>
                  <a:off x="1865" y="3283"/>
                  <a:ext cx="26" cy="5"/>
                </a:xfrm>
                <a:custGeom>
                  <a:avLst/>
                  <a:gdLst>
                    <a:gd name="T0" fmla="*/ 0 w 52"/>
                    <a:gd name="T1" fmla="*/ 0 h 11"/>
                    <a:gd name="T2" fmla="*/ 1 w 52"/>
                    <a:gd name="T3" fmla="*/ 0 h 11"/>
                    <a:gd name="T4" fmla="*/ 1 w 52"/>
                    <a:gd name="T5" fmla="*/ 0 h 11"/>
                    <a:gd name="T6" fmla="*/ 1 w 52"/>
                    <a:gd name="T7" fmla="*/ 0 h 11"/>
                    <a:gd name="T8" fmla="*/ 1 w 52"/>
                    <a:gd name="T9" fmla="*/ 0 h 11"/>
                    <a:gd name="T10" fmla="*/ 1 w 52"/>
                    <a:gd name="T11" fmla="*/ 0 h 11"/>
                    <a:gd name="T12" fmla="*/ 1 w 52"/>
                    <a:gd name="T13" fmla="*/ 0 h 11"/>
                    <a:gd name="T14" fmla="*/ 1 w 52"/>
                    <a:gd name="T15" fmla="*/ 0 h 11"/>
                    <a:gd name="T16" fmla="*/ 1 w 52"/>
                    <a:gd name="T17" fmla="*/ 0 h 11"/>
                    <a:gd name="T18" fmla="*/ 2 w 52"/>
                    <a:gd name="T19" fmla="*/ 0 h 11"/>
                    <a:gd name="T20" fmla="*/ 2 w 52"/>
                    <a:gd name="T21" fmla="*/ 0 h 11"/>
                    <a:gd name="T22" fmla="*/ 2 w 52"/>
                    <a:gd name="T23" fmla="*/ 0 h 11"/>
                    <a:gd name="T24" fmla="*/ 2 w 52"/>
                    <a:gd name="T25" fmla="*/ 0 h 11"/>
                    <a:gd name="T26" fmla="*/ 0 w 52"/>
                    <a:gd name="T27" fmla="*/ 0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1"/>
                    <a:gd name="T44" fmla="*/ 52 w 52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2"/>
                      </a:lnTo>
                      <a:lnTo>
                        <a:pt x="46" y="5"/>
                      </a:lnTo>
                      <a:lnTo>
                        <a:pt x="51" y="10"/>
                      </a:lnTo>
                      <a:lnTo>
                        <a:pt x="5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7" name="Freeform 550"/>
                <p:cNvSpPr>
                  <a:spLocks/>
                </p:cNvSpPr>
                <p:nvPr/>
              </p:nvSpPr>
              <p:spPr bwMode="auto">
                <a:xfrm>
                  <a:off x="1904" y="3283"/>
                  <a:ext cx="27" cy="5"/>
                </a:xfrm>
                <a:custGeom>
                  <a:avLst/>
                  <a:gdLst>
                    <a:gd name="T0" fmla="*/ 0 w 54"/>
                    <a:gd name="T1" fmla="*/ 0 h 11"/>
                    <a:gd name="T2" fmla="*/ 1 w 54"/>
                    <a:gd name="T3" fmla="*/ 0 h 11"/>
                    <a:gd name="T4" fmla="*/ 1 w 54"/>
                    <a:gd name="T5" fmla="*/ 0 h 11"/>
                    <a:gd name="T6" fmla="*/ 1 w 54"/>
                    <a:gd name="T7" fmla="*/ 0 h 11"/>
                    <a:gd name="T8" fmla="*/ 1 w 54"/>
                    <a:gd name="T9" fmla="*/ 0 h 11"/>
                    <a:gd name="T10" fmla="*/ 1 w 54"/>
                    <a:gd name="T11" fmla="*/ 0 h 11"/>
                    <a:gd name="T12" fmla="*/ 1 w 54"/>
                    <a:gd name="T13" fmla="*/ 0 h 11"/>
                    <a:gd name="T14" fmla="*/ 1 w 54"/>
                    <a:gd name="T15" fmla="*/ 0 h 11"/>
                    <a:gd name="T16" fmla="*/ 2 w 54"/>
                    <a:gd name="T17" fmla="*/ 0 h 11"/>
                    <a:gd name="T18" fmla="*/ 2 w 54"/>
                    <a:gd name="T19" fmla="*/ 0 h 11"/>
                    <a:gd name="T20" fmla="*/ 2 w 54"/>
                    <a:gd name="T21" fmla="*/ 0 h 11"/>
                    <a:gd name="T22" fmla="*/ 2 w 54"/>
                    <a:gd name="T23" fmla="*/ 0 h 11"/>
                    <a:gd name="T24" fmla="*/ 2 w 54"/>
                    <a:gd name="T25" fmla="*/ 0 h 11"/>
                    <a:gd name="T26" fmla="*/ 0 w 54"/>
                    <a:gd name="T27" fmla="*/ 0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1"/>
                    <a:gd name="T44" fmla="*/ 54 w 5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6" y="5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41" y="2"/>
                      </a:lnTo>
                      <a:lnTo>
                        <a:pt x="47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8" name="Freeform 551"/>
                <p:cNvSpPr>
                  <a:spLocks/>
                </p:cNvSpPr>
                <p:nvPr/>
              </p:nvSpPr>
              <p:spPr bwMode="auto">
                <a:xfrm>
                  <a:off x="1647" y="3294"/>
                  <a:ext cx="27" cy="7"/>
                </a:xfrm>
                <a:custGeom>
                  <a:avLst/>
                  <a:gdLst>
                    <a:gd name="T0" fmla="*/ 0 w 53"/>
                    <a:gd name="T1" fmla="*/ 1 h 12"/>
                    <a:gd name="T2" fmla="*/ 1 w 53"/>
                    <a:gd name="T3" fmla="*/ 1 h 12"/>
                    <a:gd name="T4" fmla="*/ 1 w 53"/>
                    <a:gd name="T5" fmla="*/ 1 h 12"/>
                    <a:gd name="T6" fmla="*/ 1 w 53"/>
                    <a:gd name="T7" fmla="*/ 1 h 12"/>
                    <a:gd name="T8" fmla="*/ 1 w 53"/>
                    <a:gd name="T9" fmla="*/ 0 h 12"/>
                    <a:gd name="T10" fmla="*/ 1 w 53"/>
                    <a:gd name="T11" fmla="*/ 0 h 12"/>
                    <a:gd name="T12" fmla="*/ 1 w 53"/>
                    <a:gd name="T13" fmla="*/ 0 h 12"/>
                    <a:gd name="T14" fmla="*/ 1 w 53"/>
                    <a:gd name="T15" fmla="*/ 0 h 12"/>
                    <a:gd name="T16" fmla="*/ 2 w 53"/>
                    <a:gd name="T17" fmla="*/ 0 h 12"/>
                    <a:gd name="T18" fmla="*/ 2 w 53"/>
                    <a:gd name="T19" fmla="*/ 1 h 12"/>
                    <a:gd name="T20" fmla="*/ 2 w 53"/>
                    <a:gd name="T21" fmla="*/ 1 h 12"/>
                    <a:gd name="T22" fmla="*/ 2 w 53"/>
                    <a:gd name="T23" fmla="*/ 1 h 12"/>
                    <a:gd name="T24" fmla="*/ 2 w 53"/>
                    <a:gd name="T25" fmla="*/ 1 h 12"/>
                    <a:gd name="T26" fmla="*/ 0 w 53"/>
                    <a:gd name="T27" fmla="*/ 1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3"/>
                    <a:gd name="T43" fmla="*/ 0 h 12"/>
                    <a:gd name="T44" fmla="*/ 53 w 53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3" h="12">
                      <a:moveTo>
                        <a:pt x="0" y="12"/>
                      </a:moveTo>
                      <a:lnTo>
                        <a:pt x="1" y="11"/>
                      </a:lnTo>
                      <a:lnTo>
                        <a:pt x="6" y="6"/>
                      </a:lnTo>
                      <a:lnTo>
                        <a:pt x="12" y="1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3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9" name="Freeform 552"/>
                <p:cNvSpPr>
                  <a:spLocks/>
                </p:cNvSpPr>
                <p:nvPr/>
              </p:nvSpPr>
              <p:spPr bwMode="auto">
                <a:xfrm>
                  <a:off x="1688" y="3294"/>
                  <a:ext cx="26" cy="7"/>
                </a:xfrm>
                <a:custGeom>
                  <a:avLst/>
                  <a:gdLst>
                    <a:gd name="T0" fmla="*/ 0 w 54"/>
                    <a:gd name="T1" fmla="*/ 1 h 12"/>
                    <a:gd name="T2" fmla="*/ 0 w 54"/>
                    <a:gd name="T3" fmla="*/ 1 h 12"/>
                    <a:gd name="T4" fmla="*/ 0 w 54"/>
                    <a:gd name="T5" fmla="*/ 1 h 12"/>
                    <a:gd name="T6" fmla="*/ 0 w 54"/>
                    <a:gd name="T7" fmla="*/ 1 h 12"/>
                    <a:gd name="T8" fmla="*/ 0 w 54"/>
                    <a:gd name="T9" fmla="*/ 0 h 12"/>
                    <a:gd name="T10" fmla="*/ 0 w 54"/>
                    <a:gd name="T11" fmla="*/ 0 h 12"/>
                    <a:gd name="T12" fmla="*/ 0 w 54"/>
                    <a:gd name="T13" fmla="*/ 0 h 12"/>
                    <a:gd name="T14" fmla="*/ 0 w 54"/>
                    <a:gd name="T15" fmla="*/ 0 h 12"/>
                    <a:gd name="T16" fmla="*/ 0 w 54"/>
                    <a:gd name="T17" fmla="*/ 0 h 12"/>
                    <a:gd name="T18" fmla="*/ 1 w 54"/>
                    <a:gd name="T19" fmla="*/ 1 h 12"/>
                    <a:gd name="T20" fmla="*/ 1 w 54"/>
                    <a:gd name="T21" fmla="*/ 1 h 12"/>
                    <a:gd name="T22" fmla="*/ 1 w 54"/>
                    <a:gd name="T23" fmla="*/ 1 h 12"/>
                    <a:gd name="T24" fmla="*/ 1 w 54"/>
                    <a:gd name="T25" fmla="*/ 1 h 12"/>
                    <a:gd name="T26" fmla="*/ 0 w 54"/>
                    <a:gd name="T27" fmla="*/ 1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2"/>
                    <a:gd name="T44" fmla="*/ 54 w 54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2">
                      <a:moveTo>
                        <a:pt x="0" y="12"/>
                      </a:moveTo>
                      <a:lnTo>
                        <a:pt x="2" y="11"/>
                      </a:lnTo>
                      <a:lnTo>
                        <a:pt x="5" y="6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1"/>
                      </a:lnTo>
                      <a:lnTo>
                        <a:pt x="48" y="6"/>
                      </a:lnTo>
                      <a:lnTo>
                        <a:pt x="52" y="11"/>
                      </a:lnTo>
                      <a:lnTo>
                        <a:pt x="54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0" name="Freeform 553"/>
                <p:cNvSpPr>
                  <a:spLocks/>
                </p:cNvSpPr>
                <p:nvPr/>
              </p:nvSpPr>
              <p:spPr bwMode="auto">
                <a:xfrm>
                  <a:off x="1709" y="3304"/>
                  <a:ext cx="197" cy="7"/>
                </a:xfrm>
                <a:custGeom>
                  <a:avLst/>
                  <a:gdLst>
                    <a:gd name="T0" fmla="*/ 0 w 393"/>
                    <a:gd name="T1" fmla="*/ 1 h 14"/>
                    <a:gd name="T2" fmla="*/ 1 w 393"/>
                    <a:gd name="T3" fmla="*/ 0 h 14"/>
                    <a:gd name="T4" fmla="*/ 12 w 393"/>
                    <a:gd name="T5" fmla="*/ 1 h 14"/>
                    <a:gd name="T6" fmla="*/ 13 w 393"/>
                    <a:gd name="T7" fmla="*/ 1 h 14"/>
                    <a:gd name="T8" fmla="*/ 0 w 393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3"/>
                    <a:gd name="T16" fmla="*/ 0 h 14"/>
                    <a:gd name="T17" fmla="*/ 393 w 393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3" h="14">
                      <a:moveTo>
                        <a:pt x="0" y="14"/>
                      </a:moveTo>
                      <a:lnTo>
                        <a:pt x="20" y="0"/>
                      </a:lnTo>
                      <a:lnTo>
                        <a:pt x="382" y="1"/>
                      </a:lnTo>
                      <a:lnTo>
                        <a:pt x="393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1" name="Freeform 554"/>
                <p:cNvSpPr>
                  <a:spLocks/>
                </p:cNvSpPr>
                <p:nvPr/>
              </p:nvSpPr>
              <p:spPr bwMode="auto">
                <a:xfrm>
                  <a:off x="1767" y="3294"/>
                  <a:ext cx="26" cy="7"/>
                </a:xfrm>
                <a:custGeom>
                  <a:avLst/>
                  <a:gdLst>
                    <a:gd name="T0" fmla="*/ 0 w 54"/>
                    <a:gd name="T1" fmla="*/ 1 h 12"/>
                    <a:gd name="T2" fmla="*/ 0 w 54"/>
                    <a:gd name="T3" fmla="*/ 1 h 12"/>
                    <a:gd name="T4" fmla="*/ 0 w 54"/>
                    <a:gd name="T5" fmla="*/ 1 h 12"/>
                    <a:gd name="T6" fmla="*/ 0 w 54"/>
                    <a:gd name="T7" fmla="*/ 1 h 12"/>
                    <a:gd name="T8" fmla="*/ 0 w 54"/>
                    <a:gd name="T9" fmla="*/ 0 h 12"/>
                    <a:gd name="T10" fmla="*/ 0 w 54"/>
                    <a:gd name="T11" fmla="*/ 0 h 12"/>
                    <a:gd name="T12" fmla="*/ 0 w 54"/>
                    <a:gd name="T13" fmla="*/ 0 h 12"/>
                    <a:gd name="T14" fmla="*/ 0 w 54"/>
                    <a:gd name="T15" fmla="*/ 0 h 12"/>
                    <a:gd name="T16" fmla="*/ 0 w 54"/>
                    <a:gd name="T17" fmla="*/ 0 h 12"/>
                    <a:gd name="T18" fmla="*/ 1 w 54"/>
                    <a:gd name="T19" fmla="*/ 1 h 12"/>
                    <a:gd name="T20" fmla="*/ 1 w 54"/>
                    <a:gd name="T21" fmla="*/ 1 h 12"/>
                    <a:gd name="T22" fmla="*/ 1 w 54"/>
                    <a:gd name="T23" fmla="*/ 1 h 12"/>
                    <a:gd name="T24" fmla="*/ 1 w 54"/>
                    <a:gd name="T25" fmla="*/ 1 h 12"/>
                    <a:gd name="T26" fmla="*/ 0 w 54"/>
                    <a:gd name="T27" fmla="*/ 1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2"/>
                    <a:gd name="T44" fmla="*/ 54 w 54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2">
                      <a:moveTo>
                        <a:pt x="0" y="12"/>
                      </a:moveTo>
                      <a:lnTo>
                        <a:pt x="2" y="11"/>
                      </a:lnTo>
                      <a:lnTo>
                        <a:pt x="7" y="6"/>
                      </a:lnTo>
                      <a:lnTo>
                        <a:pt x="13" y="1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1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4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2" name="Freeform 555"/>
                <p:cNvSpPr>
                  <a:spLocks/>
                </p:cNvSpPr>
                <p:nvPr/>
              </p:nvSpPr>
              <p:spPr bwMode="auto">
                <a:xfrm>
                  <a:off x="1805" y="3294"/>
                  <a:ext cx="27" cy="7"/>
                </a:xfrm>
                <a:custGeom>
                  <a:avLst/>
                  <a:gdLst>
                    <a:gd name="T0" fmla="*/ 0 w 53"/>
                    <a:gd name="T1" fmla="*/ 1 h 12"/>
                    <a:gd name="T2" fmla="*/ 1 w 53"/>
                    <a:gd name="T3" fmla="*/ 1 h 12"/>
                    <a:gd name="T4" fmla="*/ 1 w 53"/>
                    <a:gd name="T5" fmla="*/ 1 h 12"/>
                    <a:gd name="T6" fmla="*/ 1 w 53"/>
                    <a:gd name="T7" fmla="*/ 1 h 12"/>
                    <a:gd name="T8" fmla="*/ 1 w 53"/>
                    <a:gd name="T9" fmla="*/ 0 h 12"/>
                    <a:gd name="T10" fmla="*/ 1 w 53"/>
                    <a:gd name="T11" fmla="*/ 0 h 12"/>
                    <a:gd name="T12" fmla="*/ 1 w 53"/>
                    <a:gd name="T13" fmla="*/ 0 h 12"/>
                    <a:gd name="T14" fmla="*/ 1 w 53"/>
                    <a:gd name="T15" fmla="*/ 0 h 12"/>
                    <a:gd name="T16" fmla="*/ 1 w 53"/>
                    <a:gd name="T17" fmla="*/ 0 h 12"/>
                    <a:gd name="T18" fmla="*/ 2 w 53"/>
                    <a:gd name="T19" fmla="*/ 1 h 12"/>
                    <a:gd name="T20" fmla="*/ 2 w 53"/>
                    <a:gd name="T21" fmla="*/ 1 h 12"/>
                    <a:gd name="T22" fmla="*/ 2 w 53"/>
                    <a:gd name="T23" fmla="*/ 1 h 12"/>
                    <a:gd name="T24" fmla="*/ 2 w 53"/>
                    <a:gd name="T25" fmla="*/ 1 h 12"/>
                    <a:gd name="T26" fmla="*/ 0 w 53"/>
                    <a:gd name="T27" fmla="*/ 1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3"/>
                    <a:gd name="T43" fmla="*/ 0 h 12"/>
                    <a:gd name="T44" fmla="*/ 53 w 53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3" h="12">
                      <a:moveTo>
                        <a:pt x="0" y="12"/>
                      </a:moveTo>
                      <a:lnTo>
                        <a:pt x="1" y="11"/>
                      </a:lnTo>
                      <a:lnTo>
                        <a:pt x="4" y="6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9" y="1"/>
                      </a:lnTo>
                      <a:lnTo>
                        <a:pt x="45" y="6"/>
                      </a:lnTo>
                      <a:lnTo>
                        <a:pt x="52" y="11"/>
                      </a:lnTo>
                      <a:lnTo>
                        <a:pt x="53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3" name="Freeform 556"/>
                <p:cNvSpPr>
                  <a:spLocks/>
                </p:cNvSpPr>
                <p:nvPr/>
              </p:nvSpPr>
              <p:spPr bwMode="auto">
                <a:xfrm>
                  <a:off x="1726" y="3294"/>
                  <a:ext cx="26" cy="7"/>
                </a:xfrm>
                <a:custGeom>
                  <a:avLst/>
                  <a:gdLst>
                    <a:gd name="T0" fmla="*/ 0 w 52"/>
                    <a:gd name="T1" fmla="*/ 1 h 12"/>
                    <a:gd name="T2" fmla="*/ 1 w 52"/>
                    <a:gd name="T3" fmla="*/ 1 h 12"/>
                    <a:gd name="T4" fmla="*/ 1 w 52"/>
                    <a:gd name="T5" fmla="*/ 1 h 12"/>
                    <a:gd name="T6" fmla="*/ 1 w 52"/>
                    <a:gd name="T7" fmla="*/ 1 h 12"/>
                    <a:gd name="T8" fmla="*/ 1 w 52"/>
                    <a:gd name="T9" fmla="*/ 0 h 12"/>
                    <a:gd name="T10" fmla="*/ 1 w 52"/>
                    <a:gd name="T11" fmla="*/ 0 h 12"/>
                    <a:gd name="T12" fmla="*/ 1 w 52"/>
                    <a:gd name="T13" fmla="*/ 0 h 12"/>
                    <a:gd name="T14" fmla="*/ 1 w 52"/>
                    <a:gd name="T15" fmla="*/ 0 h 12"/>
                    <a:gd name="T16" fmla="*/ 1 w 52"/>
                    <a:gd name="T17" fmla="*/ 0 h 12"/>
                    <a:gd name="T18" fmla="*/ 2 w 52"/>
                    <a:gd name="T19" fmla="*/ 1 h 12"/>
                    <a:gd name="T20" fmla="*/ 2 w 52"/>
                    <a:gd name="T21" fmla="*/ 1 h 12"/>
                    <a:gd name="T22" fmla="*/ 2 w 52"/>
                    <a:gd name="T23" fmla="*/ 1 h 12"/>
                    <a:gd name="T24" fmla="*/ 2 w 52"/>
                    <a:gd name="T25" fmla="*/ 1 h 12"/>
                    <a:gd name="T26" fmla="*/ 0 w 52"/>
                    <a:gd name="T27" fmla="*/ 1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2"/>
                    <a:gd name="T44" fmla="*/ 52 w 52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2">
                      <a:moveTo>
                        <a:pt x="0" y="12"/>
                      </a:moveTo>
                      <a:lnTo>
                        <a:pt x="1" y="11"/>
                      </a:lnTo>
                      <a:lnTo>
                        <a:pt x="6" y="6"/>
                      </a:lnTo>
                      <a:lnTo>
                        <a:pt x="12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9" y="1"/>
                      </a:lnTo>
                      <a:lnTo>
                        <a:pt x="45" y="6"/>
                      </a:lnTo>
                      <a:lnTo>
                        <a:pt x="50" y="11"/>
                      </a:lnTo>
                      <a:lnTo>
                        <a:pt x="5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4" name="Freeform 557"/>
                <p:cNvSpPr>
                  <a:spLocks/>
                </p:cNvSpPr>
                <p:nvPr/>
              </p:nvSpPr>
              <p:spPr bwMode="auto">
                <a:xfrm>
                  <a:off x="1846" y="3294"/>
                  <a:ext cx="26" cy="7"/>
                </a:xfrm>
                <a:custGeom>
                  <a:avLst/>
                  <a:gdLst>
                    <a:gd name="T0" fmla="*/ 0 w 52"/>
                    <a:gd name="T1" fmla="*/ 1 h 12"/>
                    <a:gd name="T2" fmla="*/ 1 w 52"/>
                    <a:gd name="T3" fmla="*/ 1 h 12"/>
                    <a:gd name="T4" fmla="*/ 1 w 52"/>
                    <a:gd name="T5" fmla="*/ 1 h 12"/>
                    <a:gd name="T6" fmla="*/ 1 w 52"/>
                    <a:gd name="T7" fmla="*/ 1 h 12"/>
                    <a:gd name="T8" fmla="*/ 1 w 52"/>
                    <a:gd name="T9" fmla="*/ 0 h 12"/>
                    <a:gd name="T10" fmla="*/ 1 w 52"/>
                    <a:gd name="T11" fmla="*/ 0 h 12"/>
                    <a:gd name="T12" fmla="*/ 1 w 52"/>
                    <a:gd name="T13" fmla="*/ 0 h 12"/>
                    <a:gd name="T14" fmla="*/ 1 w 52"/>
                    <a:gd name="T15" fmla="*/ 0 h 12"/>
                    <a:gd name="T16" fmla="*/ 1 w 52"/>
                    <a:gd name="T17" fmla="*/ 0 h 12"/>
                    <a:gd name="T18" fmla="*/ 2 w 52"/>
                    <a:gd name="T19" fmla="*/ 1 h 12"/>
                    <a:gd name="T20" fmla="*/ 2 w 52"/>
                    <a:gd name="T21" fmla="*/ 1 h 12"/>
                    <a:gd name="T22" fmla="*/ 2 w 52"/>
                    <a:gd name="T23" fmla="*/ 1 h 12"/>
                    <a:gd name="T24" fmla="*/ 2 w 52"/>
                    <a:gd name="T25" fmla="*/ 1 h 12"/>
                    <a:gd name="T26" fmla="*/ 0 w 52"/>
                    <a:gd name="T27" fmla="*/ 1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2"/>
                    <a:gd name="T44" fmla="*/ 52 w 52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2">
                      <a:moveTo>
                        <a:pt x="0" y="12"/>
                      </a:moveTo>
                      <a:lnTo>
                        <a:pt x="2" y="11"/>
                      </a:lnTo>
                      <a:lnTo>
                        <a:pt x="5" y="6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8" y="1"/>
                      </a:lnTo>
                      <a:lnTo>
                        <a:pt x="44" y="6"/>
                      </a:lnTo>
                      <a:lnTo>
                        <a:pt x="51" y="11"/>
                      </a:lnTo>
                      <a:lnTo>
                        <a:pt x="5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5" name="Freeform 558"/>
                <p:cNvSpPr>
                  <a:spLocks/>
                </p:cNvSpPr>
                <p:nvPr/>
              </p:nvSpPr>
              <p:spPr bwMode="auto">
                <a:xfrm>
                  <a:off x="1887" y="3294"/>
                  <a:ext cx="27" cy="5"/>
                </a:xfrm>
                <a:custGeom>
                  <a:avLst/>
                  <a:gdLst>
                    <a:gd name="T0" fmla="*/ 0 w 54"/>
                    <a:gd name="T1" fmla="*/ 0 h 11"/>
                    <a:gd name="T2" fmla="*/ 1 w 54"/>
                    <a:gd name="T3" fmla="*/ 0 h 11"/>
                    <a:gd name="T4" fmla="*/ 1 w 54"/>
                    <a:gd name="T5" fmla="*/ 0 h 11"/>
                    <a:gd name="T6" fmla="*/ 1 w 54"/>
                    <a:gd name="T7" fmla="*/ 0 h 11"/>
                    <a:gd name="T8" fmla="*/ 1 w 54"/>
                    <a:gd name="T9" fmla="*/ 0 h 11"/>
                    <a:gd name="T10" fmla="*/ 1 w 54"/>
                    <a:gd name="T11" fmla="*/ 0 h 11"/>
                    <a:gd name="T12" fmla="*/ 1 w 54"/>
                    <a:gd name="T13" fmla="*/ 0 h 11"/>
                    <a:gd name="T14" fmla="*/ 1 w 54"/>
                    <a:gd name="T15" fmla="*/ 0 h 11"/>
                    <a:gd name="T16" fmla="*/ 1 w 54"/>
                    <a:gd name="T17" fmla="*/ 0 h 11"/>
                    <a:gd name="T18" fmla="*/ 2 w 54"/>
                    <a:gd name="T19" fmla="*/ 0 h 11"/>
                    <a:gd name="T20" fmla="*/ 2 w 54"/>
                    <a:gd name="T21" fmla="*/ 0 h 11"/>
                    <a:gd name="T22" fmla="*/ 2 w 54"/>
                    <a:gd name="T23" fmla="*/ 0 h 11"/>
                    <a:gd name="T24" fmla="*/ 2 w 54"/>
                    <a:gd name="T25" fmla="*/ 0 h 11"/>
                    <a:gd name="T26" fmla="*/ 0 w 54"/>
                    <a:gd name="T27" fmla="*/ 0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1"/>
                    <a:gd name="T44" fmla="*/ 54 w 5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6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6" name="Freeform 559"/>
                <p:cNvSpPr>
                  <a:spLocks/>
                </p:cNvSpPr>
                <p:nvPr/>
              </p:nvSpPr>
              <p:spPr bwMode="auto">
                <a:xfrm>
                  <a:off x="1927" y="3294"/>
                  <a:ext cx="26" cy="5"/>
                </a:xfrm>
                <a:custGeom>
                  <a:avLst/>
                  <a:gdLst>
                    <a:gd name="T0" fmla="*/ 0 w 52"/>
                    <a:gd name="T1" fmla="*/ 0 h 11"/>
                    <a:gd name="T2" fmla="*/ 1 w 52"/>
                    <a:gd name="T3" fmla="*/ 0 h 11"/>
                    <a:gd name="T4" fmla="*/ 1 w 52"/>
                    <a:gd name="T5" fmla="*/ 0 h 11"/>
                    <a:gd name="T6" fmla="*/ 1 w 52"/>
                    <a:gd name="T7" fmla="*/ 0 h 11"/>
                    <a:gd name="T8" fmla="*/ 1 w 52"/>
                    <a:gd name="T9" fmla="*/ 0 h 11"/>
                    <a:gd name="T10" fmla="*/ 1 w 52"/>
                    <a:gd name="T11" fmla="*/ 0 h 11"/>
                    <a:gd name="T12" fmla="*/ 1 w 52"/>
                    <a:gd name="T13" fmla="*/ 0 h 11"/>
                    <a:gd name="T14" fmla="*/ 1 w 52"/>
                    <a:gd name="T15" fmla="*/ 0 h 11"/>
                    <a:gd name="T16" fmla="*/ 1 w 52"/>
                    <a:gd name="T17" fmla="*/ 0 h 11"/>
                    <a:gd name="T18" fmla="*/ 2 w 52"/>
                    <a:gd name="T19" fmla="*/ 0 h 11"/>
                    <a:gd name="T20" fmla="*/ 2 w 52"/>
                    <a:gd name="T21" fmla="*/ 0 h 11"/>
                    <a:gd name="T22" fmla="*/ 2 w 52"/>
                    <a:gd name="T23" fmla="*/ 0 h 11"/>
                    <a:gd name="T24" fmla="*/ 2 w 52"/>
                    <a:gd name="T25" fmla="*/ 0 h 11"/>
                    <a:gd name="T26" fmla="*/ 0 w 52"/>
                    <a:gd name="T27" fmla="*/ 0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1"/>
                    <a:gd name="T44" fmla="*/ 52 w 52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1">
                      <a:moveTo>
                        <a:pt x="0" y="11"/>
                      </a:moveTo>
                      <a:lnTo>
                        <a:pt x="1" y="10"/>
                      </a:lnTo>
                      <a:lnTo>
                        <a:pt x="5" y="5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4" y="5"/>
                      </a:lnTo>
                      <a:lnTo>
                        <a:pt x="50" y="10"/>
                      </a:lnTo>
                      <a:lnTo>
                        <a:pt x="5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7" name="Freeform 560"/>
                <p:cNvSpPr>
                  <a:spLocks/>
                </p:cNvSpPr>
                <p:nvPr/>
              </p:nvSpPr>
              <p:spPr bwMode="auto">
                <a:xfrm>
                  <a:off x="1914" y="3305"/>
                  <a:ext cx="26" cy="6"/>
                </a:xfrm>
                <a:custGeom>
                  <a:avLst/>
                  <a:gdLst>
                    <a:gd name="T0" fmla="*/ 0 w 52"/>
                    <a:gd name="T1" fmla="*/ 0 h 13"/>
                    <a:gd name="T2" fmla="*/ 1 w 52"/>
                    <a:gd name="T3" fmla="*/ 0 h 13"/>
                    <a:gd name="T4" fmla="*/ 1 w 52"/>
                    <a:gd name="T5" fmla="*/ 0 h 13"/>
                    <a:gd name="T6" fmla="*/ 1 w 52"/>
                    <a:gd name="T7" fmla="*/ 0 h 13"/>
                    <a:gd name="T8" fmla="*/ 1 w 52"/>
                    <a:gd name="T9" fmla="*/ 0 h 13"/>
                    <a:gd name="T10" fmla="*/ 1 w 52"/>
                    <a:gd name="T11" fmla="*/ 0 h 13"/>
                    <a:gd name="T12" fmla="*/ 1 w 52"/>
                    <a:gd name="T13" fmla="*/ 0 h 13"/>
                    <a:gd name="T14" fmla="*/ 1 w 52"/>
                    <a:gd name="T15" fmla="*/ 0 h 13"/>
                    <a:gd name="T16" fmla="*/ 1 w 52"/>
                    <a:gd name="T17" fmla="*/ 0 h 13"/>
                    <a:gd name="T18" fmla="*/ 2 w 52"/>
                    <a:gd name="T19" fmla="*/ 0 h 13"/>
                    <a:gd name="T20" fmla="*/ 2 w 52"/>
                    <a:gd name="T21" fmla="*/ 0 h 13"/>
                    <a:gd name="T22" fmla="*/ 2 w 52"/>
                    <a:gd name="T23" fmla="*/ 0 h 13"/>
                    <a:gd name="T24" fmla="*/ 2 w 52"/>
                    <a:gd name="T25" fmla="*/ 0 h 13"/>
                    <a:gd name="T26" fmla="*/ 0 w 5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3"/>
                    <a:gd name="T44" fmla="*/ 52 w 5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5" y="7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4" y="7"/>
                      </a:lnTo>
                      <a:lnTo>
                        <a:pt x="51" y="11"/>
                      </a:lnTo>
                      <a:lnTo>
                        <a:pt x="52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8" name="Freeform 561"/>
                <p:cNvSpPr>
                  <a:spLocks/>
                </p:cNvSpPr>
                <p:nvPr/>
              </p:nvSpPr>
              <p:spPr bwMode="auto">
                <a:xfrm>
                  <a:off x="1953" y="3305"/>
                  <a:ext cx="27" cy="6"/>
                </a:xfrm>
                <a:custGeom>
                  <a:avLst/>
                  <a:gdLst>
                    <a:gd name="T0" fmla="*/ 0 w 54"/>
                    <a:gd name="T1" fmla="*/ 0 h 13"/>
                    <a:gd name="T2" fmla="*/ 1 w 54"/>
                    <a:gd name="T3" fmla="*/ 0 h 13"/>
                    <a:gd name="T4" fmla="*/ 1 w 54"/>
                    <a:gd name="T5" fmla="*/ 0 h 13"/>
                    <a:gd name="T6" fmla="*/ 1 w 54"/>
                    <a:gd name="T7" fmla="*/ 0 h 13"/>
                    <a:gd name="T8" fmla="*/ 1 w 54"/>
                    <a:gd name="T9" fmla="*/ 0 h 13"/>
                    <a:gd name="T10" fmla="*/ 1 w 54"/>
                    <a:gd name="T11" fmla="*/ 0 h 13"/>
                    <a:gd name="T12" fmla="*/ 1 w 54"/>
                    <a:gd name="T13" fmla="*/ 0 h 13"/>
                    <a:gd name="T14" fmla="*/ 1 w 54"/>
                    <a:gd name="T15" fmla="*/ 0 h 13"/>
                    <a:gd name="T16" fmla="*/ 1 w 54"/>
                    <a:gd name="T17" fmla="*/ 0 h 13"/>
                    <a:gd name="T18" fmla="*/ 2 w 54"/>
                    <a:gd name="T19" fmla="*/ 0 h 13"/>
                    <a:gd name="T20" fmla="*/ 2 w 54"/>
                    <a:gd name="T21" fmla="*/ 0 h 13"/>
                    <a:gd name="T22" fmla="*/ 2 w 54"/>
                    <a:gd name="T23" fmla="*/ 0 h 13"/>
                    <a:gd name="T24" fmla="*/ 2 w 54"/>
                    <a:gd name="T25" fmla="*/ 0 h 13"/>
                    <a:gd name="T26" fmla="*/ 0 w 54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3"/>
                    <a:gd name="T44" fmla="*/ 54 w 54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5" y="7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9" y="2"/>
                      </a:lnTo>
                      <a:lnTo>
                        <a:pt x="46" y="7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9" name="Freeform 562"/>
                <p:cNvSpPr>
                  <a:spLocks/>
                </p:cNvSpPr>
                <p:nvPr/>
              </p:nvSpPr>
              <p:spPr bwMode="auto">
                <a:xfrm>
                  <a:off x="1628" y="3304"/>
                  <a:ext cx="26" cy="5"/>
                </a:xfrm>
                <a:custGeom>
                  <a:avLst/>
                  <a:gdLst>
                    <a:gd name="T0" fmla="*/ 0 w 54"/>
                    <a:gd name="T1" fmla="*/ 0 h 11"/>
                    <a:gd name="T2" fmla="*/ 0 w 54"/>
                    <a:gd name="T3" fmla="*/ 0 h 11"/>
                    <a:gd name="T4" fmla="*/ 0 w 54"/>
                    <a:gd name="T5" fmla="*/ 0 h 11"/>
                    <a:gd name="T6" fmla="*/ 0 w 54"/>
                    <a:gd name="T7" fmla="*/ 0 h 11"/>
                    <a:gd name="T8" fmla="*/ 0 w 54"/>
                    <a:gd name="T9" fmla="*/ 0 h 11"/>
                    <a:gd name="T10" fmla="*/ 0 w 54"/>
                    <a:gd name="T11" fmla="*/ 0 h 11"/>
                    <a:gd name="T12" fmla="*/ 0 w 54"/>
                    <a:gd name="T13" fmla="*/ 0 h 11"/>
                    <a:gd name="T14" fmla="*/ 0 w 54"/>
                    <a:gd name="T15" fmla="*/ 0 h 11"/>
                    <a:gd name="T16" fmla="*/ 1 w 54"/>
                    <a:gd name="T17" fmla="*/ 0 h 11"/>
                    <a:gd name="T18" fmla="*/ 1 w 54"/>
                    <a:gd name="T19" fmla="*/ 0 h 11"/>
                    <a:gd name="T20" fmla="*/ 1 w 54"/>
                    <a:gd name="T21" fmla="*/ 0 h 11"/>
                    <a:gd name="T22" fmla="*/ 1 w 54"/>
                    <a:gd name="T23" fmla="*/ 0 h 11"/>
                    <a:gd name="T24" fmla="*/ 1 w 54"/>
                    <a:gd name="T25" fmla="*/ 0 h 11"/>
                    <a:gd name="T26" fmla="*/ 0 w 54"/>
                    <a:gd name="T27" fmla="*/ 0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1"/>
                    <a:gd name="T44" fmla="*/ 54 w 5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1">
                      <a:moveTo>
                        <a:pt x="0" y="11"/>
                      </a:moveTo>
                      <a:lnTo>
                        <a:pt x="2" y="9"/>
                      </a:lnTo>
                      <a:lnTo>
                        <a:pt x="7" y="4"/>
                      </a:lnTo>
                      <a:lnTo>
                        <a:pt x="13" y="1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41" y="1"/>
                      </a:lnTo>
                      <a:lnTo>
                        <a:pt x="48" y="4"/>
                      </a:lnTo>
                      <a:lnTo>
                        <a:pt x="52" y="9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0" name="Freeform 563"/>
                <p:cNvSpPr>
                  <a:spLocks/>
                </p:cNvSpPr>
                <p:nvPr/>
              </p:nvSpPr>
              <p:spPr bwMode="auto">
                <a:xfrm>
                  <a:off x="1668" y="3304"/>
                  <a:ext cx="28" cy="5"/>
                </a:xfrm>
                <a:custGeom>
                  <a:avLst/>
                  <a:gdLst>
                    <a:gd name="T0" fmla="*/ 0 w 55"/>
                    <a:gd name="T1" fmla="*/ 0 h 11"/>
                    <a:gd name="T2" fmla="*/ 1 w 55"/>
                    <a:gd name="T3" fmla="*/ 0 h 11"/>
                    <a:gd name="T4" fmla="*/ 1 w 55"/>
                    <a:gd name="T5" fmla="*/ 0 h 11"/>
                    <a:gd name="T6" fmla="*/ 1 w 55"/>
                    <a:gd name="T7" fmla="*/ 0 h 11"/>
                    <a:gd name="T8" fmla="*/ 1 w 55"/>
                    <a:gd name="T9" fmla="*/ 0 h 11"/>
                    <a:gd name="T10" fmla="*/ 1 w 55"/>
                    <a:gd name="T11" fmla="*/ 0 h 11"/>
                    <a:gd name="T12" fmla="*/ 1 w 55"/>
                    <a:gd name="T13" fmla="*/ 0 h 11"/>
                    <a:gd name="T14" fmla="*/ 1 w 55"/>
                    <a:gd name="T15" fmla="*/ 0 h 11"/>
                    <a:gd name="T16" fmla="*/ 1 w 55"/>
                    <a:gd name="T17" fmla="*/ 0 h 11"/>
                    <a:gd name="T18" fmla="*/ 2 w 55"/>
                    <a:gd name="T19" fmla="*/ 0 h 11"/>
                    <a:gd name="T20" fmla="*/ 2 w 55"/>
                    <a:gd name="T21" fmla="*/ 0 h 11"/>
                    <a:gd name="T22" fmla="*/ 2 w 55"/>
                    <a:gd name="T23" fmla="*/ 0 h 11"/>
                    <a:gd name="T24" fmla="*/ 2 w 55"/>
                    <a:gd name="T25" fmla="*/ 0 h 11"/>
                    <a:gd name="T26" fmla="*/ 0 w 55"/>
                    <a:gd name="T27" fmla="*/ 0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5"/>
                    <a:gd name="T43" fmla="*/ 0 h 11"/>
                    <a:gd name="T44" fmla="*/ 55 w 55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5" h="11">
                      <a:moveTo>
                        <a:pt x="0" y="11"/>
                      </a:moveTo>
                      <a:lnTo>
                        <a:pt x="1" y="9"/>
                      </a:lnTo>
                      <a:lnTo>
                        <a:pt x="5" y="4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9" y="1"/>
                      </a:lnTo>
                      <a:lnTo>
                        <a:pt x="47" y="4"/>
                      </a:lnTo>
                      <a:lnTo>
                        <a:pt x="53" y="9"/>
                      </a:lnTo>
                      <a:lnTo>
                        <a:pt x="55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1" name="Freeform 564"/>
                <p:cNvSpPr>
                  <a:spLocks/>
                </p:cNvSpPr>
                <p:nvPr/>
              </p:nvSpPr>
              <p:spPr bwMode="auto">
                <a:xfrm>
                  <a:off x="1674" y="3211"/>
                  <a:ext cx="16" cy="15"/>
                </a:xfrm>
                <a:custGeom>
                  <a:avLst/>
                  <a:gdLst>
                    <a:gd name="T0" fmla="*/ 1 w 32"/>
                    <a:gd name="T1" fmla="*/ 0 h 32"/>
                    <a:gd name="T2" fmla="*/ 1 w 32"/>
                    <a:gd name="T3" fmla="*/ 0 h 32"/>
                    <a:gd name="T4" fmla="*/ 1 w 32"/>
                    <a:gd name="T5" fmla="*/ 0 h 32"/>
                    <a:gd name="T6" fmla="*/ 1 w 32"/>
                    <a:gd name="T7" fmla="*/ 0 h 32"/>
                    <a:gd name="T8" fmla="*/ 1 w 32"/>
                    <a:gd name="T9" fmla="*/ 0 h 32"/>
                    <a:gd name="T10" fmla="*/ 1 w 32"/>
                    <a:gd name="T11" fmla="*/ 0 h 32"/>
                    <a:gd name="T12" fmla="*/ 1 w 32"/>
                    <a:gd name="T13" fmla="*/ 0 h 32"/>
                    <a:gd name="T14" fmla="*/ 1 w 32"/>
                    <a:gd name="T15" fmla="*/ 0 h 32"/>
                    <a:gd name="T16" fmla="*/ 1 w 32"/>
                    <a:gd name="T17" fmla="*/ 0 h 32"/>
                    <a:gd name="T18" fmla="*/ 1 w 32"/>
                    <a:gd name="T19" fmla="*/ 0 h 32"/>
                    <a:gd name="T20" fmla="*/ 1 w 32"/>
                    <a:gd name="T21" fmla="*/ 0 h 32"/>
                    <a:gd name="T22" fmla="*/ 1 w 32"/>
                    <a:gd name="T23" fmla="*/ 0 h 32"/>
                    <a:gd name="T24" fmla="*/ 0 w 32"/>
                    <a:gd name="T25" fmla="*/ 0 h 32"/>
                    <a:gd name="T26" fmla="*/ 1 w 32"/>
                    <a:gd name="T27" fmla="*/ 0 h 32"/>
                    <a:gd name="T28" fmla="*/ 1 w 32"/>
                    <a:gd name="T29" fmla="*/ 0 h 32"/>
                    <a:gd name="T30" fmla="*/ 1 w 32"/>
                    <a:gd name="T31" fmla="*/ 0 h 32"/>
                    <a:gd name="T32" fmla="*/ 1 w 32"/>
                    <a:gd name="T33" fmla="*/ 0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2"/>
                    <a:gd name="T53" fmla="*/ 32 w 32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2">
                      <a:moveTo>
                        <a:pt x="16" y="32"/>
                      </a:moveTo>
                      <a:lnTo>
                        <a:pt x="23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2" name="Freeform 565"/>
                <p:cNvSpPr>
                  <a:spLocks/>
                </p:cNvSpPr>
                <p:nvPr/>
              </p:nvSpPr>
              <p:spPr bwMode="auto">
                <a:xfrm>
                  <a:off x="1699" y="3211"/>
                  <a:ext cx="15" cy="15"/>
                </a:xfrm>
                <a:custGeom>
                  <a:avLst/>
                  <a:gdLst>
                    <a:gd name="T0" fmla="*/ 1 w 30"/>
                    <a:gd name="T1" fmla="*/ 0 h 32"/>
                    <a:gd name="T2" fmla="*/ 1 w 30"/>
                    <a:gd name="T3" fmla="*/ 0 h 32"/>
                    <a:gd name="T4" fmla="*/ 1 w 30"/>
                    <a:gd name="T5" fmla="*/ 0 h 32"/>
                    <a:gd name="T6" fmla="*/ 1 w 30"/>
                    <a:gd name="T7" fmla="*/ 0 h 32"/>
                    <a:gd name="T8" fmla="*/ 1 w 30"/>
                    <a:gd name="T9" fmla="*/ 0 h 32"/>
                    <a:gd name="T10" fmla="*/ 1 w 30"/>
                    <a:gd name="T11" fmla="*/ 0 h 32"/>
                    <a:gd name="T12" fmla="*/ 1 w 30"/>
                    <a:gd name="T13" fmla="*/ 0 h 32"/>
                    <a:gd name="T14" fmla="*/ 1 w 30"/>
                    <a:gd name="T15" fmla="*/ 0 h 32"/>
                    <a:gd name="T16" fmla="*/ 1 w 30"/>
                    <a:gd name="T17" fmla="*/ 0 h 32"/>
                    <a:gd name="T18" fmla="*/ 1 w 30"/>
                    <a:gd name="T19" fmla="*/ 0 h 32"/>
                    <a:gd name="T20" fmla="*/ 1 w 30"/>
                    <a:gd name="T21" fmla="*/ 0 h 32"/>
                    <a:gd name="T22" fmla="*/ 1 w 30"/>
                    <a:gd name="T23" fmla="*/ 0 h 32"/>
                    <a:gd name="T24" fmla="*/ 0 w 30"/>
                    <a:gd name="T25" fmla="*/ 0 h 32"/>
                    <a:gd name="T26" fmla="*/ 1 w 30"/>
                    <a:gd name="T27" fmla="*/ 0 h 32"/>
                    <a:gd name="T28" fmla="*/ 1 w 30"/>
                    <a:gd name="T29" fmla="*/ 0 h 32"/>
                    <a:gd name="T30" fmla="*/ 1 w 30"/>
                    <a:gd name="T31" fmla="*/ 0 h 32"/>
                    <a:gd name="T32" fmla="*/ 1 w 30"/>
                    <a:gd name="T33" fmla="*/ 0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2"/>
                    <a:gd name="T53" fmla="*/ 30 w 30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2">
                      <a:moveTo>
                        <a:pt x="16" y="32"/>
                      </a:moveTo>
                      <a:lnTo>
                        <a:pt x="22" y="30"/>
                      </a:lnTo>
                      <a:lnTo>
                        <a:pt x="25" y="27"/>
                      </a:lnTo>
                      <a:lnTo>
                        <a:pt x="28" y="22"/>
                      </a:lnTo>
                      <a:lnTo>
                        <a:pt x="30" y="16"/>
                      </a:lnTo>
                      <a:lnTo>
                        <a:pt x="28" y="10"/>
                      </a:lnTo>
                      <a:lnTo>
                        <a:pt x="25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3" name="Freeform 566"/>
                <p:cNvSpPr>
                  <a:spLocks/>
                </p:cNvSpPr>
                <p:nvPr/>
              </p:nvSpPr>
              <p:spPr bwMode="auto">
                <a:xfrm>
                  <a:off x="1725" y="3211"/>
                  <a:ext cx="15" cy="15"/>
                </a:xfrm>
                <a:custGeom>
                  <a:avLst/>
                  <a:gdLst>
                    <a:gd name="T0" fmla="*/ 1 w 30"/>
                    <a:gd name="T1" fmla="*/ 1 h 30"/>
                    <a:gd name="T2" fmla="*/ 1 w 30"/>
                    <a:gd name="T3" fmla="*/ 1 h 30"/>
                    <a:gd name="T4" fmla="*/ 1 w 30"/>
                    <a:gd name="T5" fmla="*/ 1 h 30"/>
                    <a:gd name="T6" fmla="*/ 1 w 30"/>
                    <a:gd name="T7" fmla="*/ 1 h 30"/>
                    <a:gd name="T8" fmla="*/ 1 w 30"/>
                    <a:gd name="T9" fmla="*/ 1 h 30"/>
                    <a:gd name="T10" fmla="*/ 1 w 30"/>
                    <a:gd name="T11" fmla="*/ 1 h 30"/>
                    <a:gd name="T12" fmla="*/ 1 w 30"/>
                    <a:gd name="T13" fmla="*/ 1 h 30"/>
                    <a:gd name="T14" fmla="*/ 1 w 30"/>
                    <a:gd name="T15" fmla="*/ 1 h 30"/>
                    <a:gd name="T16" fmla="*/ 1 w 30"/>
                    <a:gd name="T17" fmla="*/ 0 h 30"/>
                    <a:gd name="T18" fmla="*/ 1 w 30"/>
                    <a:gd name="T19" fmla="*/ 1 h 30"/>
                    <a:gd name="T20" fmla="*/ 1 w 30"/>
                    <a:gd name="T21" fmla="*/ 1 h 30"/>
                    <a:gd name="T22" fmla="*/ 1 w 30"/>
                    <a:gd name="T23" fmla="*/ 1 h 30"/>
                    <a:gd name="T24" fmla="*/ 0 w 30"/>
                    <a:gd name="T25" fmla="*/ 1 h 30"/>
                    <a:gd name="T26" fmla="*/ 1 w 30"/>
                    <a:gd name="T27" fmla="*/ 1 h 30"/>
                    <a:gd name="T28" fmla="*/ 1 w 30"/>
                    <a:gd name="T29" fmla="*/ 1 h 30"/>
                    <a:gd name="T30" fmla="*/ 1 w 30"/>
                    <a:gd name="T31" fmla="*/ 1 h 30"/>
                    <a:gd name="T32" fmla="*/ 1 w 30"/>
                    <a:gd name="T33" fmla="*/ 1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0"/>
                    <a:gd name="T53" fmla="*/ 30 w 30"/>
                    <a:gd name="T54" fmla="*/ 30 h 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0">
                      <a:moveTo>
                        <a:pt x="15" y="30"/>
                      </a:moveTo>
                      <a:lnTo>
                        <a:pt x="22" y="28"/>
                      </a:lnTo>
                      <a:lnTo>
                        <a:pt x="25" y="25"/>
                      </a:lnTo>
                      <a:lnTo>
                        <a:pt x="28" y="20"/>
                      </a:lnTo>
                      <a:lnTo>
                        <a:pt x="30" y="14"/>
                      </a:lnTo>
                      <a:lnTo>
                        <a:pt x="28" y="9"/>
                      </a:lnTo>
                      <a:lnTo>
                        <a:pt x="25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20"/>
                      </a:lnTo>
                      <a:lnTo>
                        <a:pt x="4" y="25"/>
                      </a:lnTo>
                      <a:lnTo>
                        <a:pt x="9" y="28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4" name="Freeform 567"/>
                <p:cNvSpPr>
                  <a:spLocks/>
                </p:cNvSpPr>
                <p:nvPr/>
              </p:nvSpPr>
              <p:spPr bwMode="auto">
                <a:xfrm>
                  <a:off x="1709" y="3014"/>
                  <a:ext cx="173" cy="108"/>
                </a:xfrm>
                <a:custGeom>
                  <a:avLst/>
                  <a:gdLst>
                    <a:gd name="T0" fmla="*/ 0 w 346"/>
                    <a:gd name="T1" fmla="*/ 7 h 216"/>
                    <a:gd name="T2" fmla="*/ 0 w 346"/>
                    <a:gd name="T3" fmla="*/ 1 h 216"/>
                    <a:gd name="T4" fmla="*/ 0 w 346"/>
                    <a:gd name="T5" fmla="*/ 1 h 216"/>
                    <a:gd name="T6" fmla="*/ 1 w 346"/>
                    <a:gd name="T7" fmla="*/ 1 h 216"/>
                    <a:gd name="T8" fmla="*/ 1 w 346"/>
                    <a:gd name="T9" fmla="*/ 1 h 216"/>
                    <a:gd name="T10" fmla="*/ 1 w 346"/>
                    <a:gd name="T11" fmla="*/ 0 h 216"/>
                    <a:gd name="T12" fmla="*/ 11 w 346"/>
                    <a:gd name="T13" fmla="*/ 0 h 216"/>
                    <a:gd name="T14" fmla="*/ 1 w 346"/>
                    <a:gd name="T15" fmla="*/ 1 h 216"/>
                    <a:gd name="T16" fmla="*/ 1 w 346"/>
                    <a:gd name="T17" fmla="*/ 1 h 216"/>
                    <a:gd name="T18" fmla="*/ 1 w 346"/>
                    <a:gd name="T19" fmla="*/ 1 h 216"/>
                    <a:gd name="T20" fmla="*/ 1 w 346"/>
                    <a:gd name="T21" fmla="*/ 2 h 216"/>
                    <a:gd name="T22" fmla="*/ 1 w 346"/>
                    <a:gd name="T23" fmla="*/ 2 h 216"/>
                    <a:gd name="T24" fmla="*/ 1 w 346"/>
                    <a:gd name="T25" fmla="*/ 3 h 216"/>
                    <a:gd name="T26" fmla="*/ 1 w 346"/>
                    <a:gd name="T27" fmla="*/ 5 h 216"/>
                    <a:gd name="T28" fmla="*/ 1 w 346"/>
                    <a:gd name="T29" fmla="*/ 7 h 216"/>
                    <a:gd name="T30" fmla="*/ 0 w 346"/>
                    <a:gd name="T31" fmla="*/ 7 h 2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46"/>
                    <a:gd name="T49" fmla="*/ 0 h 216"/>
                    <a:gd name="T50" fmla="*/ 346 w 346"/>
                    <a:gd name="T51" fmla="*/ 216 h 2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46" h="216">
                      <a:moveTo>
                        <a:pt x="0" y="216"/>
                      </a:move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3" y="10"/>
                      </a:lnTo>
                      <a:lnTo>
                        <a:pt x="9" y="3"/>
                      </a:lnTo>
                      <a:lnTo>
                        <a:pt x="24" y="0"/>
                      </a:lnTo>
                      <a:lnTo>
                        <a:pt x="346" y="0"/>
                      </a:lnTo>
                      <a:lnTo>
                        <a:pt x="46" y="27"/>
                      </a:lnTo>
                      <a:lnTo>
                        <a:pt x="43" y="29"/>
                      </a:lnTo>
                      <a:lnTo>
                        <a:pt x="35" y="32"/>
                      </a:lnTo>
                      <a:lnTo>
                        <a:pt x="27" y="40"/>
                      </a:lnTo>
                      <a:lnTo>
                        <a:pt x="24" y="52"/>
                      </a:lnTo>
                      <a:lnTo>
                        <a:pt x="20" y="85"/>
                      </a:lnTo>
                      <a:lnTo>
                        <a:pt x="13" y="141"/>
                      </a:lnTo>
                      <a:lnTo>
                        <a:pt x="3" y="193"/>
                      </a:lnTo>
                      <a:lnTo>
                        <a:pt x="0" y="2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5" name="Freeform 568"/>
                <p:cNvSpPr>
                  <a:spLocks/>
                </p:cNvSpPr>
                <p:nvPr/>
              </p:nvSpPr>
              <p:spPr bwMode="auto">
                <a:xfrm>
                  <a:off x="1714" y="3039"/>
                  <a:ext cx="173" cy="108"/>
                </a:xfrm>
                <a:custGeom>
                  <a:avLst/>
                  <a:gdLst>
                    <a:gd name="T0" fmla="*/ 11 w 346"/>
                    <a:gd name="T1" fmla="*/ 0 h 216"/>
                    <a:gd name="T2" fmla="*/ 11 w 346"/>
                    <a:gd name="T3" fmla="*/ 7 h 216"/>
                    <a:gd name="T4" fmla="*/ 11 w 346"/>
                    <a:gd name="T5" fmla="*/ 7 h 216"/>
                    <a:gd name="T6" fmla="*/ 11 w 346"/>
                    <a:gd name="T7" fmla="*/ 7 h 216"/>
                    <a:gd name="T8" fmla="*/ 11 w 346"/>
                    <a:gd name="T9" fmla="*/ 7 h 216"/>
                    <a:gd name="T10" fmla="*/ 11 w 346"/>
                    <a:gd name="T11" fmla="*/ 7 h 216"/>
                    <a:gd name="T12" fmla="*/ 0 w 346"/>
                    <a:gd name="T13" fmla="*/ 7 h 216"/>
                    <a:gd name="T14" fmla="*/ 10 w 346"/>
                    <a:gd name="T15" fmla="*/ 6 h 216"/>
                    <a:gd name="T16" fmla="*/ 10 w 346"/>
                    <a:gd name="T17" fmla="*/ 6 h 216"/>
                    <a:gd name="T18" fmla="*/ 10 w 346"/>
                    <a:gd name="T19" fmla="*/ 6 h 216"/>
                    <a:gd name="T20" fmla="*/ 10 w 346"/>
                    <a:gd name="T21" fmla="*/ 6 h 216"/>
                    <a:gd name="T22" fmla="*/ 11 w 346"/>
                    <a:gd name="T23" fmla="*/ 6 h 216"/>
                    <a:gd name="T24" fmla="*/ 11 w 346"/>
                    <a:gd name="T25" fmla="*/ 5 h 216"/>
                    <a:gd name="T26" fmla="*/ 11 w 346"/>
                    <a:gd name="T27" fmla="*/ 3 h 216"/>
                    <a:gd name="T28" fmla="*/ 11 w 346"/>
                    <a:gd name="T29" fmla="*/ 1 h 216"/>
                    <a:gd name="T30" fmla="*/ 11 w 346"/>
                    <a:gd name="T31" fmla="*/ 0 h 2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46"/>
                    <a:gd name="T49" fmla="*/ 0 h 216"/>
                    <a:gd name="T50" fmla="*/ 346 w 346"/>
                    <a:gd name="T51" fmla="*/ 216 h 2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46" h="216">
                      <a:moveTo>
                        <a:pt x="344" y="0"/>
                      </a:moveTo>
                      <a:lnTo>
                        <a:pt x="346" y="196"/>
                      </a:lnTo>
                      <a:lnTo>
                        <a:pt x="346" y="199"/>
                      </a:lnTo>
                      <a:lnTo>
                        <a:pt x="343" y="205"/>
                      </a:lnTo>
                      <a:lnTo>
                        <a:pt x="335" y="213"/>
                      </a:lnTo>
                      <a:lnTo>
                        <a:pt x="322" y="216"/>
                      </a:lnTo>
                      <a:lnTo>
                        <a:pt x="0" y="216"/>
                      </a:lnTo>
                      <a:lnTo>
                        <a:pt x="300" y="190"/>
                      </a:lnTo>
                      <a:lnTo>
                        <a:pt x="303" y="188"/>
                      </a:lnTo>
                      <a:lnTo>
                        <a:pt x="311" y="185"/>
                      </a:lnTo>
                      <a:lnTo>
                        <a:pt x="319" y="177"/>
                      </a:lnTo>
                      <a:lnTo>
                        <a:pt x="322" y="166"/>
                      </a:lnTo>
                      <a:lnTo>
                        <a:pt x="325" y="131"/>
                      </a:lnTo>
                      <a:lnTo>
                        <a:pt x="333" y="76"/>
                      </a:lnTo>
                      <a:lnTo>
                        <a:pt x="341" y="24"/>
                      </a:lnTo>
                      <a:lnTo>
                        <a:pt x="344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6" name="Freeform 569"/>
                <p:cNvSpPr>
                  <a:spLocks/>
                </p:cNvSpPr>
                <p:nvPr/>
              </p:nvSpPr>
              <p:spPr bwMode="auto">
                <a:xfrm>
                  <a:off x="2771" y="2648"/>
                  <a:ext cx="292" cy="263"/>
                </a:xfrm>
                <a:custGeom>
                  <a:avLst/>
                  <a:gdLst>
                    <a:gd name="T0" fmla="*/ 17 w 585"/>
                    <a:gd name="T1" fmla="*/ 14 h 528"/>
                    <a:gd name="T2" fmla="*/ 16 w 585"/>
                    <a:gd name="T3" fmla="*/ 13 h 528"/>
                    <a:gd name="T4" fmla="*/ 16 w 585"/>
                    <a:gd name="T5" fmla="*/ 13 h 528"/>
                    <a:gd name="T6" fmla="*/ 16 w 585"/>
                    <a:gd name="T7" fmla="*/ 10 h 528"/>
                    <a:gd name="T8" fmla="*/ 16 w 585"/>
                    <a:gd name="T9" fmla="*/ 9 h 528"/>
                    <a:gd name="T10" fmla="*/ 15 w 585"/>
                    <a:gd name="T11" fmla="*/ 9 h 528"/>
                    <a:gd name="T12" fmla="*/ 14 w 585"/>
                    <a:gd name="T13" fmla="*/ 9 h 528"/>
                    <a:gd name="T14" fmla="*/ 15 w 585"/>
                    <a:gd name="T15" fmla="*/ 8 h 528"/>
                    <a:gd name="T16" fmla="*/ 15 w 585"/>
                    <a:gd name="T17" fmla="*/ 1 h 528"/>
                    <a:gd name="T18" fmla="*/ 14 w 585"/>
                    <a:gd name="T19" fmla="*/ 0 h 528"/>
                    <a:gd name="T20" fmla="*/ 13 w 585"/>
                    <a:gd name="T21" fmla="*/ 0 h 528"/>
                    <a:gd name="T22" fmla="*/ 3 w 585"/>
                    <a:gd name="T23" fmla="*/ 0 h 528"/>
                    <a:gd name="T24" fmla="*/ 2 w 585"/>
                    <a:gd name="T25" fmla="*/ 0 h 528"/>
                    <a:gd name="T26" fmla="*/ 2 w 585"/>
                    <a:gd name="T27" fmla="*/ 8 h 528"/>
                    <a:gd name="T28" fmla="*/ 3 w 585"/>
                    <a:gd name="T29" fmla="*/ 9 h 528"/>
                    <a:gd name="T30" fmla="*/ 3 w 585"/>
                    <a:gd name="T31" fmla="*/ 9 h 528"/>
                    <a:gd name="T32" fmla="*/ 2 w 585"/>
                    <a:gd name="T33" fmla="*/ 9 h 528"/>
                    <a:gd name="T34" fmla="*/ 1 w 585"/>
                    <a:gd name="T35" fmla="*/ 10 h 528"/>
                    <a:gd name="T36" fmla="*/ 1 w 585"/>
                    <a:gd name="T37" fmla="*/ 12 h 528"/>
                    <a:gd name="T38" fmla="*/ 1 w 585"/>
                    <a:gd name="T39" fmla="*/ 13 h 528"/>
                    <a:gd name="T40" fmla="*/ 1 w 585"/>
                    <a:gd name="T41" fmla="*/ 13 h 528"/>
                    <a:gd name="T42" fmla="*/ 1 w 585"/>
                    <a:gd name="T43" fmla="*/ 13 h 528"/>
                    <a:gd name="T44" fmla="*/ 0 w 585"/>
                    <a:gd name="T45" fmla="*/ 14 h 528"/>
                    <a:gd name="T46" fmla="*/ 0 w 585"/>
                    <a:gd name="T47" fmla="*/ 14 h 528"/>
                    <a:gd name="T48" fmla="*/ 0 w 585"/>
                    <a:gd name="T49" fmla="*/ 14 h 528"/>
                    <a:gd name="T50" fmla="*/ 0 w 585"/>
                    <a:gd name="T51" fmla="*/ 14 h 528"/>
                    <a:gd name="T52" fmla="*/ 0 w 585"/>
                    <a:gd name="T53" fmla="*/ 15 h 528"/>
                    <a:gd name="T54" fmla="*/ 0 w 585"/>
                    <a:gd name="T55" fmla="*/ 16 h 528"/>
                    <a:gd name="T56" fmla="*/ 1 w 585"/>
                    <a:gd name="T57" fmla="*/ 16 h 528"/>
                    <a:gd name="T58" fmla="*/ 17 w 585"/>
                    <a:gd name="T59" fmla="*/ 16 h 528"/>
                    <a:gd name="T60" fmla="*/ 18 w 585"/>
                    <a:gd name="T61" fmla="*/ 15 h 528"/>
                    <a:gd name="T62" fmla="*/ 18 w 585"/>
                    <a:gd name="T63" fmla="*/ 14 h 528"/>
                    <a:gd name="T64" fmla="*/ 18 w 585"/>
                    <a:gd name="T65" fmla="*/ 14 h 5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5"/>
                    <a:gd name="T100" fmla="*/ 0 h 528"/>
                    <a:gd name="T101" fmla="*/ 585 w 585"/>
                    <a:gd name="T102" fmla="*/ 528 h 5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5" h="528">
                      <a:moveTo>
                        <a:pt x="577" y="466"/>
                      </a:moveTo>
                      <a:lnTo>
                        <a:pt x="572" y="463"/>
                      </a:lnTo>
                      <a:lnTo>
                        <a:pt x="528" y="435"/>
                      </a:lnTo>
                      <a:lnTo>
                        <a:pt x="531" y="430"/>
                      </a:lnTo>
                      <a:lnTo>
                        <a:pt x="534" y="424"/>
                      </a:lnTo>
                      <a:lnTo>
                        <a:pt x="536" y="417"/>
                      </a:lnTo>
                      <a:lnTo>
                        <a:pt x="536" y="411"/>
                      </a:lnTo>
                      <a:lnTo>
                        <a:pt x="536" y="345"/>
                      </a:lnTo>
                      <a:lnTo>
                        <a:pt x="533" y="330"/>
                      </a:lnTo>
                      <a:lnTo>
                        <a:pt x="525" y="318"/>
                      </a:lnTo>
                      <a:lnTo>
                        <a:pt x="512" y="310"/>
                      </a:lnTo>
                      <a:lnTo>
                        <a:pt x="496" y="307"/>
                      </a:lnTo>
                      <a:lnTo>
                        <a:pt x="458" y="307"/>
                      </a:lnTo>
                      <a:lnTo>
                        <a:pt x="469" y="300"/>
                      </a:lnTo>
                      <a:lnTo>
                        <a:pt x="479" y="291"/>
                      </a:lnTo>
                      <a:lnTo>
                        <a:pt x="485" y="280"/>
                      </a:lnTo>
                      <a:lnTo>
                        <a:pt x="487" y="267"/>
                      </a:lnTo>
                      <a:lnTo>
                        <a:pt x="487" y="41"/>
                      </a:lnTo>
                      <a:lnTo>
                        <a:pt x="484" y="26"/>
                      </a:lnTo>
                      <a:lnTo>
                        <a:pt x="474" y="13"/>
                      </a:lnTo>
                      <a:lnTo>
                        <a:pt x="462" y="3"/>
                      </a:lnTo>
                      <a:lnTo>
                        <a:pt x="446" y="0"/>
                      </a:lnTo>
                      <a:lnTo>
                        <a:pt x="128" y="0"/>
                      </a:lnTo>
                      <a:lnTo>
                        <a:pt x="112" y="3"/>
                      </a:lnTo>
                      <a:lnTo>
                        <a:pt x="100" y="13"/>
                      </a:lnTo>
                      <a:lnTo>
                        <a:pt x="92" y="26"/>
                      </a:lnTo>
                      <a:lnTo>
                        <a:pt x="89" y="41"/>
                      </a:lnTo>
                      <a:lnTo>
                        <a:pt x="89" y="267"/>
                      </a:lnTo>
                      <a:lnTo>
                        <a:pt x="90" y="280"/>
                      </a:lnTo>
                      <a:lnTo>
                        <a:pt x="97" y="291"/>
                      </a:lnTo>
                      <a:lnTo>
                        <a:pt x="105" y="300"/>
                      </a:lnTo>
                      <a:lnTo>
                        <a:pt x="116" y="307"/>
                      </a:lnTo>
                      <a:lnTo>
                        <a:pt x="90" y="307"/>
                      </a:lnTo>
                      <a:lnTo>
                        <a:pt x="75" y="310"/>
                      </a:lnTo>
                      <a:lnTo>
                        <a:pt x="62" y="318"/>
                      </a:lnTo>
                      <a:lnTo>
                        <a:pt x="54" y="330"/>
                      </a:lnTo>
                      <a:lnTo>
                        <a:pt x="51" y="345"/>
                      </a:lnTo>
                      <a:lnTo>
                        <a:pt x="51" y="411"/>
                      </a:lnTo>
                      <a:lnTo>
                        <a:pt x="51" y="417"/>
                      </a:lnTo>
                      <a:lnTo>
                        <a:pt x="52" y="424"/>
                      </a:lnTo>
                      <a:lnTo>
                        <a:pt x="56" y="428"/>
                      </a:lnTo>
                      <a:lnTo>
                        <a:pt x="59" y="435"/>
                      </a:lnTo>
                      <a:lnTo>
                        <a:pt x="51" y="439"/>
                      </a:lnTo>
                      <a:lnTo>
                        <a:pt x="43" y="444"/>
                      </a:lnTo>
                      <a:lnTo>
                        <a:pt x="35" y="449"/>
                      </a:lnTo>
                      <a:lnTo>
                        <a:pt x="29" y="454"/>
                      </a:lnTo>
                      <a:lnTo>
                        <a:pt x="21" y="457"/>
                      </a:lnTo>
                      <a:lnTo>
                        <a:pt x="16" y="460"/>
                      </a:lnTo>
                      <a:lnTo>
                        <a:pt x="13" y="463"/>
                      </a:lnTo>
                      <a:lnTo>
                        <a:pt x="11" y="463"/>
                      </a:lnTo>
                      <a:lnTo>
                        <a:pt x="7" y="466"/>
                      </a:lnTo>
                      <a:lnTo>
                        <a:pt x="0" y="471"/>
                      </a:lnTo>
                      <a:lnTo>
                        <a:pt x="0" y="477"/>
                      </a:lnTo>
                      <a:lnTo>
                        <a:pt x="0" y="484"/>
                      </a:lnTo>
                      <a:lnTo>
                        <a:pt x="4" y="501"/>
                      </a:lnTo>
                      <a:lnTo>
                        <a:pt x="11" y="515"/>
                      </a:lnTo>
                      <a:lnTo>
                        <a:pt x="26" y="525"/>
                      </a:lnTo>
                      <a:lnTo>
                        <a:pt x="41" y="528"/>
                      </a:lnTo>
                      <a:lnTo>
                        <a:pt x="542" y="528"/>
                      </a:lnTo>
                      <a:lnTo>
                        <a:pt x="559" y="525"/>
                      </a:lnTo>
                      <a:lnTo>
                        <a:pt x="572" y="515"/>
                      </a:lnTo>
                      <a:lnTo>
                        <a:pt x="582" y="501"/>
                      </a:lnTo>
                      <a:lnTo>
                        <a:pt x="585" y="484"/>
                      </a:lnTo>
                      <a:lnTo>
                        <a:pt x="585" y="477"/>
                      </a:lnTo>
                      <a:lnTo>
                        <a:pt x="585" y="471"/>
                      </a:lnTo>
                      <a:lnTo>
                        <a:pt x="577" y="4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7" name="Freeform 570"/>
                <p:cNvSpPr>
                  <a:spLocks/>
                </p:cNvSpPr>
                <p:nvPr/>
              </p:nvSpPr>
              <p:spPr bwMode="auto">
                <a:xfrm>
                  <a:off x="2822" y="2654"/>
                  <a:ext cx="185" cy="141"/>
                </a:xfrm>
                <a:custGeom>
                  <a:avLst/>
                  <a:gdLst>
                    <a:gd name="T0" fmla="*/ 0 w 372"/>
                    <a:gd name="T1" fmla="*/ 8 h 283"/>
                    <a:gd name="T2" fmla="*/ 0 w 372"/>
                    <a:gd name="T3" fmla="*/ 8 h 283"/>
                    <a:gd name="T4" fmla="*/ 0 w 372"/>
                    <a:gd name="T5" fmla="*/ 8 h 283"/>
                    <a:gd name="T6" fmla="*/ 0 w 372"/>
                    <a:gd name="T7" fmla="*/ 8 h 283"/>
                    <a:gd name="T8" fmla="*/ 0 w 372"/>
                    <a:gd name="T9" fmla="*/ 7 h 283"/>
                    <a:gd name="T10" fmla="*/ 0 w 372"/>
                    <a:gd name="T11" fmla="*/ 0 h 283"/>
                    <a:gd name="T12" fmla="*/ 0 w 372"/>
                    <a:gd name="T13" fmla="*/ 0 h 283"/>
                    <a:gd name="T14" fmla="*/ 0 w 372"/>
                    <a:gd name="T15" fmla="*/ 0 h 283"/>
                    <a:gd name="T16" fmla="*/ 0 w 372"/>
                    <a:gd name="T17" fmla="*/ 0 h 283"/>
                    <a:gd name="T18" fmla="*/ 0 w 372"/>
                    <a:gd name="T19" fmla="*/ 0 h 283"/>
                    <a:gd name="T20" fmla="*/ 10 w 372"/>
                    <a:gd name="T21" fmla="*/ 0 h 283"/>
                    <a:gd name="T22" fmla="*/ 11 w 372"/>
                    <a:gd name="T23" fmla="*/ 0 h 283"/>
                    <a:gd name="T24" fmla="*/ 11 w 372"/>
                    <a:gd name="T25" fmla="*/ 0 h 283"/>
                    <a:gd name="T26" fmla="*/ 11 w 372"/>
                    <a:gd name="T27" fmla="*/ 0 h 283"/>
                    <a:gd name="T28" fmla="*/ 11 w 372"/>
                    <a:gd name="T29" fmla="*/ 0 h 283"/>
                    <a:gd name="T30" fmla="*/ 11 w 372"/>
                    <a:gd name="T31" fmla="*/ 7 h 283"/>
                    <a:gd name="T32" fmla="*/ 11 w 372"/>
                    <a:gd name="T33" fmla="*/ 8 h 283"/>
                    <a:gd name="T34" fmla="*/ 11 w 372"/>
                    <a:gd name="T35" fmla="*/ 8 h 283"/>
                    <a:gd name="T36" fmla="*/ 11 w 372"/>
                    <a:gd name="T37" fmla="*/ 8 h 283"/>
                    <a:gd name="T38" fmla="*/ 10 w 372"/>
                    <a:gd name="T39" fmla="*/ 8 h 283"/>
                    <a:gd name="T40" fmla="*/ 0 w 372"/>
                    <a:gd name="T41" fmla="*/ 8 h 28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72"/>
                    <a:gd name="T64" fmla="*/ 0 h 283"/>
                    <a:gd name="T65" fmla="*/ 372 w 372"/>
                    <a:gd name="T66" fmla="*/ 283 h 28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72" h="283">
                      <a:moveTo>
                        <a:pt x="27" y="283"/>
                      </a:moveTo>
                      <a:lnTo>
                        <a:pt x="18" y="281"/>
                      </a:lnTo>
                      <a:lnTo>
                        <a:pt x="8" y="275"/>
                      </a:lnTo>
                      <a:lnTo>
                        <a:pt x="2" y="265"/>
                      </a:lnTo>
                      <a:lnTo>
                        <a:pt x="0" y="254"/>
                      </a:lnTo>
                      <a:lnTo>
                        <a:pt x="0" y="28"/>
                      </a:lnTo>
                      <a:lnTo>
                        <a:pt x="2" y="17"/>
                      </a:lnTo>
                      <a:lnTo>
                        <a:pt x="8" y="8"/>
                      </a:lnTo>
                      <a:lnTo>
                        <a:pt x="18" y="2"/>
                      </a:lnTo>
                      <a:lnTo>
                        <a:pt x="27" y="0"/>
                      </a:lnTo>
                      <a:lnTo>
                        <a:pt x="345" y="0"/>
                      </a:lnTo>
                      <a:lnTo>
                        <a:pt x="356" y="2"/>
                      </a:lnTo>
                      <a:lnTo>
                        <a:pt x="364" y="8"/>
                      </a:lnTo>
                      <a:lnTo>
                        <a:pt x="370" y="17"/>
                      </a:lnTo>
                      <a:lnTo>
                        <a:pt x="372" y="28"/>
                      </a:lnTo>
                      <a:lnTo>
                        <a:pt x="372" y="254"/>
                      </a:lnTo>
                      <a:lnTo>
                        <a:pt x="370" y="265"/>
                      </a:lnTo>
                      <a:lnTo>
                        <a:pt x="364" y="275"/>
                      </a:lnTo>
                      <a:lnTo>
                        <a:pt x="356" y="281"/>
                      </a:lnTo>
                      <a:lnTo>
                        <a:pt x="345" y="283"/>
                      </a:lnTo>
                      <a:lnTo>
                        <a:pt x="27" y="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8" name="Freeform 571"/>
                <p:cNvSpPr>
                  <a:spLocks/>
                </p:cNvSpPr>
                <p:nvPr/>
              </p:nvSpPr>
              <p:spPr bwMode="auto">
                <a:xfrm>
                  <a:off x="2913" y="2663"/>
                  <a:ext cx="86" cy="125"/>
                </a:xfrm>
                <a:custGeom>
                  <a:avLst/>
                  <a:gdLst>
                    <a:gd name="T0" fmla="*/ 0 w 172"/>
                    <a:gd name="T1" fmla="*/ 7 h 251"/>
                    <a:gd name="T2" fmla="*/ 0 w 172"/>
                    <a:gd name="T3" fmla="*/ 7 h 251"/>
                    <a:gd name="T4" fmla="*/ 5 w 172"/>
                    <a:gd name="T5" fmla="*/ 7 h 251"/>
                    <a:gd name="T6" fmla="*/ 5 w 172"/>
                    <a:gd name="T7" fmla="*/ 7 h 251"/>
                    <a:gd name="T8" fmla="*/ 5 w 172"/>
                    <a:gd name="T9" fmla="*/ 7 h 251"/>
                    <a:gd name="T10" fmla="*/ 5 w 172"/>
                    <a:gd name="T11" fmla="*/ 7 h 251"/>
                    <a:gd name="T12" fmla="*/ 5 w 172"/>
                    <a:gd name="T13" fmla="*/ 7 h 251"/>
                    <a:gd name="T14" fmla="*/ 5 w 172"/>
                    <a:gd name="T15" fmla="*/ 0 h 251"/>
                    <a:gd name="T16" fmla="*/ 5 w 172"/>
                    <a:gd name="T17" fmla="*/ 0 h 251"/>
                    <a:gd name="T18" fmla="*/ 5 w 172"/>
                    <a:gd name="T19" fmla="*/ 0 h 251"/>
                    <a:gd name="T20" fmla="*/ 5 w 172"/>
                    <a:gd name="T21" fmla="*/ 0 h 251"/>
                    <a:gd name="T22" fmla="*/ 5 w 172"/>
                    <a:gd name="T23" fmla="*/ 0 h 251"/>
                    <a:gd name="T24" fmla="*/ 0 w 172"/>
                    <a:gd name="T25" fmla="*/ 0 h 251"/>
                    <a:gd name="T26" fmla="*/ 0 w 172"/>
                    <a:gd name="T27" fmla="*/ 0 h 251"/>
                    <a:gd name="T28" fmla="*/ 5 w 172"/>
                    <a:gd name="T29" fmla="*/ 0 h 251"/>
                    <a:gd name="T30" fmla="*/ 5 w 172"/>
                    <a:gd name="T31" fmla="*/ 0 h 251"/>
                    <a:gd name="T32" fmla="*/ 5 w 172"/>
                    <a:gd name="T33" fmla="*/ 0 h 251"/>
                    <a:gd name="T34" fmla="*/ 5 w 172"/>
                    <a:gd name="T35" fmla="*/ 0 h 251"/>
                    <a:gd name="T36" fmla="*/ 5 w 172"/>
                    <a:gd name="T37" fmla="*/ 1 h 251"/>
                    <a:gd name="T38" fmla="*/ 5 w 172"/>
                    <a:gd name="T39" fmla="*/ 6 h 251"/>
                    <a:gd name="T40" fmla="*/ 5 w 172"/>
                    <a:gd name="T41" fmla="*/ 7 h 251"/>
                    <a:gd name="T42" fmla="*/ 5 w 172"/>
                    <a:gd name="T43" fmla="*/ 7 h 251"/>
                    <a:gd name="T44" fmla="*/ 5 w 172"/>
                    <a:gd name="T45" fmla="*/ 7 h 251"/>
                    <a:gd name="T46" fmla="*/ 5 w 172"/>
                    <a:gd name="T47" fmla="*/ 7 h 251"/>
                    <a:gd name="T48" fmla="*/ 5 w 172"/>
                    <a:gd name="T49" fmla="*/ 7 h 251"/>
                    <a:gd name="T50" fmla="*/ 3 w 172"/>
                    <a:gd name="T51" fmla="*/ 7 h 251"/>
                    <a:gd name="T52" fmla="*/ 3 w 172"/>
                    <a:gd name="T53" fmla="*/ 7 h 251"/>
                    <a:gd name="T54" fmla="*/ 3 w 172"/>
                    <a:gd name="T55" fmla="*/ 7 h 251"/>
                    <a:gd name="T56" fmla="*/ 3 w 172"/>
                    <a:gd name="T57" fmla="*/ 7 h 251"/>
                    <a:gd name="T58" fmla="*/ 1 w 172"/>
                    <a:gd name="T59" fmla="*/ 7 h 251"/>
                    <a:gd name="T60" fmla="*/ 1 w 172"/>
                    <a:gd name="T61" fmla="*/ 7 h 251"/>
                    <a:gd name="T62" fmla="*/ 0 w 172"/>
                    <a:gd name="T63" fmla="*/ 7 h 2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2"/>
                    <a:gd name="T97" fmla="*/ 0 h 251"/>
                    <a:gd name="T98" fmla="*/ 172 w 172"/>
                    <a:gd name="T99" fmla="*/ 251 h 2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2" h="251">
                      <a:moveTo>
                        <a:pt x="0" y="244"/>
                      </a:moveTo>
                      <a:lnTo>
                        <a:pt x="0" y="251"/>
                      </a:lnTo>
                      <a:lnTo>
                        <a:pt x="148" y="251"/>
                      </a:lnTo>
                      <a:lnTo>
                        <a:pt x="161" y="250"/>
                      </a:lnTo>
                      <a:lnTo>
                        <a:pt x="167" y="245"/>
                      </a:lnTo>
                      <a:lnTo>
                        <a:pt x="170" y="242"/>
                      </a:lnTo>
                      <a:lnTo>
                        <a:pt x="172" y="240"/>
                      </a:lnTo>
                      <a:lnTo>
                        <a:pt x="172" y="5"/>
                      </a:lnTo>
                      <a:lnTo>
                        <a:pt x="170" y="4"/>
                      </a:lnTo>
                      <a:lnTo>
                        <a:pt x="167" y="2"/>
                      </a:lnTo>
                      <a:lnTo>
                        <a:pt x="16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35" y="5"/>
                      </a:lnTo>
                      <a:lnTo>
                        <a:pt x="139" y="7"/>
                      </a:lnTo>
                      <a:lnTo>
                        <a:pt x="147" y="13"/>
                      </a:lnTo>
                      <a:lnTo>
                        <a:pt x="153" y="22"/>
                      </a:lnTo>
                      <a:lnTo>
                        <a:pt x="154" y="34"/>
                      </a:lnTo>
                      <a:lnTo>
                        <a:pt x="154" y="218"/>
                      </a:lnTo>
                      <a:lnTo>
                        <a:pt x="151" y="233"/>
                      </a:lnTo>
                      <a:lnTo>
                        <a:pt x="143" y="239"/>
                      </a:lnTo>
                      <a:lnTo>
                        <a:pt x="135" y="242"/>
                      </a:lnTo>
                      <a:lnTo>
                        <a:pt x="132" y="242"/>
                      </a:lnTo>
                      <a:lnTo>
                        <a:pt x="129" y="242"/>
                      </a:lnTo>
                      <a:lnTo>
                        <a:pt x="121" y="242"/>
                      </a:lnTo>
                      <a:lnTo>
                        <a:pt x="107" y="242"/>
                      </a:lnTo>
                      <a:lnTo>
                        <a:pt x="90" y="242"/>
                      </a:lnTo>
                      <a:lnTo>
                        <a:pt x="71" y="244"/>
                      </a:lnTo>
                      <a:lnTo>
                        <a:pt x="47" y="244"/>
                      </a:lnTo>
                      <a:lnTo>
                        <a:pt x="23" y="244"/>
                      </a:lnTo>
                      <a:lnTo>
                        <a:pt x="0" y="244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9" name="Freeform 572"/>
                <p:cNvSpPr>
                  <a:spLocks/>
                </p:cNvSpPr>
                <p:nvPr/>
              </p:nvSpPr>
              <p:spPr bwMode="auto">
                <a:xfrm>
                  <a:off x="2830" y="2663"/>
                  <a:ext cx="83" cy="125"/>
                </a:xfrm>
                <a:custGeom>
                  <a:avLst/>
                  <a:gdLst>
                    <a:gd name="T0" fmla="*/ 5 w 168"/>
                    <a:gd name="T1" fmla="*/ 0 h 251"/>
                    <a:gd name="T2" fmla="*/ 5 w 168"/>
                    <a:gd name="T3" fmla="*/ 0 h 251"/>
                    <a:gd name="T4" fmla="*/ 1 w 168"/>
                    <a:gd name="T5" fmla="*/ 0 h 251"/>
                    <a:gd name="T6" fmla="*/ 0 w 168"/>
                    <a:gd name="T7" fmla="*/ 0 h 251"/>
                    <a:gd name="T8" fmla="*/ 0 w 168"/>
                    <a:gd name="T9" fmla="*/ 0 h 251"/>
                    <a:gd name="T10" fmla="*/ 0 w 168"/>
                    <a:gd name="T11" fmla="*/ 0 h 251"/>
                    <a:gd name="T12" fmla="*/ 0 w 168"/>
                    <a:gd name="T13" fmla="*/ 0 h 251"/>
                    <a:gd name="T14" fmla="*/ 0 w 168"/>
                    <a:gd name="T15" fmla="*/ 1 h 251"/>
                    <a:gd name="T16" fmla="*/ 0 w 168"/>
                    <a:gd name="T17" fmla="*/ 3 h 251"/>
                    <a:gd name="T18" fmla="*/ 0 w 168"/>
                    <a:gd name="T19" fmla="*/ 5 h 251"/>
                    <a:gd name="T20" fmla="*/ 0 w 168"/>
                    <a:gd name="T21" fmla="*/ 6 h 251"/>
                    <a:gd name="T22" fmla="*/ 0 w 168"/>
                    <a:gd name="T23" fmla="*/ 6 h 251"/>
                    <a:gd name="T24" fmla="*/ 0 w 168"/>
                    <a:gd name="T25" fmla="*/ 7 h 251"/>
                    <a:gd name="T26" fmla="*/ 0 w 168"/>
                    <a:gd name="T27" fmla="*/ 7 h 251"/>
                    <a:gd name="T28" fmla="*/ 0 w 168"/>
                    <a:gd name="T29" fmla="*/ 7 h 251"/>
                    <a:gd name="T30" fmla="*/ 5 w 168"/>
                    <a:gd name="T31" fmla="*/ 7 h 251"/>
                    <a:gd name="T32" fmla="*/ 5 w 168"/>
                    <a:gd name="T33" fmla="*/ 7 h 251"/>
                    <a:gd name="T34" fmla="*/ 4 w 168"/>
                    <a:gd name="T35" fmla="*/ 7 h 251"/>
                    <a:gd name="T36" fmla="*/ 3 w 168"/>
                    <a:gd name="T37" fmla="*/ 7 h 251"/>
                    <a:gd name="T38" fmla="*/ 3 w 168"/>
                    <a:gd name="T39" fmla="*/ 7 h 251"/>
                    <a:gd name="T40" fmla="*/ 2 w 168"/>
                    <a:gd name="T41" fmla="*/ 7 h 251"/>
                    <a:gd name="T42" fmla="*/ 2 w 168"/>
                    <a:gd name="T43" fmla="*/ 7 h 251"/>
                    <a:gd name="T44" fmla="*/ 1 w 168"/>
                    <a:gd name="T45" fmla="*/ 7 h 251"/>
                    <a:gd name="T46" fmla="*/ 1 w 168"/>
                    <a:gd name="T47" fmla="*/ 7 h 251"/>
                    <a:gd name="T48" fmla="*/ 1 w 168"/>
                    <a:gd name="T49" fmla="*/ 7 h 251"/>
                    <a:gd name="T50" fmla="*/ 1 w 168"/>
                    <a:gd name="T51" fmla="*/ 7 h 251"/>
                    <a:gd name="T52" fmla="*/ 1 w 168"/>
                    <a:gd name="T53" fmla="*/ 7 h 251"/>
                    <a:gd name="T54" fmla="*/ 1 w 168"/>
                    <a:gd name="T55" fmla="*/ 7 h 251"/>
                    <a:gd name="T56" fmla="*/ 1 w 168"/>
                    <a:gd name="T57" fmla="*/ 7 h 251"/>
                    <a:gd name="T58" fmla="*/ 1 w 168"/>
                    <a:gd name="T59" fmla="*/ 7 h 251"/>
                    <a:gd name="T60" fmla="*/ 0 w 168"/>
                    <a:gd name="T61" fmla="*/ 7 h 251"/>
                    <a:gd name="T62" fmla="*/ 0 w 168"/>
                    <a:gd name="T63" fmla="*/ 6 h 251"/>
                    <a:gd name="T64" fmla="*/ 0 w 168"/>
                    <a:gd name="T65" fmla="*/ 5 h 251"/>
                    <a:gd name="T66" fmla="*/ 0 w 168"/>
                    <a:gd name="T67" fmla="*/ 0 h 251"/>
                    <a:gd name="T68" fmla="*/ 0 w 168"/>
                    <a:gd name="T69" fmla="*/ 0 h 251"/>
                    <a:gd name="T70" fmla="*/ 0 w 168"/>
                    <a:gd name="T71" fmla="*/ 0 h 251"/>
                    <a:gd name="T72" fmla="*/ 0 w 168"/>
                    <a:gd name="T73" fmla="*/ 0 h 251"/>
                    <a:gd name="T74" fmla="*/ 1 w 168"/>
                    <a:gd name="T75" fmla="*/ 0 h 251"/>
                    <a:gd name="T76" fmla="*/ 5 w 168"/>
                    <a:gd name="T77" fmla="*/ 0 h 25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68"/>
                    <a:gd name="T118" fmla="*/ 0 h 251"/>
                    <a:gd name="T119" fmla="*/ 168 w 168"/>
                    <a:gd name="T120" fmla="*/ 251 h 25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68" h="251">
                      <a:moveTo>
                        <a:pt x="168" y="5"/>
                      </a:moveTo>
                      <a:lnTo>
                        <a:pt x="168" y="0"/>
                      </a:lnTo>
                      <a:lnTo>
                        <a:pt x="43" y="0"/>
                      </a:lnTo>
                      <a:lnTo>
                        <a:pt x="21" y="0"/>
                      </a:lnTo>
                      <a:lnTo>
                        <a:pt x="8" y="4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2" y="35"/>
                      </a:lnTo>
                      <a:lnTo>
                        <a:pt x="2" y="97"/>
                      </a:lnTo>
                      <a:lnTo>
                        <a:pt x="0" y="165"/>
                      </a:lnTo>
                      <a:lnTo>
                        <a:pt x="0" y="210"/>
                      </a:lnTo>
                      <a:lnTo>
                        <a:pt x="0" y="223"/>
                      </a:lnTo>
                      <a:lnTo>
                        <a:pt x="2" y="236"/>
                      </a:lnTo>
                      <a:lnTo>
                        <a:pt x="5" y="245"/>
                      </a:lnTo>
                      <a:lnTo>
                        <a:pt x="8" y="251"/>
                      </a:lnTo>
                      <a:lnTo>
                        <a:pt x="168" y="251"/>
                      </a:lnTo>
                      <a:lnTo>
                        <a:pt x="168" y="244"/>
                      </a:lnTo>
                      <a:lnTo>
                        <a:pt x="147" y="244"/>
                      </a:lnTo>
                      <a:lnTo>
                        <a:pt x="127" y="244"/>
                      </a:lnTo>
                      <a:lnTo>
                        <a:pt x="106" y="244"/>
                      </a:lnTo>
                      <a:lnTo>
                        <a:pt x="89" y="244"/>
                      </a:lnTo>
                      <a:lnTo>
                        <a:pt x="74" y="244"/>
                      </a:lnTo>
                      <a:lnTo>
                        <a:pt x="62" y="244"/>
                      </a:lnTo>
                      <a:lnTo>
                        <a:pt x="52" y="242"/>
                      </a:lnTo>
                      <a:lnTo>
                        <a:pt x="46" y="242"/>
                      </a:lnTo>
                      <a:lnTo>
                        <a:pt x="44" y="242"/>
                      </a:lnTo>
                      <a:lnTo>
                        <a:pt x="43" y="240"/>
                      </a:lnTo>
                      <a:lnTo>
                        <a:pt x="41" y="240"/>
                      </a:lnTo>
                      <a:lnTo>
                        <a:pt x="40" y="240"/>
                      </a:lnTo>
                      <a:lnTo>
                        <a:pt x="33" y="242"/>
                      </a:lnTo>
                      <a:lnTo>
                        <a:pt x="24" y="239"/>
                      </a:lnTo>
                      <a:lnTo>
                        <a:pt x="14" y="223"/>
                      </a:lnTo>
                      <a:lnTo>
                        <a:pt x="11" y="191"/>
                      </a:lnTo>
                      <a:lnTo>
                        <a:pt x="11" y="30"/>
                      </a:lnTo>
                      <a:lnTo>
                        <a:pt x="13" y="26"/>
                      </a:lnTo>
                      <a:lnTo>
                        <a:pt x="16" y="18"/>
                      </a:lnTo>
                      <a:lnTo>
                        <a:pt x="27" y="8"/>
                      </a:lnTo>
                      <a:lnTo>
                        <a:pt x="44" y="5"/>
                      </a:lnTo>
                      <a:lnTo>
                        <a:pt x="168" y="5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0" name="Freeform 573"/>
                <p:cNvSpPr>
                  <a:spLocks/>
                </p:cNvSpPr>
                <p:nvPr/>
              </p:nvSpPr>
              <p:spPr bwMode="auto">
                <a:xfrm>
                  <a:off x="2835" y="2665"/>
                  <a:ext cx="156" cy="118"/>
                </a:xfrm>
                <a:custGeom>
                  <a:avLst/>
                  <a:gdLst>
                    <a:gd name="T0" fmla="*/ 1 w 311"/>
                    <a:gd name="T1" fmla="*/ 6 h 237"/>
                    <a:gd name="T2" fmla="*/ 9 w 311"/>
                    <a:gd name="T3" fmla="*/ 0 h 237"/>
                    <a:gd name="T4" fmla="*/ 10 w 311"/>
                    <a:gd name="T5" fmla="*/ 0 h 237"/>
                    <a:gd name="T6" fmla="*/ 10 w 311"/>
                    <a:gd name="T7" fmla="*/ 0 h 237"/>
                    <a:gd name="T8" fmla="*/ 10 w 311"/>
                    <a:gd name="T9" fmla="*/ 0 h 237"/>
                    <a:gd name="T10" fmla="*/ 10 w 311"/>
                    <a:gd name="T11" fmla="*/ 0 h 237"/>
                    <a:gd name="T12" fmla="*/ 10 w 311"/>
                    <a:gd name="T13" fmla="*/ 0 h 237"/>
                    <a:gd name="T14" fmla="*/ 10 w 311"/>
                    <a:gd name="T15" fmla="*/ 0 h 237"/>
                    <a:gd name="T16" fmla="*/ 10 w 311"/>
                    <a:gd name="T17" fmla="*/ 0 h 237"/>
                    <a:gd name="T18" fmla="*/ 10 w 311"/>
                    <a:gd name="T19" fmla="*/ 0 h 237"/>
                    <a:gd name="T20" fmla="*/ 2 w 311"/>
                    <a:gd name="T21" fmla="*/ 0 h 237"/>
                    <a:gd name="T22" fmla="*/ 1 w 311"/>
                    <a:gd name="T23" fmla="*/ 0 h 237"/>
                    <a:gd name="T24" fmla="*/ 1 w 311"/>
                    <a:gd name="T25" fmla="*/ 0 h 237"/>
                    <a:gd name="T26" fmla="*/ 1 w 311"/>
                    <a:gd name="T27" fmla="*/ 0 h 237"/>
                    <a:gd name="T28" fmla="*/ 0 w 311"/>
                    <a:gd name="T29" fmla="*/ 0 h 237"/>
                    <a:gd name="T30" fmla="*/ 0 w 311"/>
                    <a:gd name="T31" fmla="*/ 5 h 237"/>
                    <a:gd name="T32" fmla="*/ 1 w 311"/>
                    <a:gd name="T33" fmla="*/ 6 h 237"/>
                    <a:gd name="T34" fmla="*/ 1 w 311"/>
                    <a:gd name="T35" fmla="*/ 7 h 237"/>
                    <a:gd name="T36" fmla="*/ 1 w 311"/>
                    <a:gd name="T37" fmla="*/ 7 h 237"/>
                    <a:gd name="T38" fmla="*/ 1 w 311"/>
                    <a:gd name="T39" fmla="*/ 7 h 237"/>
                    <a:gd name="T40" fmla="*/ 1 w 311"/>
                    <a:gd name="T41" fmla="*/ 7 h 237"/>
                    <a:gd name="T42" fmla="*/ 1 w 311"/>
                    <a:gd name="T43" fmla="*/ 7 h 237"/>
                    <a:gd name="T44" fmla="*/ 1 w 311"/>
                    <a:gd name="T45" fmla="*/ 7 h 237"/>
                    <a:gd name="T46" fmla="*/ 1 w 311"/>
                    <a:gd name="T47" fmla="*/ 6 h 2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11"/>
                    <a:gd name="T73" fmla="*/ 0 h 237"/>
                    <a:gd name="T74" fmla="*/ 311 w 311"/>
                    <a:gd name="T75" fmla="*/ 237 h 2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11" h="237">
                      <a:moveTo>
                        <a:pt x="16" y="223"/>
                      </a:moveTo>
                      <a:lnTo>
                        <a:pt x="286" y="8"/>
                      </a:lnTo>
                      <a:lnTo>
                        <a:pt x="296" y="11"/>
                      </a:lnTo>
                      <a:lnTo>
                        <a:pt x="304" y="19"/>
                      </a:lnTo>
                      <a:lnTo>
                        <a:pt x="310" y="25"/>
                      </a:lnTo>
                      <a:lnTo>
                        <a:pt x="311" y="29"/>
                      </a:lnTo>
                      <a:lnTo>
                        <a:pt x="310" y="17"/>
                      </a:lnTo>
                      <a:lnTo>
                        <a:pt x="304" y="8"/>
                      </a:lnTo>
                      <a:lnTo>
                        <a:pt x="296" y="2"/>
                      </a:lnTo>
                      <a:lnTo>
                        <a:pt x="292" y="0"/>
                      </a:lnTo>
                      <a:lnTo>
                        <a:pt x="33" y="0"/>
                      </a:lnTo>
                      <a:lnTo>
                        <a:pt x="16" y="3"/>
                      </a:lnTo>
                      <a:lnTo>
                        <a:pt x="5" y="13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0" y="186"/>
                      </a:lnTo>
                      <a:lnTo>
                        <a:pt x="3" y="218"/>
                      </a:lnTo>
                      <a:lnTo>
                        <a:pt x="13" y="234"/>
                      </a:lnTo>
                      <a:lnTo>
                        <a:pt x="22" y="237"/>
                      </a:lnTo>
                      <a:lnTo>
                        <a:pt x="29" y="235"/>
                      </a:lnTo>
                      <a:lnTo>
                        <a:pt x="21" y="232"/>
                      </a:lnTo>
                      <a:lnTo>
                        <a:pt x="18" y="228"/>
                      </a:lnTo>
                      <a:lnTo>
                        <a:pt x="16" y="224"/>
                      </a:lnTo>
                      <a:lnTo>
                        <a:pt x="16" y="22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1" name="Freeform 574"/>
                <p:cNvSpPr>
                  <a:spLocks/>
                </p:cNvSpPr>
                <p:nvPr/>
              </p:nvSpPr>
              <p:spPr bwMode="auto">
                <a:xfrm>
                  <a:off x="2834" y="2665"/>
                  <a:ext cx="168" cy="125"/>
                </a:xfrm>
                <a:custGeom>
                  <a:avLst/>
                  <a:gdLst>
                    <a:gd name="T0" fmla="*/ 10 w 337"/>
                    <a:gd name="T1" fmla="*/ 8 h 250"/>
                    <a:gd name="T2" fmla="*/ 10 w 337"/>
                    <a:gd name="T3" fmla="*/ 8 h 250"/>
                    <a:gd name="T4" fmla="*/ 10 w 337"/>
                    <a:gd name="T5" fmla="*/ 8 h 250"/>
                    <a:gd name="T6" fmla="*/ 10 w 337"/>
                    <a:gd name="T7" fmla="*/ 8 h 250"/>
                    <a:gd name="T8" fmla="*/ 9 w 337"/>
                    <a:gd name="T9" fmla="*/ 8 h 250"/>
                    <a:gd name="T10" fmla="*/ 0 w 337"/>
                    <a:gd name="T11" fmla="*/ 8 h 250"/>
                    <a:gd name="T12" fmla="*/ 0 w 337"/>
                    <a:gd name="T13" fmla="*/ 8 h 250"/>
                    <a:gd name="T14" fmla="*/ 0 w 337"/>
                    <a:gd name="T15" fmla="*/ 8 h 250"/>
                    <a:gd name="T16" fmla="*/ 0 w 337"/>
                    <a:gd name="T17" fmla="*/ 8 h 250"/>
                    <a:gd name="T18" fmla="*/ 0 w 337"/>
                    <a:gd name="T19" fmla="*/ 8 h 250"/>
                    <a:gd name="T20" fmla="*/ 0 w 337"/>
                    <a:gd name="T21" fmla="*/ 8 h 250"/>
                    <a:gd name="T22" fmla="*/ 0 w 337"/>
                    <a:gd name="T23" fmla="*/ 8 h 250"/>
                    <a:gd name="T24" fmla="*/ 0 w 337"/>
                    <a:gd name="T25" fmla="*/ 8 h 250"/>
                    <a:gd name="T26" fmla="*/ 0 w 337"/>
                    <a:gd name="T27" fmla="*/ 8 h 250"/>
                    <a:gd name="T28" fmla="*/ 10 w 337"/>
                    <a:gd name="T29" fmla="*/ 8 h 250"/>
                    <a:gd name="T30" fmla="*/ 10 w 337"/>
                    <a:gd name="T31" fmla="*/ 8 h 250"/>
                    <a:gd name="T32" fmla="*/ 10 w 337"/>
                    <a:gd name="T33" fmla="*/ 8 h 250"/>
                    <a:gd name="T34" fmla="*/ 10 w 337"/>
                    <a:gd name="T35" fmla="*/ 8 h 250"/>
                    <a:gd name="T36" fmla="*/ 10 w 337"/>
                    <a:gd name="T37" fmla="*/ 8 h 250"/>
                    <a:gd name="T38" fmla="*/ 10 w 337"/>
                    <a:gd name="T39" fmla="*/ 1 h 250"/>
                    <a:gd name="T40" fmla="*/ 10 w 337"/>
                    <a:gd name="T41" fmla="*/ 1 h 250"/>
                    <a:gd name="T42" fmla="*/ 10 w 337"/>
                    <a:gd name="T43" fmla="*/ 1 h 250"/>
                    <a:gd name="T44" fmla="*/ 10 w 337"/>
                    <a:gd name="T45" fmla="*/ 1 h 250"/>
                    <a:gd name="T46" fmla="*/ 10 w 337"/>
                    <a:gd name="T47" fmla="*/ 0 h 250"/>
                    <a:gd name="T48" fmla="*/ 10 w 337"/>
                    <a:gd name="T49" fmla="*/ 8 h 25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7"/>
                    <a:gd name="T76" fmla="*/ 0 h 250"/>
                    <a:gd name="T77" fmla="*/ 337 w 337"/>
                    <a:gd name="T78" fmla="*/ 250 h 25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7" h="250">
                      <a:moveTo>
                        <a:pt x="332" y="235"/>
                      </a:moveTo>
                      <a:lnTo>
                        <a:pt x="330" y="237"/>
                      </a:lnTo>
                      <a:lnTo>
                        <a:pt x="327" y="240"/>
                      </a:lnTo>
                      <a:lnTo>
                        <a:pt x="321" y="245"/>
                      </a:lnTo>
                      <a:lnTo>
                        <a:pt x="308" y="246"/>
                      </a:lnTo>
                      <a:lnTo>
                        <a:pt x="0" y="246"/>
                      </a:lnTo>
                      <a:lnTo>
                        <a:pt x="0" y="248"/>
                      </a:lnTo>
                      <a:lnTo>
                        <a:pt x="0" y="250"/>
                      </a:lnTo>
                      <a:lnTo>
                        <a:pt x="2" y="250"/>
                      </a:lnTo>
                      <a:lnTo>
                        <a:pt x="3" y="250"/>
                      </a:lnTo>
                      <a:lnTo>
                        <a:pt x="321" y="250"/>
                      </a:lnTo>
                      <a:lnTo>
                        <a:pt x="327" y="248"/>
                      </a:lnTo>
                      <a:lnTo>
                        <a:pt x="332" y="245"/>
                      </a:lnTo>
                      <a:lnTo>
                        <a:pt x="335" y="240"/>
                      </a:lnTo>
                      <a:lnTo>
                        <a:pt x="337" y="232"/>
                      </a:lnTo>
                      <a:lnTo>
                        <a:pt x="337" y="8"/>
                      </a:lnTo>
                      <a:lnTo>
                        <a:pt x="335" y="6"/>
                      </a:lnTo>
                      <a:lnTo>
                        <a:pt x="335" y="5"/>
                      </a:lnTo>
                      <a:lnTo>
                        <a:pt x="333" y="2"/>
                      </a:lnTo>
                      <a:lnTo>
                        <a:pt x="332" y="0"/>
                      </a:lnTo>
                      <a:lnTo>
                        <a:pt x="332" y="2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2" name="Freeform 575"/>
                <p:cNvSpPr>
                  <a:spLocks/>
                </p:cNvSpPr>
                <p:nvPr/>
              </p:nvSpPr>
              <p:spPr bwMode="auto">
                <a:xfrm>
                  <a:off x="2827" y="2660"/>
                  <a:ext cx="175" cy="130"/>
                </a:xfrm>
                <a:custGeom>
                  <a:avLst/>
                  <a:gdLst>
                    <a:gd name="T0" fmla="*/ 11 w 350"/>
                    <a:gd name="T1" fmla="*/ 0 h 261"/>
                    <a:gd name="T2" fmla="*/ 1 w 350"/>
                    <a:gd name="T3" fmla="*/ 0 h 261"/>
                    <a:gd name="T4" fmla="*/ 1 w 350"/>
                    <a:gd name="T5" fmla="*/ 0 h 261"/>
                    <a:gd name="T6" fmla="*/ 1 w 350"/>
                    <a:gd name="T7" fmla="*/ 0 h 261"/>
                    <a:gd name="T8" fmla="*/ 1 w 350"/>
                    <a:gd name="T9" fmla="*/ 0 h 261"/>
                    <a:gd name="T10" fmla="*/ 0 w 350"/>
                    <a:gd name="T11" fmla="*/ 0 h 261"/>
                    <a:gd name="T12" fmla="*/ 0 w 350"/>
                    <a:gd name="T13" fmla="*/ 7 h 261"/>
                    <a:gd name="T14" fmla="*/ 1 w 350"/>
                    <a:gd name="T15" fmla="*/ 7 h 261"/>
                    <a:gd name="T16" fmla="*/ 1 w 350"/>
                    <a:gd name="T17" fmla="*/ 7 h 261"/>
                    <a:gd name="T18" fmla="*/ 1 w 350"/>
                    <a:gd name="T19" fmla="*/ 8 h 261"/>
                    <a:gd name="T20" fmla="*/ 1 w 350"/>
                    <a:gd name="T21" fmla="*/ 8 h 261"/>
                    <a:gd name="T22" fmla="*/ 1 w 350"/>
                    <a:gd name="T23" fmla="*/ 8 h 261"/>
                    <a:gd name="T24" fmla="*/ 1 w 350"/>
                    <a:gd name="T25" fmla="*/ 8 h 261"/>
                    <a:gd name="T26" fmla="*/ 1 w 350"/>
                    <a:gd name="T27" fmla="*/ 8 h 261"/>
                    <a:gd name="T28" fmla="*/ 1 w 350"/>
                    <a:gd name="T29" fmla="*/ 8 h 261"/>
                    <a:gd name="T30" fmla="*/ 1 w 350"/>
                    <a:gd name="T31" fmla="*/ 7 h 261"/>
                    <a:gd name="T32" fmla="*/ 1 w 350"/>
                    <a:gd name="T33" fmla="*/ 7 h 261"/>
                    <a:gd name="T34" fmla="*/ 1 w 350"/>
                    <a:gd name="T35" fmla="*/ 7 h 261"/>
                    <a:gd name="T36" fmla="*/ 1 w 350"/>
                    <a:gd name="T37" fmla="*/ 6 h 261"/>
                    <a:gd name="T38" fmla="*/ 1 w 350"/>
                    <a:gd name="T39" fmla="*/ 5 h 261"/>
                    <a:gd name="T40" fmla="*/ 1 w 350"/>
                    <a:gd name="T41" fmla="*/ 3 h 261"/>
                    <a:gd name="T42" fmla="*/ 1 w 350"/>
                    <a:gd name="T43" fmla="*/ 1 h 261"/>
                    <a:gd name="T44" fmla="*/ 1 w 350"/>
                    <a:gd name="T45" fmla="*/ 0 h 261"/>
                    <a:gd name="T46" fmla="*/ 1 w 350"/>
                    <a:gd name="T47" fmla="*/ 0 h 261"/>
                    <a:gd name="T48" fmla="*/ 1 w 350"/>
                    <a:gd name="T49" fmla="*/ 0 h 261"/>
                    <a:gd name="T50" fmla="*/ 1 w 350"/>
                    <a:gd name="T51" fmla="*/ 0 h 261"/>
                    <a:gd name="T52" fmla="*/ 1 w 350"/>
                    <a:gd name="T53" fmla="*/ 0 h 261"/>
                    <a:gd name="T54" fmla="*/ 11 w 350"/>
                    <a:gd name="T55" fmla="*/ 0 h 261"/>
                    <a:gd name="T56" fmla="*/ 11 w 350"/>
                    <a:gd name="T57" fmla="*/ 0 h 261"/>
                    <a:gd name="T58" fmla="*/ 11 w 350"/>
                    <a:gd name="T59" fmla="*/ 0 h 261"/>
                    <a:gd name="T60" fmla="*/ 11 w 350"/>
                    <a:gd name="T61" fmla="*/ 0 h 261"/>
                    <a:gd name="T62" fmla="*/ 11 w 350"/>
                    <a:gd name="T63" fmla="*/ 0 h 261"/>
                    <a:gd name="T64" fmla="*/ 11 w 350"/>
                    <a:gd name="T65" fmla="*/ 0 h 261"/>
                    <a:gd name="T66" fmla="*/ 11 w 350"/>
                    <a:gd name="T67" fmla="*/ 0 h 261"/>
                    <a:gd name="T68" fmla="*/ 11 w 350"/>
                    <a:gd name="T69" fmla="*/ 0 h 261"/>
                    <a:gd name="T70" fmla="*/ 11 w 350"/>
                    <a:gd name="T71" fmla="*/ 0 h 261"/>
                    <a:gd name="T72" fmla="*/ 11 w 350"/>
                    <a:gd name="T73" fmla="*/ 0 h 261"/>
                    <a:gd name="T74" fmla="*/ 11 w 350"/>
                    <a:gd name="T75" fmla="*/ 0 h 261"/>
                    <a:gd name="T76" fmla="*/ 11 w 350"/>
                    <a:gd name="T77" fmla="*/ 0 h 261"/>
                    <a:gd name="T78" fmla="*/ 11 w 350"/>
                    <a:gd name="T79" fmla="*/ 0 h 261"/>
                    <a:gd name="T80" fmla="*/ 11 w 350"/>
                    <a:gd name="T81" fmla="*/ 0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0"/>
                    <a:gd name="T124" fmla="*/ 0 h 261"/>
                    <a:gd name="T125" fmla="*/ 350 w 350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0" h="261">
                      <a:moveTo>
                        <a:pt x="334" y="0"/>
                      </a:move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243"/>
                      </a:lnTo>
                      <a:lnTo>
                        <a:pt x="2" y="250"/>
                      </a:lnTo>
                      <a:lnTo>
                        <a:pt x="5" y="254"/>
                      </a:lnTo>
                      <a:lnTo>
                        <a:pt x="8" y="259"/>
                      </a:lnTo>
                      <a:lnTo>
                        <a:pt x="13" y="261"/>
                      </a:lnTo>
                      <a:lnTo>
                        <a:pt x="13" y="259"/>
                      </a:lnTo>
                      <a:lnTo>
                        <a:pt x="13" y="257"/>
                      </a:lnTo>
                      <a:lnTo>
                        <a:pt x="10" y="251"/>
                      </a:lnTo>
                      <a:lnTo>
                        <a:pt x="7" y="242"/>
                      </a:lnTo>
                      <a:lnTo>
                        <a:pt x="5" y="229"/>
                      </a:lnTo>
                      <a:lnTo>
                        <a:pt x="5" y="216"/>
                      </a:lnTo>
                      <a:lnTo>
                        <a:pt x="5" y="171"/>
                      </a:lnTo>
                      <a:lnTo>
                        <a:pt x="7" y="103"/>
                      </a:lnTo>
                      <a:lnTo>
                        <a:pt x="7" y="41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13" y="10"/>
                      </a:lnTo>
                      <a:lnTo>
                        <a:pt x="26" y="6"/>
                      </a:lnTo>
                      <a:lnTo>
                        <a:pt x="48" y="6"/>
                      </a:lnTo>
                      <a:lnTo>
                        <a:pt x="339" y="6"/>
                      </a:lnTo>
                      <a:lnTo>
                        <a:pt x="340" y="8"/>
                      </a:lnTo>
                      <a:lnTo>
                        <a:pt x="343" y="10"/>
                      </a:lnTo>
                      <a:lnTo>
                        <a:pt x="345" y="11"/>
                      </a:lnTo>
                      <a:lnTo>
                        <a:pt x="346" y="13"/>
                      </a:lnTo>
                      <a:lnTo>
                        <a:pt x="348" y="16"/>
                      </a:lnTo>
                      <a:lnTo>
                        <a:pt x="348" y="17"/>
                      </a:lnTo>
                      <a:lnTo>
                        <a:pt x="350" y="19"/>
                      </a:lnTo>
                      <a:lnTo>
                        <a:pt x="350" y="17"/>
                      </a:lnTo>
                      <a:lnTo>
                        <a:pt x="348" y="11"/>
                      </a:lnTo>
                      <a:lnTo>
                        <a:pt x="345" y="5"/>
                      </a:lnTo>
                      <a:lnTo>
                        <a:pt x="340" y="2"/>
                      </a:lnTo>
                      <a:lnTo>
                        <a:pt x="334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3" name="Freeform 576"/>
                <p:cNvSpPr>
                  <a:spLocks/>
                </p:cNvSpPr>
                <p:nvPr/>
              </p:nvSpPr>
              <p:spPr bwMode="auto">
                <a:xfrm>
                  <a:off x="2843" y="2669"/>
                  <a:ext cx="148" cy="114"/>
                </a:xfrm>
                <a:custGeom>
                  <a:avLst/>
                  <a:gdLst>
                    <a:gd name="T0" fmla="*/ 10 w 295"/>
                    <a:gd name="T1" fmla="*/ 0 h 229"/>
                    <a:gd name="T2" fmla="*/ 10 w 295"/>
                    <a:gd name="T3" fmla="*/ 0 h 229"/>
                    <a:gd name="T4" fmla="*/ 9 w 295"/>
                    <a:gd name="T5" fmla="*/ 0 h 229"/>
                    <a:gd name="T6" fmla="*/ 9 w 295"/>
                    <a:gd name="T7" fmla="*/ 0 h 229"/>
                    <a:gd name="T8" fmla="*/ 9 w 295"/>
                    <a:gd name="T9" fmla="*/ 0 h 229"/>
                    <a:gd name="T10" fmla="*/ 0 w 295"/>
                    <a:gd name="T11" fmla="*/ 6 h 229"/>
                    <a:gd name="T12" fmla="*/ 0 w 295"/>
                    <a:gd name="T13" fmla="*/ 6 h 229"/>
                    <a:gd name="T14" fmla="*/ 1 w 295"/>
                    <a:gd name="T15" fmla="*/ 6 h 229"/>
                    <a:gd name="T16" fmla="*/ 1 w 295"/>
                    <a:gd name="T17" fmla="*/ 7 h 229"/>
                    <a:gd name="T18" fmla="*/ 1 w 295"/>
                    <a:gd name="T19" fmla="*/ 7 h 229"/>
                    <a:gd name="T20" fmla="*/ 1 w 295"/>
                    <a:gd name="T21" fmla="*/ 7 h 229"/>
                    <a:gd name="T22" fmla="*/ 1 w 295"/>
                    <a:gd name="T23" fmla="*/ 7 h 229"/>
                    <a:gd name="T24" fmla="*/ 1 w 295"/>
                    <a:gd name="T25" fmla="*/ 7 h 229"/>
                    <a:gd name="T26" fmla="*/ 1 w 295"/>
                    <a:gd name="T27" fmla="*/ 7 h 229"/>
                    <a:gd name="T28" fmla="*/ 1 w 295"/>
                    <a:gd name="T29" fmla="*/ 7 h 229"/>
                    <a:gd name="T30" fmla="*/ 2 w 295"/>
                    <a:gd name="T31" fmla="*/ 7 h 229"/>
                    <a:gd name="T32" fmla="*/ 2 w 295"/>
                    <a:gd name="T33" fmla="*/ 7 h 229"/>
                    <a:gd name="T34" fmla="*/ 3 w 295"/>
                    <a:gd name="T35" fmla="*/ 7 h 229"/>
                    <a:gd name="T36" fmla="*/ 3 w 295"/>
                    <a:gd name="T37" fmla="*/ 7 h 229"/>
                    <a:gd name="T38" fmla="*/ 4 w 295"/>
                    <a:gd name="T39" fmla="*/ 7 h 229"/>
                    <a:gd name="T40" fmla="*/ 5 w 295"/>
                    <a:gd name="T41" fmla="*/ 7 h 229"/>
                    <a:gd name="T42" fmla="*/ 5 w 295"/>
                    <a:gd name="T43" fmla="*/ 7 h 229"/>
                    <a:gd name="T44" fmla="*/ 6 w 295"/>
                    <a:gd name="T45" fmla="*/ 7 h 229"/>
                    <a:gd name="T46" fmla="*/ 7 w 295"/>
                    <a:gd name="T47" fmla="*/ 7 h 229"/>
                    <a:gd name="T48" fmla="*/ 7 w 295"/>
                    <a:gd name="T49" fmla="*/ 7 h 229"/>
                    <a:gd name="T50" fmla="*/ 8 w 295"/>
                    <a:gd name="T51" fmla="*/ 7 h 229"/>
                    <a:gd name="T52" fmla="*/ 8 w 295"/>
                    <a:gd name="T53" fmla="*/ 7 h 229"/>
                    <a:gd name="T54" fmla="*/ 9 w 295"/>
                    <a:gd name="T55" fmla="*/ 7 h 229"/>
                    <a:gd name="T56" fmla="*/ 9 w 295"/>
                    <a:gd name="T57" fmla="*/ 7 h 229"/>
                    <a:gd name="T58" fmla="*/ 9 w 295"/>
                    <a:gd name="T59" fmla="*/ 7 h 229"/>
                    <a:gd name="T60" fmla="*/ 9 w 295"/>
                    <a:gd name="T61" fmla="*/ 7 h 229"/>
                    <a:gd name="T62" fmla="*/ 9 w 295"/>
                    <a:gd name="T63" fmla="*/ 7 h 229"/>
                    <a:gd name="T64" fmla="*/ 10 w 295"/>
                    <a:gd name="T65" fmla="*/ 6 h 229"/>
                    <a:gd name="T66" fmla="*/ 10 w 295"/>
                    <a:gd name="T67" fmla="*/ 6 h 229"/>
                    <a:gd name="T68" fmla="*/ 10 w 295"/>
                    <a:gd name="T69" fmla="*/ 0 h 22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5"/>
                    <a:gd name="T106" fmla="*/ 0 h 229"/>
                    <a:gd name="T107" fmla="*/ 295 w 295"/>
                    <a:gd name="T108" fmla="*/ 229 h 22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5" h="229">
                      <a:moveTo>
                        <a:pt x="295" y="21"/>
                      </a:moveTo>
                      <a:lnTo>
                        <a:pt x="294" y="17"/>
                      </a:lnTo>
                      <a:lnTo>
                        <a:pt x="288" y="11"/>
                      </a:lnTo>
                      <a:lnTo>
                        <a:pt x="280" y="3"/>
                      </a:lnTo>
                      <a:lnTo>
                        <a:pt x="270" y="0"/>
                      </a:lnTo>
                      <a:lnTo>
                        <a:pt x="0" y="215"/>
                      </a:lnTo>
                      <a:lnTo>
                        <a:pt x="0" y="216"/>
                      </a:lnTo>
                      <a:lnTo>
                        <a:pt x="2" y="220"/>
                      </a:lnTo>
                      <a:lnTo>
                        <a:pt x="5" y="224"/>
                      </a:lnTo>
                      <a:lnTo>
                        <a:pt x="13" y="227"/>
                      </a:lnTo>
                      <a:lnTo>
                        <a:pt x="14" y="227"/>
                      </a:lnTo>
                      <a:lnTo>
                        <a:pt x="16" y="227"/>
                      </a:lnTo>
                      <a:lnTo>
                        <a:pt x="17" y="229"/>
                      </a:lnTo>
                      <a:lnTo>
                        <a:pt x="19" y="229"/>
                      </a:lnTo>
                      <a:lnTo>
                        <a:pt x="25" y="229"/>
                      </a:lnTo>
                      <a:lnTo>
                        <a:pt x="35" y="229"/>
                      </a:lnTo>
                      <a:lnTo>
                        <a:pt x="49" y="229"/>
                      </a:lnTo>
                      <a:lnTo>
                        <a:pt x="66" y="229"/>
                      </a:lnTo>
                      <a:lnTo>
                        <a:pt x="87" y="229"/>
                      </a:lnTo>
                      <a:lnTo>
                        <a:pt x="107" y="229"/>
                      </a:lnTo>
                      <a:lnTo>
                        <a:pt x="130" y="229"/>
                      </a:lnTo>
                      <a:lnTo>
                        <a:pt x="153" y="229"/>
                      </a:lnTo>
                      <a:lnTo>
                        <a:pt x="175" y="229"/>
                      </a:lnTo>
                      <a:lnTo>
                        <a:pt x="198" y="229"/>
                      </a:lnTo>
                      <a:lnTo>
                        <a:pt x="218" y="229"/>
                      </a:lnTo>
                      <a:lnTo>
                        <a:pt x="237" y="229"/>
                      </a:lnTo>
                      <a:lnTo>
                        <a:pt x="251" y="229"/>
                      </a:lnTo>
                      <a:lnTo>
                        <a:pt x="264" y="229"/>
                      </a:lnTo>
                      <a:lnTo>
                        <a:pt x="270" y="229"/>
                      </a:lnTo>
                      <a:lnTo>
                        <a:pt x="273" y="229"/>
                      </a:lnTo>
                      <a:lnTo>
                        <a:pt x="276" y="229"/>
                      </a:lnTo>
                      <a:lnTo>
                        <a:pt x="284" y="226"/>
                      </a:lnTo>
                      <a:lnTo>
                        <a:pt x="292" y="220"/>
                      </a:lnTo>
                      <a:lnTo>
                        <a:pt x="295" y="205"/>
                      </a:lnTo>
                      <a:lnTo>
                        <a:pt x="295" y="21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4" name="Freeform 577"/>
                <p:cNvSpPr>
                  <a:spLocks/>
                </p:cNvSpPr>
                <p:nvPr/>
              </p:nvSpPr>
              <p:spPr bwMode="auto">
                <a:xfrm>
                  <a:off x="2840" y="2668"/>
                  <a:ext cx="147" cy="113"/>
                </a:xfrm>
                <a:custGeom>
                  <a:avLst/>
                  <a:gdLst>
                    <a:gd name="T0" fmla="*/ 1 w 294"/>
                    <a:gd name="T1" fmla="*/ 7 h 226"/>
                    <a:gd name="T2" fmla="*/ 1 w 294"/>
                    <a:gd name="T3" fmla="*/ 7 h 226"/>
                    <a:gd name="T4" fmla="*/ 1 w 294"/>
                    <a:gd name="T5" fmla="*/ 7 h 226"/>
                    <a:gd name="T6" fmla="*/ 1 w 294"/>
                    <a:gd name="T7" fmla="*/ 7 h 226"/>
                    <a:gd name="T8" fmla="*/ 0 w 294"/>
                    <a:gd name="T9" fmla="*/ 7 h 226"/>
                    <a:gd name="T10" fmla="*/ 0 w 294"/>
                    <a:gd name="T11" fmla="*/ 1 h 226"/>
                    <a:gd name="T12" fmla="*/ 1 w 294"/>
                    <a:gd name="T13" fmla="*/ 1 h 226"/>
                    <a:gd name="T14" fmla="*/ 1 w 294"/>
                    <a:gd name="T15" fmla="*/ 1 h 226"/>
                    <a:gd name="T16" fmla="*/ 1 w 294"/>
                    <a:gd name="T17" fmla="*/ 1 h 226"/>
                    <a:gd name="T18" fmla="*/ 1 w 294"/>
                    <a:gd name="T19" fmla="*/ 0 h 226"/>
                    <a:gd name="T20" fmla="*/ 9 w 294"/>
                    <a:gd name="T21" fmla="*/ 0 h 226"/>
                    <a:gd name="T22" fmla="*/ 9 w 294"/>
                    <a:gd name="T23" fmla="*/ 1 h 226"/>
                    <a:gd name="T24" fmla="*/ 9 w 294"/>
                    <a:gd name="T25" fmla="*/ 1 h 226"/>
                    <a:gd name="T26" fmla="*/ 9 w 294"/>
                    <a:gd name="T27" fmla="*/ 1 h 226"/>
                    <a:gd name="T28" fmla="*/ 9 w 294"/>
                    <a:gd name="T29" fmla="*/ 1 h 226"/>
                    <a:gd name="T30" fmla="*/ 9 w 294"/>
                    <a:gd name="T31" fmla="*/ 7 h 226"/>
                    <a:gd name="T32" fmla="*/ 9 w 294"/>
                    <a:gd name="T33" fmla="*/ 7 h 226"/>
                    <a:gd name="T34" fmla="*/ 9 w 294"/>
                    <a:gd name="T35" fmla="*/ 7 h 226"/>
                    <a:gd name="T36" fmla="*/ 9 w 294"/>
                    <a:gd name="T37" fmla="*/ 7 h 226"/>
                    <a:gd name="T38" fmla="*/ 9 w 294"/>
                    <a:gd name="T39" fmla="*/ 7 h 226"/>
                    <a:gd name="T40" fmla="*/ 1 w 294"/>
                    <a:gd name="T41" fmla="*/ 7 h 22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94"/>
                    <a:gd name="T64" fmla="*/ 0 h 226"/>
                    <a:gd name="T65" fmla="*/ 294 w 294"/>
                    <a:gd name="T66" fmla="*/ 226 h 22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94" h="226">
                      <a:moveTo>
                        <a:pt x="23" y="226"/>
                      </a:moveTo>
                      <a:lnTo>
                        <a:pt x="14" y="225"/>
                      </a:lnTo>
                      <a:lnTo>
                        <a:pt x="6" y="218"/>
                      </a:lnTo>
                      <a:lnTo>
                        <a:pt x="1" y="212"/>
                      </a:lnTo>
                      <a:lnTo>
                        <a:pt x="0" y="203"/>
                      </a:lnTo>
                      <a:lnTo>
                        <a:pt x="0" y="24"/>
                      </a:lnTo>
                      <a:lnTo>
                        <a:pt x="1" y="15"/>
                      </a:lnTo>
                      <a:lnTo>
                        <a:pt x="6" y="7"/>
                      </a:lnTo>
                      <a:lnTo>
                        <a:pt x="14" y="2"/>
                      </a:lnTo>
                      <a:lnTo>
                        <a:pt x="23" y="0"/>
                      </a:lnTo>
                      <a:lnTo>
                        <a:pt x="270" y="0"/>
                      </a:lnTo>
                      <a:lnTo>
                        <a:pt x="279" y="2"/>
                      </a:lnTo>
                      <a:lnTo>
                        <a:pt x="287" y="7"/>
                      </a:lnTo>
                      <a:lnTo>
                        <a:pt x="292" y="15"/>
                      </a:lnTo>
                      <a:lnTo>
                        <a:pt x="294" y="24"/>
                      </a:lnTo>
                      <a:lnTo>
                        <a:pt x="294" y="203"/>
                      </a:lnTo>
                      <a:lnTo>
                        <a:pt x="292" y="212"/>
                      </a:lnTo>
                      <a:lnTo>
                        <a:pt x="287" y="218"/>
                      </a:lnTo>
                      <a:lnTo>
                        <a:pt x="279" y="225"/>
                      </a:lnTo>
                      <a:lnTo>
                        <a:pt x="270" y="226"/>
                      </a:lnTo>
                      <a:lnTo>
                        <a:pt x="23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5" name="Freeform 578"/>
                <p:cNvSpPr>
                  <a:spLocks/>
                </p:cNvSpPr>
                <p:nvPr/>
              </p:nvSpPr>
              <p:spPr bwMode="auto">
                <a:xfrm>
                  <a:off x="2845" y="2674"/>
                  <a:ext cx="136" cy="102"/>
                </a:xfrm>
                <a:custGeom>
                  <a:avLst/>
                  <a:gdLst>
                    <a:gd name="T0" fmla="*/ 9 w 271"/>
                    <a:gd name="T1" fmla="*/ 6 h 204"/>
                    <a:gd name="T2" fmla="*/ 9 w 271"/>
                    <a:gd name="T3" fmla="*/ 6 h 204"/>
                    <a:gd name="T4" fmla="*/ 9 w 271"/>
                    <a:gd name="T5" fmla="*/ 6 h 204"/>
                    <a:gd name="T6" fmla="*/ 9 w 271"/>
                    <a:gd name="T7" fmla="*/ 6 h 204"/>
                    <a:gd name="T8" fmla="*/ 9 w 271"/>
                    <a:gd name="T9" fmla="*/ 6 h 204"/>
                    <a:gd name="T10" fmla="*/ 9 w 271"/>
                    <a:gd name="T11" fmla="*/ 1 h 204"/>
                    <a:gd name="T12" fmla="*/ 9 w 271"/>
                    <a:gd name="T13" fmla="*/ 1 h 204"/>
                    <a:gd name="T14" fmla="*/ 9 w 271"/>
                    <a:gd name="T15" fmla="*/ 1 h 204"/>
                    <a:gd name="T16" fmla="*/ 9 w 271"/>
                    <a:gd name="T17" fmla="*/ 1 h 204"/>
                    <a:gd name="T18" fmla="*/ 9 w 271"/>
                    <a:gd name="T19" fmla="*/ 0 h 204"/>
                    <a:gd name="T20" fmla="*/ 1 w 271"/>
                    <a:gd name="T21" fmla="*/ 0 h 204"/>
                    <a:gd name="T22" fmla="*/ 1 w 271"/>
                    <a:gd name="T23" fmla="*/ 1 h 204"/>
                    <a:gd name="T24" fmla="*/ 1 w 271"/>
                    <a:gd name="T25" fmla="*/ 1 h 204"/>
                    <a:gd name="T26" fmla="*/ 1 w 271"/>
                    <a:gd name="T27" fmla="*/ 1 h 204"/>
                    <a:gd name="T28" fmla="*/ 0 w 271"/>
                    <a:gd name="T29" fmla="*/ 1 h 204"/>
                    <a:gd name="T30" fmla="*/ 0 w 271"/>
                    <a:gd name="T31" fmla="*/ 6 h 204"/>
                    <a:gd name="T32" fmla="*/ 1 w 271"/>
                    <a:gd name="T33" fmla="*/ 6 h 204"/>
                    <a:gd name="T34" fmla="*/ 1 w 271"/>
                    <a:gd name="T35" fmla="*/ 6 h 204"/>
                    <a:gd name="T36" fmla="*/ 1 w 271"/>
                    <a:gd name="T37" fmla="*/ 6 h 204"/>
                    <a:gd name="T38" fmla="*/ 1 w 271"/>
                    <a:gd name="T39" fmla="*/ 6 h 204"/>
                    <a:gd name="T40" fmla="*/ 9 w 271"/>
                    <a:gd name="T41" fmla="*/ 6 h 2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1"/>
                    <a:gd name="T64" fmla="*/ 0 h 204"/>
                    <a:gd name="T65" fmla="*/ 271 w 271"/>
                    <a:gd name="T66" fmla="*/ 204 h 2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1" h="204">
                      <a:moveTo>
                        <a:pt x="259" y="204"/>
                      </a:moveTo>
                      <a:lnTo>
                        <a:pt x="264" y="203"/>
                      </a:lnTo>
                      <a:lnTo>
                        <a:pt x="268" y="199"/>
                      </a:lnTo>
                      <a:lnTo>
                        <a:pt x="270" y="196"/>
                      </a:lnTo>
                      <a:lnTo>
                        <a:pt x="271" y="192"/>
                      </a:lnTo>
                      <a:lnTo>
                        <a:pt x="271" y="13"/>
                      </a:lnTo>
                      <a:lnTo>
                        <a:pt x="270" y="8"/>
                      </a:lnTo>
                      <a:lnTo>
                        <a:pt x="268" y="4"/>
                      </a:lnTo>
                      <a:lnTo>
                        <a:pt x="264" y="2"/>
                      </a:lnTo>
                      <a:lnTo>
                        <a:pt x="259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92"/>
                      </a:lnTo>
                      <a:lnTo>
                        <a:pt x="1" y="196"/>
                      </a:lnTo>
                      <a:lnTo>
                        <a:pt x="5" y="199"/>
                      </a:lnTo>
                      <a:lnTo>
                        <a:pt x="8" y="203"/>
                      </a:lnTo>
                      <a:lnTo>
                        <a:pt x="12" y="204"/>
                      </a:lnTo>
                      <a:lnTo>
                        <a:pt x="259" y="20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6" name="Freeform 579"/>
                <p:cNvSpPr>
                  <a:spLocks/>
                </p:cNvSpPr>
                <p:nvPr/>
              </p:nvSpPr>
              <p:spPr bwMode="auto">
                <a:xfrm>
                  <a:off x="2852" y="2793"/>
                  <a:ext cx="131" cy="21"/>
                </a:xfrm>
                <a:custGeom>
                  <a:avLst/>
                  <a:gdLst>
                    <a:gd name="T0" fmla="*/ 7 w 263"/>
                    <a:gd name="T1" fmla="*/ 0 h 43"/>
                    <a:gd name="T2" fmla="*/ 6 w 263"/>
                    <a:gd name="T3" fmla="*/ 1 h 43"/>
                    <a:gd name="T4" fmla="*/ 6 w 263"/>
                    <a:gd name="T5" fmla="*/ 1 h 43"/>
                    <a:gd name="T6" fmla="*/ 6 w 263"/>
                    <a:gd name="T7" fmla="*/ 1 h 43"/>
                    <a:gd name="T8" fmla="*/ 1 w 263"/>
                    <a:gd name="T9" fmla="*/ 1 h 43"/>
                    <a:gd name="T10" fmla="*/ 1 w 263"/>
                    <a:gd name="T11" fmla="*/ 1 h 43"/>
                    <a:gd name="T12" fmla="*/ 1 w 263"/>
                    <a:gd name="T13" fmla="*/ 1 h 43"/>
                    <a:gd name="T14" fmla="*/ 0 w 263"/>
                    <a:gd name="T15" fmla="*/ 0 h 43"/>
                    <a:gd name="T16" fmla="*/ 0 w 263"/>
                    <a:gd name="T17" fmla="*/ 0 h 43"/>
                    <a:gd name="T18" fmla="*/ 0 w 263"/>
                    <a:gd name="T19" fmla="*/ 0 h 43"/>
                    <a:gd name="T20" fmla="*/ 7 w 263"/>
                    <a:gd name="T21" fmla="*/ 0 h 43"/>
                    <a:gd name="T22" fmla="*/ 8 w 263"/>
                    <a:gd name="T23" fmla="*/ 0 h 43"/>
                    <a:gd name="T24" fmla="*/ 7 w 263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3"/>
                    <a:gd name="T40" fmla="*/ 0 h 43"/>
                    <a:gd name="T41" fmla="*/ 263 w 263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3" h="43">
                      <a:moveTo>
                        <a:pt x="231" y="20"/>
                      </a:moveTo>
                      <a:lnTo>
                        <a:pt x="199" y="41"/>
                      </a:lnTo>
                      <a:lnTo>
                        <a:pt x="196" y="43"/>
                      </a:lnTo>
                      <a:lnTo>
                        <a:pt x="193" y="43"/>
                      </a:lnTo>
                      <a:lnTo>
                        <a:pt x="54" y="43"/>
                      </a:lnTo>
                      <a:lnTo>
                        <a:pt x="49" y="43"/>
                      </a:lnTo>
                      <a:lnTo>
                        <a:pt x="46" y="39"/>
                      </a:lnTo>
                      <a:lnTo>
                        <a:pt x="21" y="19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225" y="0"/>
                      </a:lnTo>
                      <a:lnTo>
                        <a:pt x="263" y="0"/>
                      </a:lnTo>
                      <a:lnTo>
                        <a:pt x="231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7" name="Freeform 580"/>
                <p:cNvSpPr>
                  <a:spLocks/>
                </p:cNvSpPr>
                <p:nvPr/>
              </p:nvSpPr>
              <p:spPr bwMode="auto">
                <a:xfrm>
                  <a:off x="2867" y="2798"/>
                  <a:ext cx="74" cy="11"/>
                </a:xfrm>
                <a:custGeom>
                  <a:avLst/>
                  <a:gdLst>
                    <a:gd name="T0" fmla="*/ 0 w 149"/>
                    <a:gd name="T1" fmla="*/ 1 h 21"/>
                    <a:gd name="T2" fmla="*/ 4 w 149"/>
                    <a:gd name="T3" fmla="*/ 1 h 21"/>
                    <a:gd name="T4" fmla="*/ 4 w 149"/>
                    <a:gd name="T5" fmla="*/ 1 h 21"/>
                    <a:gd name="T6" fmla="*/ 1 w 149"/>
                    <a:gd name="T7" fmla="*/ 1 h 21"/>
                    <a:gd name="T8" fmla="*/ 0 w 149"/>
                    <a:gd name="T9" fmla="*/ 0 h 21"/>
                    <a:gd name="T10" fmla="*/ 0 w 149"/>
                    <a:gd name="T11" fmla="*/ 0 h 21"/>
                    <a:gd name="T12" fmla="*/ 0 w 149"/>
                    <a:gd name="T13" fmla="*/ 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"/>
                    <a:gd name="T22" fmla="*/ 0 h 21"/>
                    <a:gd name="T23" fmla="*/ 149 w 14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" h="21">
                      <a:moveTo>
                        <a:pt x="24" y="21"/>
                      </a:moveTo>
                      <a:lnTo>
                        <a:pt x="149" y="21"/>
                      </a:lnTo>
                      <a:lnTo>
                        <a:pt x="35" y="19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24" y="21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8" name="Freeform 581"/>
                <p:cNvSpPr>
                  <a:spLocks/>
                </p:cNvSpPr>
                <p:nvPr/>
              </p:nvSpPr>
              <p:spPr bwMode="auto">
                <a:xfrm>
                  <a:off x="2879" y="2798"/>
                  <a:ext cx="71" cy="11"/>
                </a:xfrm>
                <a:custGeom>
                  <a:avLst/>
                  <a:gdLst>
                    <a:gd name="T0" fmla="*/ 3 w 142"/>
                    <a:gd name="T1" fmla="*/ 1 h 21"/>
                    <a:gd name="T2" fmla="*/ 4 w 142"/>
                    <a:gd name="T3" fmla="*/ 0 h 21"/>
                    <a:gd name="T4" fmla="*/ 0 w 142"/>
                    <a:gd name="T5" fmla="*/ 0 h 21"/>
                    <a:gd name="T6" fmla="*/ 1 w 142"/>
                    <a:gd name="T7" fmla="*/ 1 h 21"/>
                    <a:gd name="T8" fmla="*/ 3 w 142"/>
                    <a:gd name="T9" fmla="*/ 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1"/>
                    <a:gd name="T17" fmla="*/ 142 w 142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1">
                      <a:moveTo>
                        <a:pt x="123" y="21"/>
                      </a:moveTo>
                      <a:lnTo>
                        <a:pt x="142" y="0"/>
                      </a:lnTo>
                      <a:lnTo>
                        <a:pt x="0" y="0"/>
                      </a:lnTo>
                      <a:lnTo>
                        <a:pt x="9" y="19"/>
                      </a:lnTo>
                      <a:lnTo>
                        <a:pt x="123" y="2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9" name="Freeform 582"/>
                <p:cNvSpPr>
                  <a:spLocks/>
                </p:cNvSpPr>
                <p:nvPr/>
              </p:nvSpPr>
              <p:spPr bwMode="auto">
                <a:xfrm>
                  <a:off x="2941" y="2798"/>
                  <a:ext cx="23" cy="11"/>
                </a:xfrm>
                <a:custGeom>
                  <a:avLst/>
                  <a:gdLst>
                    <a:gd name="T0" fmla="*/ 0 w 46"/>
                    <a:gd name="T1" fmla="*/ 1 h 21"/>
                    <a:gd name="T2" fmla="*/ 1 w 46"/>
                    <a:gd name="T3" fmla="*/ 1 h 21"/>
                    <a:gd name="T4" fmla="*/ 1 w 46"/>
                    <a:gd name="T5" fmla="*/ 0 h 21"/>
                    <a:gd name="T6" fmla="*/ 1 w 46"/>
                    <a:gd name="T7" fmla="*/ 0 h 21"/>
                    <a:gd name="T8" fmla="*/ 0 w 46"/>
                    <a:gd name="T9" fmla="*/ 1 h 21"/>
                    <a:gd name="T10" fmla="*/ 0 w 46"/>
                    <a:gd name="T11" fmla="*/ 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21"/>
                    <a:gd name="T20" fmla="*/ 46 w 46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21">
                      <a:moveTo>
                        <a:pt x="0" y="21"/>
                      </a:moveTo>
                      <a:lnTo>
                        <a:pt x="14" y="21"/>
                      </a:lnTo>
                      <a:lnTo>
                        <a:pt x="46" y="0"/>
                      </a:lnTo>
                      <a:lnTo>
                        <a:pt x="19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0" name="Freeform 583"/>
                <p:cNvSpPr>
                  <a:spLocks/>
                </p:cNvSpPr>
                <p:nvPr/>
              </p:nvSpPr>
              <p:spPr bwMode="auto">
                <a:xfrm>
                  <a:off x="2804" y="2807"/>
                  <a:ext cx="228" cy="59"/>
                </a:xfrm>
                <a:custGeom>
                  <a:avLst/>
                  <a:gdLst>
                    <a:gd name="T0" fmla="*/ 0 w 457"/>
                    <a:gd name="T1" fmla="*/ 4 h 117"/>
                    <a:gd name="T2" fmla="*/ 0 w 457"/>
                    <a:gd name="T3" fmla="*/ 4 h 117"/>
                    <a:gd name="T4" fmla="*/ 0 w 457"/>
                    <a:gd name="T5" fmla="*/ 4 h 117"/>
                    <a:gd name="T6" fmla="*/ 0 w 457"/>
                    <a:gd name="T7" fmla="*/ 4 h 117"/>
                    <a:gd name="T8" fmla="*/ 0 w 457"/>
                    <a:gd name="T9" fmla="*/ 3 h 117"/>
                    <a:gd name="T10" fmla="*/ 0 w 457"/>
                    <a:gd name="T11" fmla="*/ 1 h 117"/>
                    <a:gd name="T12" fmla="*/ 0 w 457"/>
                    <a:gd name="T13" fmla="*/ 1 h 117"/>
                    <a:gd name="T14" fmla="*/ 0 w 457"/>
                    <a:gd name="T15" fmla="*/ 1 h 117"/>
                    <a:gd name="T16" fmla="*/ 0 w 457"/>
                    <a:gd name="T17" fmla="*/ 1 h 117"/>
                    <a:gd name="T18" fmla="*/ 0 w 457"/>
                    <a:gd name="T19" fmla="*/ 0 h 117"/>
                    <a:gd name="T20" fmla="*/ 13 w 457"/>
                    <a:gd name="T21" fmla="*/ 0 h 117"/>
                    <a:gd name="T22" fmla="*/ 13 w 457"/>
                    <a:gd name="T23" fmla="*/ 1 h 117"/>
                    <a:gd name="T24" fmla="*/ 14 w 457"/>
                    <a:gd name="T25" fmla="*/ 1 h 117"/>
                    <a:gd name="T26" fmla="*/ 14 w 457"/>
                    <a:gd name="T27" fmla="*/ 1 h 117"/>
                    <a:gd name="T28" fmla="*/ 14 w 457"/>
                    <a:gd name="T29" fmla="*/ 1 h 117"/>
                    <a:gd name="T30" fmla="*/ 14 w 457"/>
                    <a:gd name="T31" fmla="*/ 3 h 117"/>
                    <a:gd name="T32" fmla="*/ 14 w 457"/>
                    <a:gd name="T33" fmla="*/ 4 h 117"/>
                    <a:gd name="T34" fmla="*/ 14 w 457"/>
                    <a:gd name="T35" fmla="*/ 4 h 117"/>
                    <a:gd name="T36" fmla="*/ 13 w 457"/>
                    <a:gd name="T37" fmla="*/ 4 h 117"/>
                    <a:gd name="T38" fmla="*/ 13 w 457"/>
                    <a:gd name="T39" fmla="*/ 4 h 117"/>
                    <a:gd name="T40" fmla="*/ 0 w 457"/>
                    <a:gd name="T41" fmla="*/ 4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7"/>
                    <a:gd name="T64" fmla="*/ 0 h 117"/>
                    <a:gd name="T65" fmla="*/ 457 w 457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7" h="117">
                      <a:moveTo>
                        <a:pt x="25" y="117"/>
                      </a:moveTo>
                      <a:lnTo>
                        <a:pt x="16" y="116"/>
                      </a:lnTo>
                      <a:lnTo>
                        <a:pt x="8" y="109"/>
                      </a:lnTo>
                      <a:lnTo>
                        <a:pt x="2" y="101"/>
                      </a:lnTo>
                      <a:lnTo>
                        <a:pt x="0" y="92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5" y="0"/>
                      </a:lnTo>
                      <a:lnTo>
                        <a:pt x="431" y="0"/>
                      </a:lnTo>
                      <a:lnTo>
                        <a:pt x="441" y="2"/>
                      </a:lnTo>
                      <a:lnTo>
                        <a:pt x="449" y="8"/>
                      </a:lnTo>
                      <a:lnTo>
                        <a:pt x="455" y="16"/>
                      </a:lnTo>
                      <a:lnTo>
                        <a:pt x="457" y="26"/>
                      </a:lnTo>
                      <a:lnTo>
                        <a:pt x="457" y="92"/>
                      </a:lnTo>
                      <a:lnTo>
                        <a:pt x="455" y="101"/>
                      </a:lnTo>
                      <a:lnTo>
                        <a:pt x="449" y="109"/>
                      </a:lnTo>
                      <a:lnTo>
                        <a:pt x="441" y="116"/>
                      </a:lnTo>
                      <a:lnTo>
                        <a:pt x="431" y="117"/>
                      </a:lnTo>
                      <a:lnTo>
                        <a:pt x="25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1" name="Freeform 584"/>
                <p:cNvSpPr>
                  <a:spLocks/>
                </p:cNvSpPr>
                <p:nvPr/>
              </p:nvSpPr>
              <p:spPr bwMode="auto">
                <a:xfrm>
                  <a:off x="3021" y="2817"/>
                  <a:ext cx="1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0 w 4"/>
                    <a:gd name="T5" fmla="*/ 0 h 1"/>
                    <a:gd name="T6" fmla="*/ 0 w 4"/>
                    <a:gd name="T7" fmla="*/ 0 h 1"/>
                    <a:gd name="T8" fmla="*/ 0 w 4"/>
                    <a:gd name="T9" fmla="*/ 0 h 1"/>
                    <a:gd name="T10" fmla="*/ 0 w 4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1"/>
                    <a:gd name="T20" fmla="*/ 4 w 4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5D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2" name="Freeform 585"/>
                <p:cNvSpPr>
                  <a:spLocks/>
                </p:cNvSpPr>
                <p:nvPr/>
              </p:nvSpPr>
              <p:spPr bwMode="auto">
                <a:xfrm>
                  <a:off x="2987" y="2817"/>
                  <a:ext cx="36" cy="30"/>
                </a:xfrm>
                <a:custGeom>
                  <a:avLst/>
                  <a:gdLst>
                    <a:gd name="T0" fmla="*/ 0 w 72"/>
                    <a:gd name="T1" fmla="*/ 2 h 60"/>
                    <a:gd name="T2" fmla="*/ 0 w 72"/>
                    <a:gd name="T3" fmla="*/ 2 h 60"/>
                    <a:gd name="T4" fmla="*/ 1 w 72"/>
                    <a:gd name="T5" fmla="*/ 2 h 60"/>
                    <a:gd name="T6" fmla="*/ 1 w 72"/>
                    <a:gd name="T7" fmla="*/ 2 h 60"/>
                    <a:gd name="T8" fmla="*/ 1 w 72"/>
                    <a:gd name="T9" fmla="*/ 2 h 60"/>
                    <a:gd name="T10" fmla="*/ 1 w 72"/>
                    <a:gd name="T11" fmla="*/ 2 h 60"/>
                    <a:gd name="T12" fmla="*/ 1 w 72"/>
                    <a:gd name="T13" fmla="*/ 2 h 60"/>
                    <a:gd name="T14" fmla="*/ 1 w 72"/>
                    <a:gd name="T15" fmla="*/ 2 h 60"/>
                    <a:gd name="T16" fmla="*/ 1 w 72"/>
                    <a:gd name="T17" fmla="*/ 2 h 60"/>
                    <a:gd name="T18" fmla="*/ 1 w 72"/>
                    <a:gd name="T19" fmla="*/ 2 h 60"/>
                    <a:gd name="T20" fmla="*/ 1 w 72"/>
                    <a:gd name="T21" fmla="*/ 2 h 60"/>
                    <a:gd name="T22" fmla="*/ 2 w 72"/>
                    <a:gd name="T23" fmla="*/ 2 h 60"/>
                    <a:gd name="T24" fmla="*/ 2 w 72"/>
                    <a:gd name="T25" fmla="*/ 2 h 60"/>
                    <a:gd name="T26" fmla="*/ 2 w 72"/>
                    <a:gd name="T27" fmla="*/ 2 h 60"/>
                    <a:gd name="T28" fmla="*/ 2 w 72"/>
                    <a:gd name="T29" fmla="*/ 1 h 60"/>
                    <a:gd name="T30" fmla="*/ 2 w 72"/>
                    <a:gd name="T31" fmla="*/ 1 h 60"/>
                    <a:gd name="T32" fmla="*/ 2 w 72"/>
                    <a:gd name="T33" fmla="*/ 1 h 60"/>
                    <a:gd name="T34" fmla="*/ 2 w 72"/>
                    <a:gd name="T35" fmla="*/ 0 h 60"/>
                    <a:gd name="T36" fmla="*/ 2 w 72"/>
                    <a:gd name="T37" fmla="*/ 0 h 60"/>
                    <a:gd name="T38" fmla="*/ 1 w 72"/>
                    <a:gd name="T39" fmla="*/ 0 h 60"/>
                    <a:gd name="T40" fmla="*/ 1 w 72"/>
                    <a:gd name="T41" fmla="*/ 0 h 60"/>
                    <a:gd name="T42" fmla="*/ 1 w 72"/>
                    <a:gd name="T43" fmla="*/ 0 h 60"/>
                    <a:gd name="T44" fmla="*/ 1 w 72"/>
                    <a:gd name="T45" fmla="*/ 0 h 60"/>
                    <a:gd name="T46" fmla="*/ 1 w 72"/>
                    <a:gd name="T47" fmla="*/ 0 h 60"/>
                    <a:gd name="T48" fmla="*/ 1 w 72"/>
                    <a:gd name="T49" fmla="*/ 0 h 60"/>
                    <a:gd name="T50" fmla="*/ 0 w 72"/>
                    <a:gd name="T51" fmla="*/ 0 h 60"/>
                    <a:gd name="T52" fmla="*/ 0 w 72"/>
                    <a:gd name="T53" fmla="*/ 1 h 60"/>
                    <a:gd name="T54" fmla="*/ 0 w 72"/>
                    <a:gd name="T55" fmla="*/ 1 h 60"/>
                    <a:gd name="T56" fmla="*/ 1 w 72"/>
                    <a:gd name="T57" fmla="*/ 1 h 60"/>
                    <a:gd name="T58" fmla="*/ 1 w 72"/>
                    <a:gd name="T59" fmla="*/ 1 h 60"/>
                    <a:gd name="T60" fmla="*/ 1 w 72"/>
                    <a:gd name="T61" fmla="*/ 1 h 60"/>
                    <a:gd name="T62" fmla="*/ 1 w 72"/>
                    <a:gd name="T63" fmla="*/ 1 h 60"/>
                    <a:gd name="T64" fmla="*/ 1 w 72"/>
                    <a:gd name="T65" fmla="*/ 1 h 60"/>
                    <a:gd name="T66" fmla="*/ 1 w 72"/>
                    <a:gd name="T67" fmla="*/ 1 h 60"/>
                    <a:gd name="T68" fmla="*/ 1 w 72"/>
                    <a:gd name="T69" fmla="*/ 2 h 60"/>
                    <a:gd name="T70" fmla="*/ 0 w 72"/>
                    <a:gd name="T71" fmla="*/ 2 h 60"/>
                    <a:gd name="T72" fmla="*/ 0 w 72"/>
                    <a:gd name="T73" fmla="*/ 2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2"/>
                    <a:gd name="T112" fmla="*/ 0 h 60"/>
                    <a:gd name="T113" fmla="*/ 72 w 7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2" h="60">
                      <a:moveTo>
                        <a:pt x="0" y="35"/>
                      </a:moveTo>
                      <a:lnTo>
                        <a:pt x="0" y="60"/>
                      </a:lnTo>
                      <a:lnTo>
                        <a:pt x="12" y="60"/>
                      </a:lnTo>
                      <a:lnTo>
                        <a:pt x="23" y="60"/>
                      </a:lnTo>
                      <a:lnTo>
                        <a:pt x="33" y="60"/>
                      </a:lnTo>
                      <a:lnTo>
                        <a:pt x="41" y="60"/>
                      </a:lnTo>
                      <a:lnTo>
                        <a:pt x="47" y="60"/>
                      </a:lnTo>
                      <a:lnTo>
                        <a:pt x="52" y="60"/>
                      </a:lnTo>
                      <a:lnTo>
                        <a:pt x="55" y="60"/>
                      </a:lnTo>
                      <a:lnTo>
                        <a:pt x="56" y="60"/>
                      </a:lnTo>
                      <a:lnTo>
                        <a:pt x="60" y="58"/>
                      </a:lnTo>
                      <a:lnTo>
                        <a:pt x="64" y="54"/>
                      </a:lnTo>
                      <a:lnTo>
                        <a:pt x="69" y="46"/>
                      </a:lnTo>
                      <a:lnTo>
                        <a:pt x="72" y="35"/>
                      </a:lnTo>
                      <a:lnTo>
                        <a:pt x="72" y="22"/>
                      </a:lnTo>
                      <a:lnTo>
                        <a:pt x="71" y="11"/>
                      </a:lnTo>
                      <a:lnTo>
                        <a:pt x="67" y="3"/>
                      </a:lnTo>
                      <a:lnTo>
                        <a:pt x="67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6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2" y="9"/>
                      </a:lnTo>
                      <a:lnTo>
                        <a:pt x="22" y="11"/>
                      </a:lnTo>
                      <a:lnTo>
                        <a:pt x="28" y="16"/>
                      </a:lnTo>
                      <a:lnTo>
                        <a:pt x="30" y="20"/>
                      </a:lnTo>
                      <a:lnTo>
                        <a:pt x="28" y="27"/>
                      </a:lnTo>
                      <a:lnTo>
                        <a:pt x="22" y="31"/>
                      </a:lnTo>
                      <a:lnTo>
                        <a:pt x="12" y="33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3" name="Freeform 586"/>
                <p:cNvSpPr>
                  <a:spLocks/>
                </p:cNvSpPr>
                <p:nvPr/>
              </p:nvSpPr>
              <p:spPr bwMode="auto">
                <a:xfrm>
                  <a:off x="2813" y="2817"/>
                  <a:ext cx="174" cy="43"/>
                </a:xfrm>
                <a:custGeom>
                  <a:avLst/>
                  <a:gdLst>
                    <a:gd name="T0" fmla="*/ 11 w 348"/>
                    <a:gd name="T1" fmla="*/ 0 h 85"/>
                    <a:gd name="T2" fmla="*/ 10 w 348"/>
                    <a:gd name="T3" fmla="*/ 0 h 85"/>
                    <a:gd name="T4" fmla="*/ 7 w 348"/>
                    <a:gd name="T5" fmla="*/ 0 h 85"/>
                    <a:gd name="T6" fmla="*/ 6 w 348"/>
                    <a:gd name="T7" fmla="*/ 0 h 85"/>
                    <a:gd name="T8" fmla="*/ 5 w 348"/>
                    <a:gd name="T9" fmla="*/ 0 h 85"/>
                    <a:gd name="T10" fmla="*/ 3 w 348"/>
                    <a:gd name="T11" fmla="*/ 0 h 85"/>
                    <a:gd name="T12" fmla="*/ 3 w 348"/>
                    <a:gd name="T13" fmla="*/ 0 h 85"/>
                    <a:gd name="T14" fmla="*/ 1 w 348"/>
                    <a:gd name="T15" fmla="*/ 0 h 85"/>
                    <a:gd name="T16" fmla="*/ 1 w 348"/>
                    <a:gd name="T17" fmla="*/ 0 h 85"/>
                    <a:gd name="T18" fmla="*/ 1 w 348"/>
                    <a:gd name="T19" fmla="*/ 1 h 85"/>
                    <a:gd name="T20" fmla="*/ 0 w 348"/>
                    <a:gd name="T21" fmla="*/ 1 h 85"/>
                    <a:gd name="T22" fmla="*/ 0 w 348"/>
                    <a:gd name="T23" fmla="*/ 1 h 85"/>
                    <a:gd name="T24" fmla="*/ 0 w 348"/>
                    <a:gd name="T25" fmla="*/ 2 h 85"/>
                    <a:gd name="T26" fmla="*/ 1 w 348"/>
                    <a:gd name="T27" fmla="*/ 3 h 85"/>
                    <a:gd name="T28" fmla="*/ 1 w 348"/>
                    <a:gd name="T29" fmla="*/ 3 h 85"/>
                    <a:gd name="T30" fmla="*/ 1 w 348"/>
                    <a:gd name="T31" fmla="*/ 3 h 85"/>
                    <a:gd name="T32" fmla="*/ 1 w 348"/>
                    <a:gd name="T33" fmla="*/ 2 h 85"/>
                    <a:gd name="T34" fmla="*/ 1 w 348"/>
                    <a:gd name="T35" fmla="*/ 2 h 85"/>
                    <a:gd name="T36" fmla="*/ 1 w 348"/>
                    <a:gd name="T37" fmla="*/ 2 h 85"/>
                    <a:gd name="T38" fmla="*/ 1 w 348"/>
                    <a:gd name="T39" fmla="*/ 2 h 85"/>
                    <a:gd name="T40" fmla="*/ 3 w 348"/>
                    <a:gd name="T41" fmla="*/ 2 h 85"/>
                    <a:gd name="T42" fmla="*/ 3 w 348"/>
                    <a:gd name="T43" fmla="*/ 2 h 85"/>
                    <a:gd name="T44" fmla="*/ 3 w 348"/>
                    <a:gd name="T45" fmla="*/ 2 h 85"/>
                    <a:gd name="T46" fmla="*/ 5 w 348"/>
                    <a:gd name="T47" fmla="*/ 2 h 85"/>
                    <a:gd name="T48" fmla="*/ 5 w 348"/>
                    <a:gd name="T49" fmla="*/ 2 h 85"/>
                    <a:gd name="T50" fmla="*/ 7 w 348"/>
                    <a:gd name="T51" fmla="*/ 2 h 85"/>
                    <a:gd name="T52" fmla="*/ 9 w 348"/>
                    <a:gd name="T53" fmla="*/ 2 h 85"/>
                    <a:gd name="T54" fmla="*/ 10 w 348"/>
                    <a:gd name="T55" fmla="*/ 2 h 85"/>
                    <a:gd name="T56" fmla="*/ 11 w 348"/>
                    <a:gd name="T57" fmla="*/ 2 h 85"/>
                    <a:gd name="T58" fmla="*/ 11 w 348"/>
                    <a:gd name="T59" fmla="*/ 2 h 85"/>
                    <a:gd name="T60" fmla="*/ 11 w 348"/>
                    <a:gd name="T61" fmla="*/ 1 h 85"/>
                    <a:gd name="T62" fmla="*/ 11 w 348"/>
                    <a:gd name="T63" fmla="*/ 1 h 85"/>
                    <a:gd name="T64" fmla="*/ 11 w 348"/>
                    <a:gd name="T65" fmla="*/ 1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8"/>
                    <a:gd name="T100" fmla="*/ 0 h 85"/>
                    <a:gd name="T101" fmla="*/ 348 w 348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8" h="85">
                      <a:moveTo>
                        <a:pt x="348" y="8"/>
                      </a:moveTo>
                      <a:lnTo>
                        <a:pt x="348" y="0"/>
                      </a:lnTo>
                      <a:lnTo>
                        <a:pt x="327" y="0"/>
                      </a:lnTo>
                      <a:lnTo>
                        <a:pt x="303" y="0"/>
                      </a:lnTo>
                      <a:lnTo>
                        <a:pt x="280" y="0"/>
                      </a:lnTo>
                      <a:lnTo>
                        <a:pt x="254" y="0"/>
                      </a:lnTo>
                      <a:lnTo>
                        <a:pt x="228" y="0"/>
                      </a:lnTo>
                      <a:lnTo>
                        <a:pt x="202" y="0"/>
                      </a:lnTo>
                      <a:lnTo>
                        <a:pt x="177" y="0"/>
                      </a:lnTo>
                      <a:lnTo>
                        <a:pt x="152" y="0"/>
                      </a:lnTo>
                      <a:lnTo>
                        <a:pt x="128" y="0"/>
                      </a:lnTo>
                      <a:lnTo>
                        <a:pt x="106" y="0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51" y="0"/>
                      </a:lnTo>
                      <a:lnTo>
                        <a:pt x="40" y="0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5" y="1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0" y="46"/>
                      </a:lnTo>
                      <a:lnTo>
                        <a:pt x="2" y="65"/>
                      </a:lnTo>
                      <a:lnTo>
                        <a:pt x="3" y="77"/>
                      </a:lnTo>
                      <a:lnTo>
                        <a:pt x="5" y="84"/>
                      </a:lnTo>
                      <a:lnTo>
                        <a:pt x="6" y="85"/>
                      </a:lnTo>
                      <a:lnTo>
                        <a:pt x="8" y="82"/>
                      </a:lnTo>
                      <a:lnTo>
                        <a:pt x="11" y="73"/>
                      </a:lnTo>
                      <a:lnTo>
                        <a:pt x="16" y="65"/>
                      </a:lnTo>
                      <a:lnTo>
                        <a:pt x="21" y="60"/>
                      </a:lnTo>
                      <a:lnTo>
                        <a:pt x="24" y="60"/>
                      </a:lnTo>
                      <a:lnTo>
                        <a:pt x="28" y="58"/>
                      </a:lnTo>
                      <a:lnTo>
                        <a:pt x="33" y="58"/>
                      </a:lnTo>
                      <a:lnTo>
                        <a:pt x="40" y="58"/>
                      </a:lnTo>
                      <a:lnTo>
                        <a:pt x="47" y="57"/>
                      </a:lnTo>
                      <a:lnTo>
                        <a:pt x="55" y="57"/>
                      </a:lnTo>
                      <a:lnTo>
                        <a:pt x="63" y="57"/>
                      </a:lnTo>
                      <a:lnTo>
                        <a:pt x="73" y="57"/>
                      </a:lnTo>
                      <a:lnTo>
                        <a:pt x="77" y="57"/>
                      </a:lnTo>
                      <a:lnTo>
                        <a:pt x="85" y="57"/>
                      </a:lnTo>
                      <a:lnTo>
                        <a:pt x="96" y="57"/>
                      </a:lnTo>
                      <a:lnTo>
                        <a:pt x="111" y="57"/>
                      </a:lnTo>
                      <a:lnTo>
                        <a:pt x="126" y="57"/>
                      </a:lnTo>
                      <a:lnTo>
                        <a:pt x="144" y="58"/>
                      </a:lnTo>
                      <a:lnTo>
                        <a:pt x="163" y="58"/>
                      </a:lnTo>
                      <a:lnTo>
                        <a:pt x="183" y="58"/>
                      </a:lnTo>
                      <a:lnTo>
                        <a:pt x="204" y="58"/>
                      </a:lnTo>
                      <a:lnTo>
                        <a:pt x="226" y="58"/>
                      </a:lnTo>
                      <a:lnTo>
                        <a:pt x="248" y="60"/>
                      </a:lnTo>
                      <a:lnTo>
                        <a:pt x="269" y="60"/>
                      </a:lnTo>
                      <a:lnTo>
                        <a:pt x="291" y="60"/>
                      </a:lnTo>
                      <a:lnTo>
                        <a:pt x="311" y="60"/>
                      </a:lnTo>
                      <a:lnTo>
                        <a:pt x="330" y="60"/>
                      </a:lnTo>
                      <a:lnTo>
                        <a:pt x="348" y="60"/>
                      </a:lnTo>
                      <a:lnTo>
                        <a:pt x="348" y="35"/>
                      </a:lnTo>
                      <a:lnTo>
                        <a:pt x="336" y="33"/>
                      </a:lnTo>
                      <a:lnTo>
                        <a:pt x="327" y="31"/>
                      </a:lnTo>
                      <a:lnTo>
                        <a:pt x="321" y="27"/>
                      </a:lnTo>
                      <a:lnTo>
                        <a:pt x="318" y="20"/>
                      </a:lnTo>
                      <a:lnTo>
                        <a:pt x="321" y="16"/>
                      </a:lnTo>
                      <a:lnTo>
                        <a:pt x="327" y="11"/>
                      </a:lnTo>
                      <a:lnTo>
                        <a:pt x="336" y="9"/>
                      </a:lnTo>
                      <a:lnTo>
                        <a:pt x="348" y="8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4" name="Freeform 587"/>
                <p:cNvSpPr>
                  <a:spLocks/>
                </p:cNvSpPr>
                <p:nvPr/>
              </p:nvSpPr>
              <p:spPr bwMode="auto">
                <a:xfrm>
                  <a:off x="2816" y="2817"/>
                  <a:ext cx="210" cy="43"/>
                </a:xfrm>
                <a:custGeom>
                  <a:avLst/>
                  <a:gdLst>
                    <a:gd name="T0" fmla="*/ 13 w 421"/>
                    <a:gd name="T1" fmla="*/ 3 h 85"/>
                    <a:gd name="T2" fmla="*/ 13 w 421"/>
                    <a:gd name="T3" fmla="*/ 1 h 85"/>
                    <a:gd name="T4" fmla="*/ 13 w 421"/>
                    <a:gd name="T5" fmla="*/ 1 h 85"/>
                    <a:gd name="T6" fmla="*/ 13 w 421"/>
                    <a:gd name="T7" fmla="*/ 1 h 85"/>
                    <a:gd name="T8" fmla="*/ 13 w 421"/>
                    <a:gd name="T9" fmla="*/ 1 h 85"/>
                    <a:gd name="T10" fmla="*/ 13 w 421"/>
                    <a:gd name="T11" fmla="*/ 1 h 85"/>
                    <a:gd name="T12" fmla="*/ 13 w 421"/>
                    <a:gd name="T13" fmla="*/ 1 h 85"/>
                    <a:gd name="T14" fmla="*/ 13 w 421"/>
                    <a:gd name="T15" fmla="*/ 0 h 85"/>
                    <a:gd name="T16" fmla="*/ 12 w 421"/>
                    <a:gd name="T17" fmla="*/ 0 h 85"/>
                    <a:gd name="T18" fmla="*/ 12 w 421"/>
                    <a:gd name="T19" fmla="*/ 0 h 85"/>
                    <a:gd name="T20" fmla="*/ 12 w 421"/>
                    <a:gd name="T21" fmla="*/ 0 h 85"/>
                    <a:gd name="T22" fmla="*/ 12 w 421"/>
                    <a:gd name="T23" fmla="*/ 1 h 85"/>
                    <a:gd name="T24" fmla="*/ 12 w 421"/>
                    <a:gd name="T25" fmla="*/ 1 h 85"/>
                    <a:gd name="T26" fmla="*/ 12 w 421"/>
                    <a:gd name="T27" fmla="*/ 1 h 85"/>
                    <a:gd name="T28" fmla="*/ 12 w 421"/>
                    <a:gd name="T29" fmla="*/ 2 h 85"/>
                    <a:gd name="T30" fmla="*/ 12 w 421"/>
                    <a:gd name="T31" fmla="*/ 2 h 85"/>
                    <a:gd name="T32" fmla="*/ 12 w 421"/>
                    <a:gd name="T33" fmla="*/ 2 h 85"/>
                    <a:gd name="T34" fmla="*/ 12 w 421"/>
                    <a:gd name="T35" fmla="*/ 2 h 85"/>
                    <a:gd name="T36" fmla="*/ 12 w 421"/>
                    <a:gd name="T37" fmla="*/ 2 h 85"/>
                    <a:gd name="T38" fmla="*/ 12 w 421"/>
                    <a:gd name="T39" fmla="*/ 2 h 85"/>
                    <a:gd name="T40" fmla="*/ 12 w 421"/>
                    <a:gd name="T41" fmla="*/ 2 h 85"/>
                    <a:gd name="T42" fmla="*/ 11 w 421"/>
                    <a:gd name="T43" fmla="*/ 2 h 85"/>
                    <a:gd name="T44" fmla="*/ 10 w 421"/>
                    <a:gd name="T45" fmla="*/ 2 h 85"/>
                    <a:gd name="T46" fmla="*/ 10 w 421"/>
                    <a:gd name="T47" fmla="*/ 2 h 85"/>
                    <a:gd name="T48" fmla="*/ 9 w 421"/>
                    <a:gd name="T49" fmla="*/ 2 h 85"/>
                    <a:gd name="T50" fmla="*/ 8 w 421"/>
                    <a:gd name="T51" fmla="*/ 2 h 85"/>
                    <a:gd name="T52" fmla="*/ 7 w 421"/>
                    <a:gd name="T53" fmla="*/ 2 h 85"/>
                    <a:gd name="T54" fmla="*/ 6 w 421"/>
                    <a:gd name="T55" fmla="*/ 2 h 85"/>
                    <a:gd name="T56" fmla="*/ 5 w 421"/>
                    <a:gd name="T57" fmla="*/ 2 h 85"/>
                    <a:gd name="T58" fmla="*/ 4 w 421"/>
                    <a:gd name="T59" fmla="*/ 2 h 85"/>
                    <a:gd name="T60" fmla="*/ 4 w 421"/>
                    <a:gd name="T61" fmla="*/ 2 h 85"/>
                    <a:gd name="T62" fmla="*/ 3 w 421"/>
                    <a:gd name="T63" fmla="*/ 2 h 85"/>
                    <a:gd name="T64" fmla="*/ 2 w 421"/>
                    <a:gd name="T65" fmla="*/ 2 h 85"/>
                    <a:gd name="T66" fmla="*/ 2 w 421"/>
                    <a:gd name="T67" fmla="*/ 2 h 85"/>
                    <a:gd name="T68" fmla="*/ 2 w 421"/>
                    <a:gd name="T69" fmla="*/ 2 h 85"/>
                    <a:gd name="T70" fmla="*/ 1 w 421"/>
                    <a:gd name="T71" fmla="*/ 2 h 85"/>
                    <a:gd name="T72" fmla="*/ 1 w 421"/>
                    <a:gd name="T73" fmla="*/ 2 h 85"/>
                    <a:gd name="T74" fmla="*/ 1 w 421"/>
                    <a:gd name="T75" fmla="*/ 2 h 85"/>
                    <a:gd name="T76" fmla="*/ 1 w 421"/>
                    <a:gd name="T77" fmla="*/ 2 h 85"/>
                    <a:gd name="T78" fmla="*/ 0 w 421"/>
                    <a:gd name="T79" fmla="*/ 2 h 85"/>
                    <a:gd name="T80" fmla="*/ 0 w 421"/>
                    <a:gd name="T81" fmla="*/ 2 h 85"/>
                    <a:gd name="T82" fmla="*/ 0 w 421"/>
                    <a:gd name="T83" fmla="*/ 2 h 85"/>
                    <a:gd name="T84" fmla="*/ 0 w 421"/>
                    <a:gd name="T85" fmla="*/ 2 h 85"/>
                    <a:gd name="T86" fmla="*/ 0 w 421"/>
                    <a:gd name="T87" fmla="*/ 3 h 85"/>
                    <a:gd name="T88" fmla="*/ 0 w 421"/>
                    <a:gd name="T89" fmla="*/ 3 h 85"/>
                    <a:gd name="T90" fmla="*/ 0 w 421"/>
                    <a:gd name="T91" fmla="*/ 3 h 85"/>
                    <a:gd name="T92" fmla="*/ 0 w 421"/>
                    <a:gd name="T93" fmla="*/ 3 h 85"/>
                    <a:gd name="T94" fmla="*/ 12 w 421"/>
                    <a:gd name="T95" fmla="*/ 3 h 85"/>
                    <a:gd name="T96" fmla="*/ 12 w 421"/>
                    <a:gd name="T97" fmla="*/ 3 h 85"/>
                    <a:gd name="T98" fmla="*/ 13 w 421"/>
                    <a:gd name="T99" fmla="*/ 3 h 85"/>
                    <a:gd name="T100" fmla="*/ 13 w 421"/>
                    <a:gd name="T101" fmla="*/ 3 h 85"/>
                    <a:gd name="T102" fmla="*/ 13 w 421"/>
                    <a:gd name="T103" fmla="*/ 3 h 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21"/>
                    <a:gd name="T157" fmla="*/ 0 h 85"/>
                    <a:gd name="T158" fmla="*/ 421 w 421"/>
                    <a:gd name="T159" fmla="*/ 85 h 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21" h="85">
                      <a:moveTo>
                        <a:pt x="421" y="71"/>
                      </a:moveTo>
                      <a:lnTo>
                        <a:pt x="421" y="5"/>
                      </a:lnTo>
                      <a:lnTo>
                        <a:pt x="421" y="3"/>
                      </a:lnTo>
                      <a:lnTo>
                        <a:pt x="421" y="1"/>
                      </a:lnTo>
                      <a:lnTo>
                        <a:pt x="419" y="1"/>
                      </a:lnTo>
                      <a:lnTo>
                        <a:pt x="416" y="0"/>
                      </a:lnTo>
                      <a:lnTo>
                        <a:pt x="414" y="0"/>
                      </a:lnTo>
                      <a:lnTo>
                        <a:pt x="413" y="0"/>
                      </a:lnTo>
                      <a:lnTo>
                        <a:pt x="409" y="0"/>
                      </a:lnTo>
                      <a:lnTo>
                        <a:pt x="409" y="3"/>
                      </a:lnTo>
                      <a:lnTo>
                        <a:pt x="413" y="11"/>
                      </a:lnTo>
                      <a:lnTo>
                        <a:pt x="414" y="22"/>
                      </a:lnTo>
                      <a:lnTo>
                        <a:pt x="414" y="35"/>
                      </a:lnTo>
                      <a:lnTo>
                        <a:pt x="411" y="46"/>
                      </a:lnTo>
                      <a:lnTo>
                        <a:pt x="406" y="54"/>
                      </a:lnTo>
                      <a:lnTo>
                        <a:pt x="402" y="58"/>
                      </a:lnTo>
                      <a:lnTo>
                        <a:pt x="398" y="60"/>
                      </a:lnTo>
                      <a:lnTo>
                        <a:pt x="395" y="60"/>
                      </a:lnTo>
                      <a:lnTo>
                        <a:pt x="386" y="60"/>
                      </a:lnTo>
                      <a:lnTo>
                        <a:pt x="370" y="60"/>
                      </a:lnTo>
                      <a:lnTo>
                        <a:pt x="349" y="60"/>
                      </a:lnTo>
                      <a:lnTo>
                        <a:pt x="326" y="60"/>
                      </a:lnTo>
                      <a:lnTo>
                        <a:pt x="300" y="58"/>
                      </a:lnTo>
                      <a:lnTo>
                        <a:pt x="270" y="58"/>
                      </a:lnTo>
                      <a:lnTo>
                        <a:pt x="242" y="58"/>
                      </a:lnTo>
                      <a:lnTo>
                        <a:pt x="212" y="58"/>
                      </a:lnTo>
                      <a:lnTo>
                        <a:pt x="182" y="58"/>
                      </a:lnTo>
                      <a:lnTo>
                        <a:pt x="154" y="57"/>
                      </a:lnTo>
                      <a:lnTo>
                        <a:pt x="128" y="57"/>
                      </a:lnTo>
                      <a:lnTo>
                        <a:pt x="106" y="57"/>
                      </a:lnTo>
                      <a:lnTo>
                        <a:pt x="87" y="57"/>
                      </a:lnTo>
                      <a:lnTo>
                        <a:pt x="75" y="57"/>
                      </a:lnTo>
                      <a:lnTo>
                        <a:pt x="67" y="57"/>
                      </a:lnTo>
                      <a:lnTo>
                        <a:pt x="57" y="57"/>
                      </a:lnTo>
                      <a:lnTo>
                        <a:pt x="49" y="57"/>
                      </a:lnTo>
                      <a:lnTo>
                        <a:pt x="41" y="57"/>
                      </a:lnTo>
                      <a:lnTo>
                        <a:pt x="34" y="58"/>
                      </a:lnTo>
                      <a:lnTo>
                        <a:pt x="27" y="58"/>
                      </a:lnTo>
                      <a:lnTo>
                        <a:pt x="22" y="58"/>
                      </a:lnTo>
                      <a:lnTo>
                        <a:pt x="18" y="60"/>
                      </a:lnTo>
                      <a:lnTo>
                        <a:pt x="15" y="60"/>
                      </a:lnTo>
                      <a:lnTo>
                        <a:pt x="10" y="65"/>
                      </a:lnTo>
                      <a:lnTo>
                        <a:pt x="5" y="73"/>
                      </a:lnTo>
                      <a:lnTo>
                        <a:pt x="2" y="82"/>
                      </a:lnTo>
                      <a:lnTo>
                        <a:pt x="0" y="85"/>
                      </a:lnTo>
                      <a:lnTo>
                        <a:pt x="406" y="85"/>
                      </a:lnTo>
                      <a:lnTo>
                        <a:pt x="413" y="84"/>
                      </a:lnTo>
                      <a:lnTo>
                        <a:pt x="416" y="80"/>
                      </a:lnTo>
                      <a:lnTo>
                        <a:pt x="419" y="77"/>
                      </a:lnTo>
                      <a:lnTo>
                        <a:pt x="421" y="7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5" name="Freeform 588"/>
                <p:cNvSpPr>
                  <a:spLocks/>
                </p:cNvSpPr>
                <p:nvPr/>
              </p:nvSpPr>
              <p:spPr bwMode="auto">
                <a:xfrm>
                  <a:off x="2972" y="2821"/>
                  <a:ext cx="30" cy="14"/>
                </a:xfrm>
                <a:custGeom>
                  <a:avLst/>
                  <a:gdLst>
                    <a:gd name="T0" fmla="*/ 1 w 60"/>
                    <a:gd name="T1" fmla="*/ 1 h 27"/>
                    <a:gd name="T2" fmla="*/ 2 w 60"/>
                    <a:gd name="T3" fmla="*/ 1 h 27"/>
                    <a:gd name="T4" fmla="*/ 2 w 60"/>
                    <a:gd name="T5" fmla="*/ 1 h 27"/>
                    <a:gd name="T6" fmla="*/ 2 w 60"/>
                    <a:gd name="T7" fmla="*/ 1 h 27"/>
                    <a:gd name="T8" fmla="*/ 2 w 60"/>
                    <a:gd name="T9" fmla="*/ 1 h 27"/>
                    <a:gd name="T10" fmla="*/ 2 w 60"/>
                    <a:gd name="T11" fmla="*/ 1 h 27"/>
                    <a:gd name="T12" fmla="*/ 2 w 60"/>
                    <a:gd name="T13" fmla="*/ 1 h 27"/>
                    <a:gd name="T14" fmla="*/ 2 w 60"/>
                    <a:gd name="T15" fmla="*/ 1 h 27"/>
                    <a:gd name="T16" fmla="*/ 1 w 60"/>
                    <a:gd name="T17" fmla="*/ 0 h 27"/>
                    <a:gd name="T18" fmla="*/ 1 w 60"/>
                    <a:gd name="T19" fmla="*/ 1 h 27"/>
                    <a:gd name="T20" fmla="*/ 1 w 60"/>
                    <a:gd name="T21" fmla="*/ 1 h 27"/>
                    <a:gd name="T22" fmla="*/ 1 w 60"/>
                    <a:gd name="T23" fmla="*/ 1 h 27"/>
                    <a:gd name="T24" fmla="*/ 0 w 60"/>
                    <a:gd name="T25" fmla="*/ 1 h 27"/>
                    <a:gd name="T26" fmla="*/ 1 w 60"/>
                    <a:gd name="T27" fmla="*/ 1 h 27"/>
                    <a:gd name="T28" fmla="*/ 1 w 60"/>
                    <a:gd name="T29" fmla="*/ 1 h 27"/>
                    <a:gd name="T30" fmla="*/ 1 w 60"/>
                    <a:gd name="T31" fmla="*/ 1 h 27"/>
                    <a:gd name="T32" fmla="*/ 1 w 60"/>
                    <a:gd name="T33" fmla="*/ 1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0"/>
                    <a:gd name="T52" fmla="*/ 0 h 27"/>
                    <a:gd name="T53" fmla="*/ 60 w 60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0" h="27">
                      <a:moveTo>
                        <a:pt x="30" y="27"/>
                      </a:moveTo>
                      <a:lnTo>
                        <a:pt x="42" y="25"/>
                      </a:lnTo>
                      <a:lnTo>
                        <a:pt x="52" y="23"/>
                      </a:lnTo>
                      <a:lnTo>
                        <a:pt x="58" y="19"/>
                      </a:lnTo>
                      <a:lnTo>
                        <a:pt x="60" y="12"/>
                      </a:lnTo>
                      <a:lnTo>
                        <a:pt x="58" y="8"/>
                      </a:lnTo>
                      <a:lnTo>
                        <a:pt x="52" y="3"/>
                      </a:lnTo>
                      <a:lnTo>
                        <a:pt x="42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3"/>
                      </a:lnTo>
                      <a:lnTo>
                        <a:pt x="3" y="8"/>
                      </a:lnTo>
                      <a:lnTo>
                        <a:pt x="0" y="12"/>
                      </a:lnTo>
                      <a:lnTo>
                        <a:pt x="3" y="19"/>
                      </a:lnTo>
                      <a:lnTo>
                        <a:pt x="9" y="23"/>
                      </a:lnTo>
                      <a:lnTo>
                        <a:pt x="18" y="25"/>
                      </a:lnTo>
                      <a:lnTo>
                        <a:pt x="30" y="27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6" name="Freeform 589"/>
                <p:cNvSpPr>
                  <a:spLocks/>
                </p:cNvSpPr>
                <p:nvPr/>
              </p:nvSpPr>
              <p:spPr bwMode="auto">
                <a:xfrm>
                  <a:off x="2809" y="2813"/>
                  <a:ext cx="217" cy="47"/>
                </a:xfrm>
                <a:custGeom>
                  <a:avLst/>
                  <a:gdLst>
                    <a:gd name="T0" fmla="*/ 0 w 435"/>
                    <a:gd name="T1" fmla="*/ 1 h 93"/>
                    <a:gd name="T2" fmla="*/ 0 w 435"/>
                    <a:gd name="T3" fmla="*/ 1 h 93"/>
                    <a:gd name="T4" fmla="*/ 0 w 435"/>
                    <a:gd name="T5" fmla="*/ 1 h 93"/>
                    <a:gd name="T6" fmla="*/ 0 w 435"/>
                    <a:gd name="T7" fmla="*/ 1 h 93"/>
                    <a:gd name="T8" fmla="*/ 1 w 435"/>
                    <a:gd name="T9" fmla="*/ 1 h 93"/>
                    <a:gd name="T10" fmla="*/ 1 w 435"/>
                    <a:gd name="T11" fmla="*/ 1 h 93"/>
                    <a:gd name="T12" fmla="*/ 1 w 435"/>
                    <a:gd name="T13" fmla="*/ 1 h 93"/>
                    <a:gd name="T14" fmla="*/ 2 w 435"/>
                    <a:gd name="T15" fmla="*/ 1 h 93"/>
                    <a:gd name="T16" fmla="*/ 3 w 435"/>
                    <a:gd name="T17" fmla="*/ 1 h 93"/>
                    <a:gd name="T18" fmla="*/ 4 w 435"/>
                    <a:gd name="T19" fmla="*/ 1 h 93"/>
                    <a:gd name="T20" fmla="*/ 5 w 435"/>
                    <a:gd name="T21" fmla="*/ 1 h 93"/>
                    <a:gd name="T22" fmla="*/ 6 w 435"/>
                    <a:gd name="T23" fmla="*/ 1 h 93"/>
                    <a:gd name="T24" fmla="*/ 7 w 435"/>
                    <a:gd name="T25" fmla="*/ 1 h 93"/>
                    <a:gd name="T26" fmla="*/ 8 w 435"/>
                    <a:gd name="T27" fmla="*/ 1 h 93"/>
                    <a:gd name="T28" fmla="*/ 9 w 435"/>
                    <a:gd name="T29" fmla="*/ 1 h 93"/>
                    <a:gd name="T30" fmla="*/ 10 w 435"/>
                    <a:gd name="T31" fmla="*/ 1 h 93"/>
                    <a:gd name="T32" fmla="*/ 11 w 435"/>
                    <a:gd name="T33" fmla="*/ 1 h 93"/>
                    <a:gd name="T34" fmla="*/ 12 w 435"/>
                    <a:gd name="T35" fmla="*/ 1 h 93"/>
                    <a:gd name="T36" fmla="*/ 12 w 435"/>
                    <a:gd name="T37" fmla="*/ 1 h 93"/>
                    <a:gd name="T38" fmla="*/ 13 w 435"/>
                    <a:gd name="T39" fmla="*/ 1 h 93"/>
                    <a:gd name="T40" fmla="*/ 13 w 435"/>
                    <a:gd name="T41" fmla="*/ 1 h 93"/>
                    <a:gd name="T42" fmla="*/ 13 w 435"/>
                    <a:gd name="T43" fmla="*/ 1 h 93"/>
                    <a:gd name="T44" fmla="*/ 13 w 435"/>
                    <a:gd name="T45" fmla="*/ 1 h 93"/>
                    <a:gd name="T46" fmla="*/ 13 w 435"/>
                    <a:gd name="T47" fmla="*/ 1 h 93"/>
                    <a:gd name="T48" fmla="*/ 13 w 435"/>
                    <a:gd name="T49" fmla="*/ 1 h 93"/>
                    <a:gd name="T50" fmla="*/ 13 w 435"/>
                    <a:gd name="T51" fmla="*/ 1 h 93"/>
                    <a:gd name="T52" fmla="*/ 13 w 435"/>
                    <a:gd name="T53" fmla="*/ 1 h 93"/>
                    <a:gd name="T54" fmla="*/ 13 w 435"/>
                    <a:gd name="T55" fmla="*/ 1 h 93"/>
                    <a:gd name="T56" fmla="*/ 13 w 435"/>
                    <a:gd name="T57" fmla="*/ 1 h 93"/>
                    <a:gd name="T58" fmla="*/ 13 w 435"/>
                    <a:gd name="T59" fmla="*/ 1 h 93"/>
                    <a:gd name="T60" fmla="*/ 13 w 435"/>
                    <a:gd name="T61" fmla="*/ 1 h 93"/>
                    <a:gd name="T62" fmla="*/ 13 w 435"/>
                    <a:gd name="T63" fmla="*/ 1 h 93"/>
                    <a:gd name="T64" fmla="*/ 13 w 435"/>
                    <a:gd name="T65" fmla="*/ 0 h 93"/>
                    <a:gd name="T66" fmla="*/ 0 w 435"/>
                    <a:gd name="T67" fmla="*/ 0 h 93"/>
                    <a:gd name="T68" fmla="*/ 0 w 435"/>
                    <a:gd name="T69" fmla="*/ 1 h 93"/>
                    <a:gd name="T70" fmla="*/ 0 w 435"/>
                    <a:gd name="T71" fmla="*/ 1 h 93"/>
                    <a:gd name="T72" fmla="*/ 0 w 435"/>
                    <a:gd name="T73" fmla="*/ 1 h 93"/>
                    <a:gd name="T74" fmla="*/ 0 w 435"/>
                    <a:gd name="T75" fmla="*/ 1 h 93"/>
                    <a:gd name="T76" fmla="*/ 0 w 435"/>
                    <a:gd name="T77" fmla="*/ 3 h 93"/>
                    <a:gd name="T78" fmla="*/ 0 w 435"/>
                    <a:gd name="T79" fmla="*/ 3 h 93"/>
                    <a:gd name="T80" fmla="*/ 0 w 435"/>
                    <a:gd name="T81" fmla="*/ 3 h 93"/>
                    <a:gd name="T82" fmla="*/ 0 w 435"/>
                    <a:gd name="T83" fmla="*/ 3 h 93"/>
                    <a:gd name="T84" fmla="*/ 0 w 435"/>
                    <a:gd name="T85" fmla="*/ 3 h 93"/>
                    <a:gd name="T86" fmla="*/ 0 w 435"/>
                    <a:gd name="T87" fmla="*/ 3 h 93"/>
                    <a:gd name="T88" fmla="*/ 0 w 435"/>
                    <a:gd name="T89" fmla="*/ 3 h 93"/>
                    <a:gd name="T90" fmla="*/ 0 w 435"/>
                    <a:gd name="T91" fmla="*/ 3 h 93"/>
                    <a:gd name="T92" fmla="*/ 0 w 435"/>
                    <a:gd name="T93" fmla="*/ 2 h 93"/>
                    <a:gd name="T94" fmla="*/ 0 w 435"/>
                    <a:gd name="T95" fmla="*/ 2 h 93"/>
                    <a:gd name="T96" fmla="*/ 0 w 435"/>
                    <a:gd name="T97" fmla="*/ 1 h 93"/>
                    <a:gd name="T98" fmla="*/ 0 w 435"/>
                    <a:gd name="T99" fmla="*/ 1 h 93"/>
                    <a:gd name="T100" fmla="*/ 0 w 435"/>
                    <a:gd name="T101" fmla="*/ 1 h 9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35"/>
                    <a:gd name="T154" fmla="*/ 0 h 93"/>
                    <a:gd name="T155" fmla="*/ 435 w 435"/>
                    <a:gd name="T156" fmla="*/ 93 h 9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35" h="9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9"/>
                      </a:lnTo>
                      <a:lnTo>
                        <a:pt x="21" y="8"/>
                      </a:lnTo>
                      <a:lnTo>
                        <a:pt x="33" y="8"/>
                      </a:lnTo>
                      <a:lnTo>
                        <a:pt x="41" y="8"/>
                      </a:lnTo>
                      <a:lnTo>
                        <a:pt x="55" y="8"/>
                      </a:lnTo>
                      <a:lnTo>
                        <a:pt x="76" y="8"/>
                      </a:lnTo>
                      <a:lnTo>
                        <a:pt x="103" y="8"/>
                      </a:lnTo>
                      <a:lnTo>
                        <a:pt x="133" y="8"/>
                      </a:lnTo>
                      <a:lnTo>
                        <a:pt x="164" y="8"/>
                      </a:lnTo>
                      <a:lnTo>
                        <a:pt x="199" y="8"/>
                      </a:lnTo>
                      <a:lnTo>
                        <a:pt x="236" y="8"/>
                      </a:lnTo>
                      <a:lnTo>
                        <a:pt x="270" y="8"/>
                      </a:lnTo>
                      <a:lnTo>
                        <a:pt x="305" y="8"/>
                      </a:lnTo>
                      <a:lnTo>
                        <a:pt x="337" y="8"/>
                      </a:lnTo>
                      <a:lnTo>
                        <a:pt x="365" y="8"/>
                      </a:lnTo>
                      <a:lnTo>
                        <a:pt x="389" y="8"/>
                      </a:lnTo>
                      <a:lnTo>
                        <a:pt x="408" y="8"/>
                      </a:lnTo>
                      <a:lnTo>
                        <a:pt x="419" y="8"/>
                      </a:lnTo>
                      <a:lnTo>
                        <a:pt x="423" y="8"/>
                      </a:lnTo>
                      <a:lnTo>
                        <a:pt x="425" y="8"/>
                      </a:lnTo>
                      <a:lnTo>
                        <a:pt x="427" y="8"/>
                      </a:lnTo>
                      <a:lnTo>
                        <a:pt x="428" y="8"/>
                      </a:lnTo>
                      <a:lnTo>
                        <a:pt x="430" y="8"/>
                      </a:lnTo>
                      <a:lnTo>
                        <a:pt x="433" y="9"/>
                      </a:lnTo>
                      <a:lnTo>
                        <a:pt x="435" y="9"/>
                      </a:lnTo>
                      <a:lnTo>
                        <a:pt x="433" y="6"/>
                      </a:lnTo>
                      <a:lnTo>
                        <a:pt x="430" y="3"/>
                      </a:lnTo>
                      <a:lnTo>
                        <a:pt x="425" y="2"/>
                      </a:lnTo>
                      <a:lnTo>
                        <a:pt x="420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79"/>
                      </a:lnTo>
                      <a:lnTo>
                        <a:pt x="2" y="85"/>
                      </a:lnTo>
                      <a:lnTo>
                        <a:pt x="5" y="88"/>
                      </a:lnTo>
                      <a:lnTo>
                        <a:pt x="8" y="92"/>
                      </a:lnTo>
                      <a:lnTo>
                        <a:pt x="14" y="93"/>
                      </a:lnTo>
                      <a:lnTo>
                        <a:pt x="13" y="92"/>
                      </a:lnTo>
                      <a:lnTo>
                        <a:pt x="11" y="85"/>
                      </a:lnTo>
                      <a:lnTo>
                        <a:pt x="10" y="73"/>
                      </a:lnTo>
                      <a:lnTo>
                        <a:pt x="8" y="54"/>
                      </a:lnTo>
                      <a:lnTo>
                        <a:pt x="8" y="33"/>
                      </a:lnTo>
                      <a:lnTo>
                        <a:pt x="8" y="21"/>
                      </a:lnTo>
                      <a:lnTo>
                        <a:pt x="8" y="14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7" name="Freeform 590"/>
                <p:cNvSpPr>
                  <a:spLocks/>
                </p:cNvSpPr>
                <p:nvPr/>
              </p:nvSpPr>
              <p:spPr bwMode="auto">
                <a:xfrm>
                  <a:off x="2777" y="2851"/>
                  <a:ext cx="279" cy="53"/>
                </a:xfrm>
                <a:custGeom>
                  <a:avLst/>
                  <a:gdLst>
                    <a:gd name="T0" fmla="*/ 1 w 558"/>
                    <a:gd name="T1" fmla="*/ 3 h 108"/>
                    <a:gd name="T2" fmla="*/ 1 w 558"/>
                    <a:gd name="T3" fmla="*/ 3 h 108"/>
                    <a:gd name="T4" fmla="*/ 1 w 558"/>
                    <a:gd name="T5" fmla="*/ 3 h 108"/>
                    <a:gd name="T6" fmla="*/ 1 w 558"/>
                    <a:gd name="T7" fmla="*/ 2 h 108"/>
                    <a:gd name="T8" fmla="*/ 0 w 558"/>
                    <a:gd name="T9" fmla="*/ 2 h 108"/>
                    <a:gd name="T10" fmla="*/ 0 w 558"/>
                    <a:gd name="T11" fmla="*/ 2 h 108"/>
                    <a:gd name="T12" fmla="*/ 1 w 558"/>
                    <a:gd name="T13" fmla="*/ 2 h 108"/>
                    <a:gd name="T14" fmla="*/ 2 w 558"/>
                    <a:gd name="T15" fmla="*/ 0 h 108"/>
                    <a:gd name="T16" fmla="*/ 2 w 558"/>
                    <a:gd name="T17" fmla="*/ 0 h 108"/>
                    <a:gd name="T18" fmla="*/ 2 w 558"/>
                    <a:gd name="T19" fmla="*/ 0 h 108"/>
                    <a:gd name="T20" fmla="*/ 2 w 558"/>
                    <a:gd name="T21" fmla="*/ 0 h 108"/>
                    <a:gd name="T22" fmla="*/ 3 w 558"/>
                    <a:gd name="T23" fmla="*/ 0 h 108"/>
                    <a:gd name="T24" fmla="*/ 3 w 558"/>
                    <a:gd name="T25" fmla="*/ 0 h 108"/>
                    <a:gd name="T26" fmla="*/ 14 w 558"/>
                    <a:gd name="T27" fmla="*/ 0 h 108"/>
                    <a:gd name="T28" fmla="*/ 14 w 558"/>
                    <a:gd name="T29" fmla="*/ 0 h 108"/>
                    <a:gd name="T30" fmla="*/ 14 w 558"/>
                    <a:gd name="T31" fmla="*/ 0 h 108"/>
                    <a:gd name="T32" fmla="*/ 14 w 558"/>
                    <a:gd name="T33" fmla="*/ 0 h 108"/>
                    <a:gd name="T34" fmla="*/ 14 w 558"/>
                    <a:gd name="T35" fmla="*/ 0 h 108"/>
                    <a:gd name="T36" fmla="*/ 14 w 558"/>
                    <a:gd name="T37" fmla="*/ 0 h 108"/>
                    <a:gd name="T38" fmla="*/ 17 w 558"/>
                    <a:gd name="T39" fmla="*/ 2 h 108"/>
                    <a:gd name="T40" fmla="*/ 17 w 558"/>
                    <a:gd name="T41" fmla="*/ 2 h 108"/>
                    <a:gd name="T42" fmla="*/ 17 w 558"/>
                    <a:gd name="T43" fmla="*/ 2 h 108"/>
                    <a:gd name="T44" fmla="*/ 17 w 558"/>
                    <a:gd name="T45" fmla="*/ 2 h 108"/>
                    <a:gd name="T46" fmla="*/ 17 w 558"/>
                    <a:gd name="T47" fmla="*/ 3 h 108"/>
                    <a:gd name="T48" fmla="*/ 17 w 558"/>
                    <a:gd name="T49" fmla="*/ 3 h 108"/>
                    <a:gd name="T50" fmla="*/ 17 w 558"/>
                    <a:gd name="T51" fmla="*/ 3 h 108"/>
                    <a:gd name="T52" fmla="*/ 1 w 558"/>
                    <a:gd name="T53" fmla="*/ 3 h 10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8"/>
                    <a:gd name="T82" fmla="*/ 0 h 108"/>
                    <a:gd name="T83" fmla="*/ 558 w 558"/>
                    <a:gd name="T84" fmla="*/ 108 h 10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8" h="108">
                      <a:moveTo>
                        <a:pt x="28" y="108"/>
                      </a:moveTo>
                      <a:lnTo>
                        <a:pt x="17" y="106"/>
                      </a:lnTo>
                      <a:lnTo>
                        <a:pt x="8" y="100"/>
                      </a:lnTo>
                      <a:lnTo>
                        <a:pt x="2" y="90"/>
                      </a:lnTo>
                      <a:lnTo>
                        <a:pt x="0" y="78"/>
                      </a:lnTo>
                      <a:lnTo>
                        <a:pt x="0" y="71"/>
                      </a:lnTo>
                      <a:lnTo>
                        <a:pt x="5" y="68"/>
                      </a:lnTo>
                      <a:lnTo>
                        <a:pt x="93" y="16"/>
                      </a:lnTo>
                      <a:lnTo>
                        <a:pt x="87" y="24"/>
                      </a:lnTo>
                      <a:lnTo>
                        <a:pt x="88" y="14"/>
                      </a:lnTo>
                      <a:lnTo>
                        <a:pt x="93" y="7"/>
                      </a:lnTo>
                      <a:lnTo>
                        <a:pt x="99" y="2"/>
                      </a:lnTo>
                      <a:lnTo>
                        <a:pt x="109" y="0"/>
                      </a:lnTo>
                      <a:lnTo>
                        <a:pt x="449" y="0"/>
                      </a:lnTo>
                      <a:lnTo>
                        <a:pt x="458" y="2"/>
                      </a:lnTo>
                      <a:lnTo>
                        <a:pt x="464" y="7"/>
                      </a:lnTo>
                      <a:lnTo>
                        <a:pt x="469" y="14"/>
                      </a:lnTo>
                      <a:lnTo>
                        <a:pt x="471" y="24"/>
                      </a:lnTo>
                      <a:lnTo>
                        <a:pt x="466" y="16"/>
                      </a:lnTo>
                      <a:lnTo>
                        <a:pt x="553" y="68"/>
                      </a:lnTo>
                      <a:lnTo>
                        <a:pt x="558" y="71"/>
                      </a:lnTo>
                      <a:lnTo>
                        <a:pt x="558" y="78"/>
                      </a:lnTo>
                      <a:lnTo>
                        <a:pt x="556" y="90"/>
                      </a:lnTo>
                      <a:lnTo>
                        <a:pt x="550" y="100"/>
                      </a:lnTo>
                      <a:lnTo>
                        <a:pt x="540" y="106"/>
                      </a:lnTo>
                      <a:lnTo>
                        <a:pt x="529" y="108"/>
                      </a:lnTo>
                      <a:lnTo>
                        <a:pt x="28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8" name="Freeform 591"/>
                <p:cNvSpPr>
                  <a:spLocks/>
                </p:cNvSpPr>
                <p:nvPr/>
              </p:nvSpPr>
              <p:spPr bwMode="auto">
                <a:xfrm>
                  <a:off x="2788" y="2863"/>
                  <a:ext cx="263" cy="28"/>
                </a:xfrm>
                <a:custGeom>
                  <a:avLst/>
                  <a:gdLst>
                    <a:gd name="T0" fmla="*/ 3 w 525"/>
                    <a:gd name="T1" fmla="*/ 1 h 56"/>
                    <a:gd name="T2" fmla="*/ 3 w 525"/>
                    <a:gd name="T3" fmla="*/ 1 h 56"/>
                    <a:gd name="T4" fmla="*/ 3 w 525"/>
                    <a:gd name="T5" fmla="*/ 1 h 56"/>
                    <a:gd name="T6" fmla="*/ 2 w 525"/>
                    <a:gd name="T7" fmla="*/ 1 h 56"/>
                    <a:gd name="T8" fmla="*/ 2 w 525"/>
                    <a:gd name="T9" fmla="*/ 1 h 56"/>
                    <a:gd name="T10" fmla="*/ 1 w 525"/>
                    <a:gd name="T11" fmla="*/ 2 h 56"/>
                    <a:gd name="T12" fmla="*/ 1 w 525"/>
                    <a:gd name="T13" fmla="*/ 2 h 56"/>
                    <a:gd name="T14" fmla="*/ 1 w 525"/>
                    <a:gd name="T15" fmla="*/ 2 h 56"/>
                    <a:gd name="T16" fmla="*/ 1 w 525"/>
                    <a:gd name="T17" fmla="*/ 2 h 56"/>
                    <a:gd name="T18" fmla="*/ 1 w 525"/>
                    <a:gd name="T19" fmla="*/ 2 h 56"/>
                    <a:gd name="T20" fmla="*/ 1 w 525"/>
                    <a:gd name="T21" fmla="*/ 2 h 56"/>
                    <a:gd name="T22" fmla="*/ 0 w 525"/>
                    <a:gd name="T23" fmla="*/ 2 h 56"/>
                    <a:gd name="T24" fmla="*/ 0 w 525"/>
                    <a:gd name="T25" fmla="*/ 2 h 56"/>
                    <a:gd name="T26" fmla="*/ 17 w 525"/>
                    <a:gd name="T27" fmla="*/ 2 h 56"/>
                    <a:gd name="T28" fmla="*/ 17 w 525"/>
                    <a:gd name="T29" fmla="*/ 2 h 56"/>
                    <a:gd name="T30" fmla="*/ 17 w 525"/>
                    <a:gd name="T31" fmla="*/ 2 h 56"/>
                    <a:gd name="T32" fmla="*/ 17 w 525"/>
                    <a:gd name="T33" fmla="*/ 2 h 56"/>
                    <a:gd name="T34" fmla="*/ 17 w 525"/>
                    <a:gd name="T35" fmla="*/ 2 h 56"/>
                    <a:gd name="T36" fmla="*/ 17 w 525"/>
                    <a:gd name="T37" fmla="*/ 2 h 56"/>
                    <a:gd name="T38" fmla="*/ 14 w 525"/>
                    <a:gd name="T39" fmla="*/ 0 h 56"/>
                    <a:gd name="T40" fmla="*/ 14 w 525"/>
                    <a:gd name="T41" fmla="*/ 0 h 56"/>
                    <a:gd name="T42" fmla="*/ 3 w 525"/>
                    <a:gd name="T43" fmla="*/ 1 h 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25"/>
                    <a:gd name="T67" fmla="*/ 0 h 56"/>
                    <a:gd name="T68" fmla="*/ 525 w 525"/>
                    <a:gd name="T69" fmla="*/ 56 h 5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25" h="56">
                      <a:moveTo>
                        <a:pt x="82" y="4"/>
                      </a:moveTo>
                      <a:lnTo>
                        <a:pt x="78" y="5"/>
                      </a:lnTo>
                      <a:lnTo>
                        <a:pt x="71" y="12"/>
                      </a:lnTo>
                      <a:lnTo>
                        <a:pt x="58" y="19"/>
                      </a:lnTo>
                      <a:lnTo>
                        <a:pt x="44" y="29"/>
                      </a:lnTo>
                      <a:lnTo>
                        <a:pt x="30" y="37"/>
                      </a:lnTo>
                      <a:lnTo>
                        <a:pt x="17" y="46"/>
                      </a:lnTo>
                      <a:lnTo>
                        <a:pt x="7" y="51"/>
                      </a:lnTo>
                      <a:lnTo>
                        <a:pt x="1" y="54"/>
                      </a:lnTo>
                      <a:lnTo>
                        <a:pt x="0" y="56"/>
                      </a:lnTo>
                      <a:lnTo>
                        <a:pt x="524" y="56"/>
                      </a:lnTo>
                      <a:lnTo>
                        <a:pt x="525" y="56"/>
                      </a:lnTo>
                      <a:lnTo>
                        <a:pt x="525" y="54"/>
                      </a:lnTo>
                      <a:lnTo>
                        <a:pt x="525" y="53"/>
                      </a:lnTo>
                      <a:lnTo>
                        <a:pt x="440" y="0"/>
                      </a:lnTo>
                      <a:lnTo>
                        <a:pt x="431" y="0"/>
                      </a:lnTo>
                      <a:lnTo>
                        <a:pt x="82" y="4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9" name="Freeform 592"/>
                <p:cNvSpPr>
                  <a:spLocks/>
                </p:cNvSpPr>
                <p:nvPr/>
              </p:nvSpPr>
              <p:spPr bwMode="auto">
                <a:xfrm>
                  <a:off x="2788" y="2891"/>
                  <a:ext cx="263" cy="8"/>
                </a:xfrm>
                <a:custGeom>
                  <a:avLst/>
                  <a:gdLst>
                    <a:gd name="T0" fmla="*/ 0 w 525"/>
                    <a:gd name="T1" fmla="*/ 0 h 16"/>
                    <a:gd name="T2" fmla="*/ 0 w 525"/>
                    <a:gd name="T3" fmla="*/ 1 h 16"/>
                    <a:gd name="T4" fmla="*/ 1 w 525"/>
                    <a:gd name="T5" fmla="*/ 1 h 16"/>
                    <a:gd name="T6" fmla="*/ 1 w 525"/>
                    <a:gd name="T7" fmla="*/ 1 h 16"/>
                    <a:gd name="T8" fmla="*/ 1 w 525"/>
                    <a:gd name="T9" fmla="*/ 1 h 16"/>
                    <a:gd name="T10" fmla="*/ 1 w 525"/>
                    <a:gd name="T11" fmla="*/ 1 h 16"/>
                    <a:gd name="T12" fmla="*/ 1 w 525"/>
                    <a:gd name="T13" fmla="*/ 1 h 16"/>
                    <a:gd name="T14" fmla="*/ 1 w 525"/>
                    <a:gd name="T15" fmla="*/ 1 h 16"/>
                    <a:gd name="T16" fmla="*/ 1 w 525"/>
                    <a:gd name="T17" fmla="*/ 1 h 16"/>
                    <a:gd name="T18" fmla="*/ 16 w 525"/>
                    <a:gd name="T19" fmla="*/ 1 h 16"/>
                    <a:gd name="T20" fmla="*/ 17 w 525"/>
                    <a:gd name="T21" fmla="*/ 1 h 16"/>
                    <a:gd name="T22" fmla="*/ 17 w 525"/>
                    <a:gd name="T23" fmla="*/ 1 h 16"/>
                    <a:gd name="T24" fmla="*/ 17 w 525"/>
                    <a:gd name="T25" fmla="*/ 1 h 16"/>
                    <a:gd name="T26" fmla="*/ 17 w 525"/>
                    <a:gd name="T27" fmla="*/ 0 h 16"/>
                    <a:gd name="T28" fmla="*/ 17 w 525"/>
                    <a:gd name="T29" fmla="*/ 0 h 16"/>
                    <a:gd name="T30" fmla="*/ 0 w 525"/>
                    <a:gd name="T31" fmla="*/ 0 h 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25"/>
                    <a:gd name="T49" fmla="*/ 0 h 16"/>
                    <a:gd name="T50" fmla="*/ 525 w 525"/>
                    <a:gd name="T51" fmla="*/ 16 h 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25" h="1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3" y="11"/>
                      </a:lnTo>
                      <a:lnTo>
                        <a:pt x="6" y="16"/>
                      </a:lnTo>
                      <a:lnTo>
                        <a:pt x="7" y="16"/>
                      </a:lnTo>
                      <a:lnTo>
                        <a:pt x="508" y="16"/>
                      </a:lnTo>
                      <a:lnTo>
                        <a:pt x="514" y="14"/>
                      </a:lnTo>
                      <a:lnTo>
                        <a:pt x="519" y="11"/>
                      </a:lnTo>
                      <a:lnTo>
                        <a:pt x="524" y="6"/>
                      </a:lnTo>
                      <a:lnTo>
                        <a:pt x="525" y="0"/>
                      </a:lnTo>
                      <a:lnTo>
                        <a:pt x="5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0" name="Freeform 593"/>
                <p:cNvSpPr>
                  <a:spLocks/>
                </p:cNvSpPr>
                <p:nvPr/>
              </p:nvSpPr>
              <p:spPr bwMode="auto">
                <a:xfrm>
                  <a:off x="2783" y="2856"/>
                  <a:ext cx="225" cy="43"/>
                </a:xfrm>
                <a:custGeom>
                  <a:avLst/>
                  <a:gdLst>
                    <a:gd name="T0" fmla="*/ 3 w 450"/>
                    <a:gd name="T1" fmla="*/ 1 h 86"/>
                    <a:gd name="T2" fmla="*/ 0 w 450"/>
                    <a:gd name="T3" fmla="*/ 3 h 86"/>
                    <a:gd name="T4" fmla="*/ 1 w 450"/>
                    <a:gd name="T5" fmla="*/ 3 h 86"/>
                    <a:gd name="T6" fmla="*/ 1 w 450"/>
                    <a:gd name="T7" fmla="*/ 3 h 86"/>
                    <a:gd name="T8" fmla="*/ 1 w 450"/>
                    <a:gd name="T9" fmla="*/ 3 h 86"/>
                    <a:gd name="T10" fmla="*/ 1 w 450"/>
                    <a:gd name="T11" fmla="*/ 3 h 86"/>
                    <a:gd name="T12" fmla="*/ 1 w 450"/>
                    <a:gd name="T13" fmla="*/ 3 h 86"/>
                    <a:gd name="T14" fmla="*/ 1 w 450"/>
                    <a:gd name="T15" fmla="*/ 3 h 86"/>
                    <a:gd name="T16" fmla="*/ 1 w 450"/>
                    <a:gd name="T17" fmla="*/ 3 h 86"/>
                    <a:gd name="T18" fmla="*/ 1 w 450"/>
                    <a:gd name="T19" fmla="*/ 3 h 86"/>
                    <a:gd name="T20" fmla="*/ 1 w 450"/>
                    <a:gd name="T21" fmla="*/ 3 h 86"/>
                    <a:gd name="T22" fmla="*/ 1 w 450"/>
                    <a:gd name="T23" fmla="*/ 3 h 86"/>
                    <a:gd name="T24" fmla="*/ 1 w 450"/>
                    <a:gd name="T25" fmla="*/ 3 h 86"/>
                    <a:gd name="T26" fmla="*/ 1 w 450"/>
                    <a:gd name="T27" fmla="*/ 3 h 86"/>
                    <a:gd name="T28" fmla="*/ 1 w 450"/>
                    <a:gd name="T29" fmla="*/ 3 h 86"/>
                    <a:gd name="T30" fmla="*/ 1 w 450"/>
                    <a:gd name="T31" fmla="*/ 1 h 86"/>
                    <a:gd name="T32" fmla="*/ 2 w 450"/>
                    <a:gd name="T33" fmla="*/ 1 h 86"/>
                    <a:gd name="T34" fmla="*/ 2 w 450"/>
                    <a:gd name="T35" fmla="*/ 1 h 86"/>
                    <a:gd name="T36" fmla="*/ 3 w 450"/>
                    <a:gd name="T37" fmla="*/ 1 h 86"/>
                    <a:gd name="T38" fmla="*/ 3 w 450"/>
                    <a:gd name="T39" fmla="*/ 1 h 86"/>
                    <a:gd name="T40" fmla="*/ 3 w 450"/>
                    <a:gd name="T41" fmla="*/ 1 h 86"/>
                    <a:gd name="T42" fmla="*/ 3 w 450"/>
                    <a:gd name="T43" fmla="*/ 1 h 86"/>
                    <a:gd name="T44" fmla="*/ 14 w 450"/>
                    <a:gd name="T45" fmla="*/ 1 h 86"/>
                    <a:gd name="T46" fmla="*/ 14 w 450"/>
                    <a:gd name="T47" fmla="*/ 1 h 86"/>
                    <a:gd name="T48" fmla="*/ 14 w 450"/>
                    <a:gd name="T49" fmla="*/ 1 h 86"/>
                    <a:gd name="T50" fmla="*/ 14 w 450"/>
                    <a:gd name="T51" fmla="*/ 1 h 86"/>
                    <a:gd name="T52" fmla="*/ 14 w 450"/>
                    <a:gd name="T53" fmla="*/ 1 h 86"/>
                    <a:gd name="T54" fmla="*/ 14 w 450"/>
                    <a:gd name="T55" fmla="*/ 1 h 86"/>
                    <a:gd name="T56" fmla="*/ 14 w 450"/>
                    <a:gd name="T57" fmla="*/ 0 h 86"/>
                    <a:gd name="T58" fmla="*/ 4 w 450"/>
                    <a:gd name="T59" fmla="*/ 0 h 86"/>
                    <a:gd name="T60" fmla="*/ 3 w 450"/>
                    <a:gd name="T61" fmla="*/ 1 h 86"/>
                    <a:gd name="T62" fmla="*/ 3 w 450"/>
                    <a:gd name="T63" fmla="*/ 1 h 86"/>
                    <a:gd name="T64" fmla="*/ 3 w 450"/>
                    <a:gd name="T65" fmla="*/ 1 h 86"/>
                    <a:gd name="T66" fmla="*/ 3 w 450"/>
                    <a:gd name="T67" fmla="*/ 1 h 8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0"/>
                    <a:gd name="T103" fmla="*/ 0 h 86"/>
                    <a:gd name="T104" fmla="*/ 450 w 450"/>
                    <a:gd name="T105" fmla="*/ 86 h 8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0" h="86">
                      <a:moveTo>
                        <a:pt x="87" y="13"/>
                      </a:moveTo>
                      <a:lnTo>
                        <a:pt x="0" y="67"/>
                      </a:lnTo>
                      <a:lnTo>
                        <a:pt x="2" y="73"/>
                      </a:lnTo>
                      <a:lnTo>
                        <a:pt x="5" y="79"/>
                      </a:lnTo>
                      <a:lnTo>
                        <a:pt x="10" y="84"/>
                      </a:lnTo>
                      <a:lnTo>
                        <a:pt x="16" y="86"/>
                      </a:lnTo>
                      <a:lnTo>
                        <a:pt x="13" y="81"/>
                      </a:lnTo>
                      <a:lnTo>
                        <a:pt x="11" y="78"/>
                      </a:lnTo>
                      <a:lnTo>
                        <a:pt x="10" y="73"/>
                      </a:lnTo>
                      <a:lnTo>
                        <a:pt x="10" y="70"/>
                      </a:lnTo>
                      <a:lnTo>
                        <a:pt x="11" y="68"/>
                      </a:lnTo>
                      <a:lnTo>
                        <a:pt x="17" y="65"/>
                      </a:lnTo>
                      <a:lnTo>
                        <a:pt x="27" y="60"/>
                      </a:lnTo>
                      <a:lnTo>
                        <a:pt x="40" y="51"/>
                      </a:lnTo>
                      <a:lnTo>
                        <a:pt x="54" y="43"/>
                      </a:lnTo>
                      <a:lnTo>
                        <a:pt x="68" y="33"/>
                      </a:lnTo>
                      <a:lnTo>
                        <a:pt x="81" y="26"/>
                      </a:lnTo>
                      <a:lnTo>
                        <a:pt x="88" y="19"/>
                      </a:lnTo>
                      <a:lnTo>
                        <a:pt x="92" y="18"/>
                      </a:lnTo>
                      <a:lnTo>
                        <a:pt x="441" y="14"/>
                      </a:lnTo>
                      <a:lnTo>
                        <a:pt x="450" y="14"/>
                      </a:lnTo>
                      <a:lnTo>
                        <a:pt x="449" y="13"/>
                      </a:lnTo>
                      <a:lnTo>
                        <a:pt x="447" y="8"/>
                      </a:lnTo>
                      <a:lnTo>
                        <a:pt x="445" y="3"/>
                      </a:lnTo>
                      <a:lnTo>
                        <a:pt x="442" y="2"/>
                      </a:lnTo>
                      <a:lnTo>
                        <a:pt x="438" y="0"/>
                      </a:lnTo>
                      <a:lnTo>
                        <a:pt x="98" y="0"/>
                      </a:lnTo>
                      <a:lnTo>
                        <a:pt x="95" y="2"/>
                      </a:lnTo>
                      <a:lnTo>
                        <a:pt x="90" y="3"/>
                      </a:lnTo>
                      <a:lnTo>
                        <a:pt x="88" y="8"/>
                      </a:lnTo>
                      <a:lnTo>
                        <a:pt x="87" y="13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1" name="Freeform 594"/>
                <p:cNvSpPr>
                  <a:spLocks/>
                </p:cNvSpPr>
                <p:nvPr/>
              </p:nvSpPr>
              <p:spPr bwMode="auto">
                <a:xfrm>
                  <a:off x="2832" y="2862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2" name="Freeform 595"/>
                <p:cNvSpPr>
                  <a:spLocks/>
                </p:cNvSpPr>
                <p:nvPr/>
              </p:nvSpPr>
              <p:spPr bwMode="auto">
                <a:xfrm>
                  <a:off x="2860" y="2862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3" name="Freeform 596"/>
                <p:cNvSpPr>
                  <a:spLocks/>
                </p:cNvSpPr>
                <p:nvPr/>
              </p:nvSpPr>
              <p:spPr bwMode="auto">
                <a:xfrm>
                  <a:off x="2888" y="2862"/>
                  <a:ext cx="20" cy="4"/>
                </a:xfrm>
                <a:custGeom>
                  <a:avLst/>
                  <a:gdLst>
                    <a:gd name="T0" fmla="*/ 0 w 40"/>
                    <a:gd name="T1" fmla="*/ 1 h 8"/>
                    <a:gd name="T2" fmla="*/ 1 w 40"/>
                    <a:gd name="T3" fmla="*/ 1 h 8"/>
                    <a:gd name="T4" fmla="*/ 1 w 40"/>
                    <a:gd name="T5" fmla="*/ 1 h 8"/>
                    <a:gd name="T6" fmla="*/ 1 w 40"/>
                    <a:gd name="T7" fmla="*/ 1 h 8"/>
                    <a:gd name="T8" fmla="*/ 1 w 40"/>
                    <a:gd name="T9" fmla="*/ 0 h 8"/>
                    <a:gd name="T10" fmla="*/ 1 w 40"/>
                    <a:gd name="T11" fmla="*/ 0 h 8"/>
                    <a:gd name="T12" fmla="*/ 1 w 40"/>
                    <a:gd name="T13" fmla="*/ 0 h 8"/>
                    <a:gd name="T14" fmla="*/ 1 w 40"/>
                    <a:gd name="T15" fmla="*/ 0 h 8"/>
                    <a:gd name="T16" fmla="*/ 1 w 40"/>
                    <a:gd name="T17" fmla="*/ 0 h 8"/>
                    <a:gd name="T18" fmla="*/ 1 w 40"/>
                    <a:gd name="T19" fmla="*/ 1 h 8"/>
                    <a:gd name="T20" fmla="*/ 1 w 40"/>
                    <a:gd name="T21" fmla="*/ 1 h 8"/>
                    <a:gd name="T22" fmla="*/ 1 w 40"/>
                    <a:gd name="T23" fmla="*/ 1 h 8"/>
                    <a:gd name="T24" fmla="*/ 1 w 40"/>
                    <a:gd name="T25" fmla="*/ 1 h 8"/>
                    <a:gd name="T26" fmla="*/ 0 w 40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"/>
                    <a:gd name="T43" fmla="*/ 0 h 8"/>
                    <a:gd name="T44" fmla="*/ 40 w 40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4" name="Freeform 597"/>
                <p:cNvSpPr>
                  <a:spLocks/>
                </p:cNvSpPr>
                <p:nvPr/>
              </p:nvSpPr>
              <p:spPr bwMode="auto">
                <a:xfrm>
                  <a:off x="2917" y="2862"/>
                  <a:ext cx="19" cy="4"/>
                </a:xfrm>
                <a:custGeom>
                  <a:avLst/>
                  <a:gdLst>
                    <a:gd name="T0" fmla="*/ 0 w 37"/>
                    <a:gd name="T1" fmla="*/ 1 h 8"/>
                    <a:gd name="T2" fmla="*/ 1 w 37"/>
                    <a:gd name="T3" fmla="*/ 1 h 8"/>
                    <a:gd name="T4" fmla="*/ 1 w 37"/>
                    <a:gd name="T5" fmla="*/ 1 h 8"/>
                    <a:gd name="T6" fmla="*/ 1 w 37"/>
                    <a:gd name="T7" fmla="*/ 1 h 8"/>
                    <a:gd name="T8" fmla="*/ 1 w 37"/>
                    <a:gd name="T9" fmla="*/ 0 h 8"/>
                    <a:gd name="T10" fmla="*/ 1 w 37"/>
                    <a:gd name="T11" fmla="*/ 0 h 8"/>
                    <a:gd name="T12" fmla="*/ 1 w 37"/>
                    <a:gd name="T13" fmla="*/ 0 h 8"/>
                    <a:gd name="T14" fmla="*/ 1 w 37"/>
                    <a:gd name="T15" fmla="*/ 0 h 8"/>
                    <a:gd name="T16" fmla="*/ 1 w 37"/>
                    <a:gd name="T17" fmla="*/ 0 h 8"/>
                    <a:gd name="T18" fmla="*/ 1 w 37"/>
                    <a:gd name="T19" fmla="*/ 1 h 8"/>
                    <a:gd name="T20" fmla="*/ 2 w 37"/>
                    <a:gd name="T21" fmla="*/ 1 h 8"/>
                    <a:gd name="T22" fmla="*/ 2 w 37"/>
                    <a:gd name="T23" fmla="*/ 1 h 8"/>
                    <a:gd name="T24" fmla="*/ 2 w 37"/>
                    <a:gd name="T25" fmla="*/ 1 h 8"/>
                    <a:gd name="T26" fmla="*/ 0 w 37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7"/>
                    <a:gd name="T43" fmla="*/ 0 h 8"/>
                    <a:gd name="T44" fmla="*/ 37 w 3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7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5" name="Freeform 598"/>
                <p:cNvSpPr>
                  <a:spLocks/>
                </p:cNvSpPr>
                <p:nvPr/>
              </p:nvSpPr>
              <p:spPr bwMode="auto">
                <a:xfrm>
                  <a:off x="2944" y="2862"/>
                  <a:ext cx="20" cy="4"/>
                </a:xfrm>
                <a:custGeom>
                  <a:avLst/>
                  <a:gdLst>
                    <a:gd name="T0" fmla="*/ 0 w 40"/>
                    <a:gd name="T1" fmla="*/ 1 h 8"/>
                    <a:gd name="T2" fmla="*/ 1 w 40"/>
                    <a:gd name="T3" fmla="*/ 1 h 8"/>
                    <a:gd name="T4" fmla="*/ 1 w 40"/>
                    <a:gd name="T5" fmla="*/ 1 h 8"/>
                    <a:gd name="T6" fmla="*/ 1 w 40"/>
                    <a:gd name="T7" fmla="*/ 1 h 8"/>
                    <a:gd name="T8" fmla="*/ 1 w 40"/>
                    <a:gd name="T9" fmla="*/ 0 h 8"/>
                    <a:gd name="T10" fmla="*/ 1 w 40"/>
                    <a:gd name="T11" fmla="*/ 0 h 8"/>
                    <a:gd name="T12" fmla="*/ 1 w 40"/>
                    <a:gd name="T13" fmla="*/ 0 h 8"/>
                    <a:gd name="T14" fmla="*/ 1 w 40"/>
                    <a:gd name="T15" fmla="*/ 0 h 8"/>
                    <a:gd name="T16" fmla="*/ 1 w 40"/>
                    <a:gd name="T17" fmla="*/ 0 h 8"/>
                    <a:gd name="T18" fmla="*/ 1 w 40"/>
                    <a:gd name="T19" fmla="*/ 1 h 8"/>
                    <a:gd name="T20" fmla="*/ 1 w 40"/>
                    <a:gd name="T21" fmla="*/ 1 h 8"/>
                    <a:gd name="T22" fmla="*/ 1 w 40"/>
                    <a:gd name="T23" fmla="*/ 1 h 8"/>
                    <a:gd name="T24" fmla="*/ 1 w 40"/>
                    <a:gd name="T25" fmla="*/ 1 h 8"/>
                    <a:gd name="T26" fmla="*/ 0 w 40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"/>
                    <a:gd name="T43" fmla="*/ 0 h 8"/>
                    <a:gd name="T44" fmla="*/ 40 w 40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9" y="2"/>
                      </a:lnTo>
                      <a:lnTo>
                        <a:pt x="35" y="3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6" name="Freeform 599"/>
                <p:cNvSpPr>
                  <a:spLocks/>
                </p:cNvSpPr>
                <p:nvPr/>
              </p:nvSpPr>
              <p:spPr bwMode="auto">
                <a:xfrm>
                  <a:off x="2973" y="2862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7" name="Freeform 600"/>
                <p:cNvSpPr>
                  <a:spLocks/>
                </p:cNvSpPr>
                <p:nvPr/>
              </p:nvSpPr>
              <p:spPr bwMode="auto">
                <a:xfrm>
                  <a:off x="2820" y="2870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8" name="Freeform 601"/>
                <p:cNvSpPr>
                  <a:spLocks/>
                </p:cNvSpPr>
                <p:nvPr/>
              </p:nvSpPr>
              <p:spPr bwMode="auto">
                <a:xfrm>
                  <a:off x="2849" y="2870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9" name="Freeform 602"/>
                <p:cNvSpPr>
                  <a:spLocks/>
                </p:cNvSpPr>
                <p:nvPr/>
              </p:nvSpPr>
              <p:spPr bwMode="auto">
                <a:xfrm>
                  <a:off x="2876" y="2870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0" name="Freeform 603"/>
                <p:cNvSpPr>
                  <a:spLocks/>
                </p:cNvSpPr>
                <p:nvPr/>
              </p:nvSpPr>
              <p:spPr bwMode="auto">
                <a:xfrm>
                  <a:off x="2905" y="2870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1" name="Freeform 604"/>
                <p:cNvSpPr>
                  <a:spLocks/>
                </p:cNvSpPr>
                <p:nvPr/>
              </p:nvSpPr>
              <p:spPr bwMode="auto">
                <a:xfrm>
                  <a:off x="2932" y="2870"/>
                  <a:ext cx="19" cy="4"/>
                </a:xfrm>
                <a:custGeom>
                  <a:avLst/>
                  <a:gdLst>
                    <a:gd name="T0" fmla="*/ 0 w 37"/>
                    <a:gd name="T1" fmla="*/ 1 h 8"/>
                    <a:gd name="T2" fmla="*/ 1 w 37"/>
                    <a:gd name="T3" fmla="*/ 1 h 8"/>
                    <a:gd name="T4" fmla="*/ 1 w 37"/>
                    <a:gd name="T5" fmla="*/ 1 h 8"/>
                    <a:gd name="T6" fmla="*/ 1 w 37"/>
                    <a:gd name="T7" fmla="*/ 1 h 8"/>
                    <a:gd name="T8" fmla="*/ 1 w 37"/>
                    <a:gd name="T9" fmla="*/ 0 h 8"/>
                    <a:gd name="T10" fmla="*/ 1 w 37"/>
                    <a:gd name="T11" fmla="*/ 0 h 8"/>
                    <a:gd name="T12" fmla="*/ 1 w 37"/>
                    <a:gd name="T13" fmla="*/ 0 h 8"/>
                    <a:gd name="T14" fmla="*/ 1 w 37"/>
                    <a:gd name="T15" fmla="*/ 0 h 8"/>
                    <a:gd name="T16" fmla="*/ 1 w 37"/>
                    <a:gd name="T17" fmla="*/ 0 h 8"/>
                    <a:gd name="T18" fmla="*/ 1 w 37"/>
                    <a:gd name="T19" fmla="*/ 1 h 8"/>
                    <a:gd name="T20" fmla="*/ 2 w 37"/>
                    <a:gd name="T21" fmla="*/ 1 h 8"/>
                    <a:gd name="T22" fmla="*/ 2 w 37"/>
                    <a:gd name="T23" fmla="*/ 1 h 8"/>
                    <a:gd name="T24" fmla="*/ 2 w 37"/>
                    <a:gd name="T25" fmla="*/ 1 h 8"/>
                    <a:gd name="T26" fmla="*/ 0 w 37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7"/>
                    <a:gd name="T43" fmla="*/ 0 h 8"/>
                    <a:gd name="T44" fmla="*/ 37 w 3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7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7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2" name="Freeform 605"/>
                <p:cNvSpPr>
                  <a:spLocks/>
                </p:cNvSpPr>
                <p:nvPr/>
              </p:nvSpPr>
              <p:spPr bwMode="auto">
                <a:xfrm>
                  <a:off x="2961" y="2870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3" name="Freeform 606"/>
                <p:cNvSpPr>
                  <a:spLocks/>
                </p:cNvSpPr>
                <p:nvPr/>
              </p:nvSpPr>
              <p:spPr bwMode="auto">
                <a:xfrm>
                  <a:off x="2990" y="2870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7" y="2"/>
                      </a:lnTo>
                      <a:lnTo>
                        <a:pt x="31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4" name="Freeform 607"/>
                <p:cNvSpPr>
                  <a:spLocks/>
                </p:cNvSpPr>
                <p:nvPr/>
              </p:nvSpPr>
              <p:spPr bwMode="auto">
                <a:xfrm>
                  <a:off x="2806" y="2878"/>
                  <a:ext cx="20" cy="5"/>
                </a:xfrm>
                <a:custGeom>
                  <a:avLst/>
                  <a:gdLst>
                    <a:gd name="T0" fmla="*/ 0 w 39"/>
                    <a:gd name="T1" fmla="*/ 1 h 10"/>
                    <a:gd name="T2" fmla="*/ 1 w 39"/>
                    <a:gd name="T3" fmla="*/ 1 h 10"/>
                    <a:gd name="T4" fmla="*/ 1 w 39"/>
                    <a:gd name="T5" fmla="*/ 1 h 10"/>
                    <a:gd name="T6" fmla="*/ 1 w 39"/>
                    <a:gd name="T7" fmla="*/ 1 h 10"/>
                    <a:gd name="T8" fmla="*/ 1 w 39"/>
                    <a:gd name="T9" fmla="*/ 0 h 10"/>
                    <a:gd name="T10" fmla="*/ 1 w 39"/>
                    <a:gd name="T11" fmla="*/ 0 h 10"/>
                    <a:gd name="T12" fmla="*/ 1 w 39"/>
                    <a:gd name="T13" fmla="*/ 0 h 10"/>
                    <a:gd name="T14" fmla="*/ 1 w 39"/>
                    <a:gd name="T15" fmla="*/ 0 h 10"/>
                    <a:gd name="T16" fmla="*/ 1 w 39"/>
                    <a:gd name="T17" fmla="*/ 0 h 10"/>
                    <a:gd name="T18" fmla="*/ 1 w 39"/>
                    <a:gd name="T19" fmla="*/ 1 h 10"/>
                    <a:gd name="T20" fmla="*/ 2 w 39"/>
                    <a:gd name="T21" fmla="*/ 1 h 10"/>
                    <a:gd name="T22" fmla="*/ 2 w 39"/>
                    <a:gd name="T23" fmla="*/ 1 h 10"/>
                    <a:gd name="T24" fmla="*/ 2 w 39"/>
                    <a:gd name="T25" fmla="*/ 1 h 10"/>
                    <a:gd name="T26" fmla="*/ 0 w 39"/>
                    <a:gd name="T27" fmla="*/ 1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"/>
                    <a:gd name="T43" fmla="*/ 0 h 10"/>
                    <a:gd name="T44" fmla="*/ 39 w 39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" h="1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8" y="8"/>
                      </a:lnTo>
                      <a:lnTo>
                        <a:pt x="3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5" name="Freeform 608"/>
                <p:cNvSpPr>
                  <a:spLocks/>
                </p:cNvSpPr>
                <p:nvPr/>
              </p:nvSpPr>
              <p:spPr bwMode="auto">
                <a:xfrm>
                  <a:off x="2835" y="2878"/>
                  <a:ext cx="19" cy="5"/>
                </a:xfrm>
                <a:custGeom>
                  <a:avLst/>
                  <a:gdLst>
                    <a:gd name="T0" fmla="*/ 0 w 38"/>
                    <a:gd name="T1" fmla="*/ 1 h 10"/>
                    <a:gd name="T2" fmla="*/ 1 w 38"/>
                    <a:gd name="T3" fmla="*/ 1 h 10"/>
                    <a:gd name="T4" fmla="*/ 1 w 38"/>
                    <a:gd name="T5" fmla="*/ 1 h 10"/>
                    <a:gd name="T6" fmla="*/ 1 w 38"/>
                    <a:gd name="T7" fmla="*/ 1 h 10"/>
                    <a:gd name="T8" fmla="*/ 1 w 38"/>
                    <a:gd name="T9" fmla="*/ 0 h 10"/>
                    <a:gd name="T10" fmla="*/ 1 w 38"/>
                    <a:gd name="T11" fmla="*/ 0 h 10"/>
                    <a:gd name="T12" fmla="*/ 1 w 38"/>
                    <a:gd name="T13" fmla="*/ 0 h 10"/>
                    <a:gd name="T14" fmla="*/ 1 w 38"/>
                    <a:gd name="T15" fmla="*/ 0 h 10"/>
                    <a:gd name="T16" fmla="*/ 1 w 38"/>
                    <a:gd name="T17" fmla="*/ 0 h 10"/>
                    <a:gd name="T18" fmla="*/ 1 w 38"/>
                    <a:gd name="T19" fmla="*/ 1 h 10"/>
                    <a:gd name="T20" fmla="*/ 1 w 38"/>
                    <a:gd name="T21" fmla="*/ 1 h 10"/>
                    <a:gd name="T22" fmla="*/ 1 w 38"/>
                    <a:gd name="T23" fmla="*/ 1 h 10"/>
                    <a:gd name="T24" fmla="*/ 1 w 38"/>
                    <a:gd name="T25" fmla="*/ 1 h 10"/>
                    <a:gd name="T26" fmla="*/ 0 w 38"/>
                    <a:gd name="T27" fmla="*/ 1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10"/>
                    <a:gd name="T44" fmla="*/ 38 w 38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5"/>
                      </a:lnTo>
                      <a:lnTo>
                        <a:pt x="37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6" name="Freeform 609"/>
                <p:cNvSpPr>
                  <a:spLocks/>
                </p:cNvSpPr>
                <p:nvPr/>
              </p:nvSpPr>
              <p:spPr bwMode="auto">
                <a:xfrm>
                  <a:off x="2849" y="2885"/>
                  <a:ext cx="141" cy="5"/>
                </a:xfrm>
                <a:custGeom>
                  <a:avLst/>
                  <a:gdLst>
                    <a:gd name="T0" fmla="*/ 0 w 281"/>
                    <a:gd name="T1" fmla="*/ 1 h 9"/>
                    <a:gd name="T2" fmla="*/ 1 w 281"/>
                    <a:gd name="T3" fmla="*/ 0 h 9"/>
                    <a:gd name="T4" fmla="*/ 9 w 281"/>
                    <a:gd name="T5" fmla="*/ 0 h 9"/>
                    <a:gd name="T6" fmla="*/ 9 w 281"/>
                    <a:gd name="T7" fmla="*/ 1 h 9"/>
                    <a:gd name="T8" fmla="*/ 0 w 281"/>
                    <a:gd name="T9" fmla="*/ 1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1"/>
                    <a:gd name="T16" fmla="*/ 0 h 9"/>
                    <a:gd name="T17" fmla="*/ 281 w 281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1" h="9">
                      <a:moveTo>
                        <a:pt x="0" y="9"/>
                      </a:moveTo>
                      <a:lnTo>
                        <a:pt x="16" y="0"/>
                      </a:lnTo>
                      <a:lnTo>
                        <a:pt x="273" y="0"/>
                      </a:lnTo>
                      <a:lnTo>
                        <a:pt x="281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7" name="Freeform 610"/>
                <p:cNvSpPr>
                  <a:spLocks/>
                </p:cNvSpPr>
                <p:nvPr/>
              </p:nvSpPr>
              <p:spPr bwMode="auto">
                <a:xfrm>
                  <a:off x="2891" y="2878"/>
                  <a:ext cx="19" cy="5"/>
                </a:xfrm>
                <a:custGeom>
                  <a:avLst/>
                  <a:gdLst>
                    <a:gd name="T0" fmla="*/ 0 w 38"/>
                    <a:gd name="T1" fmla="*/ 1 h 10"/>
                    <a:gd name="T2" fmla="*/ 1 w 38"/>
                    <a:gd name="T3" fmla="*/ 1 h 10"/>
                    <a:gd name="T4" fmla="*/ 1 w 38"/>
                    <a:gd name="T5" fmla="*/ 1 h 10"/>
                    <a:gd name="T6" fmla="*/ 1 w 38"/>
                    <a:gd name="T7" fmla="*/ 1 h 10"/>
                    <a:gd name="T8" fmla="*/ 1 w 38"/>
                    <a:gd name="T9" fmla="*/ 0 h 10"/>
                    <a:gd name="T10" fmla="*/ 1 w 38"/>
                    <a:gd name="T11" fmla="*/ 0 h 10"/>
                    <a:gd name="T12" fmla="*/ 1 w 38"/>
                    <a:gd name="T13" fmla="*/ 0 h 10"/>
                    <a:gd name="T14" fmla="*/ 1 w 38"/>
                    <a:gd name="T15" fmla="*/ 0 h 10"/>
                    <a:gd name="T16" fmla="*/ 1 w 38"/>
                    <a:gd name="T17" fmla="*/ 0 h 10"/>
                    <a:gd name="T18" fmla="*/ 1 w 38"/>
                    <a:gd name="T19" fmla="*/ 1 h 10"/>
                    <a:gd name="T20" fmla="*/ 1 w 38"/>
                    <a:gd name="T21" fmla="*/ 1 h 10"/>
                    <a:gd name="T22" fmla="*/ 1 w 38"/>
                    <a:gd name="T23" fmla="*/ 1 h 10"/>
                    <a:gd name="T24" fmla="*/ 1 w 38"/>
                    <a:gd name="T25" fmla="*/ 1 h 10"/>
                    <a:gd name="T26" fmla="*/ 0 w 38"/>
                    <a:gd name="T27" fmla="*/ 1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10"/>
                    <a:gd name="T44" fmla="*/ 38 w 38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5"/>
                      </a:lnTo>
                      <a:lnTo>
                        <a:pt x="37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8" name="Freeform 611"/>
                <p:cNvSpPr>
                  <a:spLocks/>
                </p:cNvSpPr>
                <p:nvPr/>
              </p:nvSpPr>
              <p:spPr bwMode="auto">
                <a:xfrm>
                  <a:off x="2919" y="2878"/>
                  <a:ext cx="19" cy="5"/>
                </a:xfrm>
                <a:custGeom>
                  <a:avLst/>
                  <a:gdLst>
                    <a:gd name="T0" fmla="*/ 0 w 38"/>
                    <a:gd name="T1" fmla="*/ 1 h 10"/>
                    <a:gd name="T2" fmla="*/ 1 w 38"/>
                    <a:gd name="T3" fmla="*/ 1 h 10"/>
                    <a:gd name="T4" fmla="*/ 1 w 38"/>
                    <a:gd name="T5" fmla="*/ 1 h 10"/>
                    <a:gd name="T6" fmla="*/ 1 w 38"/>
                    <a:gd name="T7" fmla="*/ 1 h 10"/>
                    <a:gd name="T8" fmla="*/ 1 w 38"/>
                    <a:gd name="T9" fmla="*/ 0 h 10"/>
                    <a:gd name="T10" fmla="*/ 1 w 38"/>
                    <a:gd name="T11" fmla="*/ 0 h 10"/>
                    <a:gd name="T12" fmla="*/ 1 w 38"/>
                    <a:gd name="T13" fmla="*/ 0 h 10"/>
                    <a:gd name="T14" fmla="*/ 1 w 38"/>
                    <a:gd name="T15" fmla="*/ 0 h 10"/>
                    <a:gd name="T16" fmla="*/ 1 w 38"/>
                    <a:gd name="T17" fmla="*/ 0 h 10"/>
                    <a:gd name="T18" fmla="*/ 1 w 38"/>
                    <a:gd name="T19" fmla="*/ 1 h 10"/>
                    <a:gd name="T20" fmla="*/ 1 w 38"/>
                    <a:gd name="T21" fmla="*/ 1 h 10"/>
                    <a:gd name="T22" fmla="*/ 1 w 38"/>
                    <a:gd name="T23" fmla="*/ 1 h 10"/>
                    <a:gd name="T24" fmla="*/ 1 w 38"/>
                    <a:gd name="T25" fmla="*/ 1 h 10"/>
                    <a:gd name="T26" fmla="*/ 0 w 38"/>
                    <a:gd name="T27" fmla="*/ 1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10"/>
                    <a:gd name="T44" fmla="*/ 38 w 38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1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9" name="Freeform 612"/>
                <p:cNvSpPr>
                  <a:spLocks/>
                </p:cNvSpPr>
                <p:nvPr/>
              </p:nvSpPr>
              <p:spPr bwMode="auto">
                <a:xfrm>
                  <a:off x="2862" y="2878"/>
                  <a:ext cx="20" cy="5"/>
                </a:xfrm>
                <a:custGeom>
                  <a:avLst/>
                  <a:gdLst>
                    <a:gd name="T0" fmla="*/ 0 w 39"/>
                    <a:gd name="T1" fmla="*/ 1 h 10"/>
                    <a:gd name="T2" fmla="*/ 1 w 39"/>
                    <a:gd name="T3" fmla="*/ 1 h 10"/>
                    <a:gd name="T4" fmla="*/ 1 w 39"/>
                    <a:gd name="T5" fmla="*/ 1 h 10"/>
                    <a:gd name="T6" fmla="*/ 1 w 39"/>
                    <a:gd name="T7" fmla="*/ 1 h 10"/>
                    <a:gd name="T8" fmla="*/ 1 w 39"/>
                    <a:gd name="T9" fmla="*/ 0 h 10"/>
                    <a:gd name="T10" fmla="*/ 1 w 39"/>
                    <a:gd name="T11" fmla="*/ 0 h 10"/>
                    <a:gd name="T12" fmla="*/ 1 w 39"/>
                    <a:gd name="T13" fmla="*/ 0 h 10"/>
                    <a:gd name="T14" fmla="*/ 1 w 39"/>
                    <a:gd name="T15" fmla="*/ 0 h 10"/>
                    <a:gd name="T16" fmla="*/ 1 w 39"/>
                    <a:gd name="T17" fmla="*/ 0 h 10"/>
                    <a:gd name="T18" fmla="*/ 1 w 39"/>
                    <a:gd name="T19" fmla="*/ 1 h 10"/>
                    <a:gd name="T20" fmla="*/ 2 w 39"/>
                    <a:gd name="T21" fmla="*/ 1 h 10"/>
                    <a:gd name="T22" fmla="*/ 2 w 39"/>
                    <a:gd name="T23" fmla="*/ 1 h 10"/>
                    <a:gd name="T24" fmla="*/ 2 w 39"/>
                    <a:gd name="T25" fmla="*/ 1 h 10"/>
                    <a:gd name="T26" fmla="*/ 0 w 39"/>
                    <a:gd name="T27" fmla="*/ 1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"/>
                    <a:gd name="T43" fmla="*/ 0 h 10"/>
                    <a:gd name="T44" fmla="*/ 39 w 39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8" y="8"/>
                      </a:lnTo>
                      <a:lnTo>
                        <a:pt x="3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0" name="Freeform 613"/>
                <p:cNvSpPr>
                  <a:spLocks/>
                </p:cNvSpPr>
                <p:nvPr/>
              </p:nvSpPr>
              <p:spPr bwMode="auto">
                <a:xfrm>
                  <a:off x="2947" y="2878"/>
                  <a:ext cx="19" cy="5"/>
                </a:xfrm>
                <a:custGeom>
                  <a:avLst/>
                  <a:gdLst>
                    <a:gd name="T0" fmla="*/ 0 w 37"/>
                    <a:gd name="T1" fmla="*/ 1 h 10"/>
                    <a:gd name="T2" fmla="*/ 1 w 37"/>
                    <a:gd name="T3" fmla="*/ 1 h 10"/>
                    <a:gd name="T4" fmla="*/ 1 w 37"/>
                    <a:gd name="T5" fmla="*/ 1 h 10"/>
                    <a:gd name="T6" fmla="*/ 1 w 37"/>
                    <a:gd name="T7" fmla="*/ 1 h 10"/>
                    <a:gd name="T8" fmla="*/ 1 w 37"/>
                    <a:gd name="T9" fmla="*/ 0 h 10"/>
                    <a:gd name="T10" fmla="*/ 1 w 37"/>
                    <a:gd name="T11" fmla="*/ 0 h 10"/>
                    <a:gd name="T12" fmla="*/ 1 w 37"/>
                    <a:gd name="T13" fmla="*/ 0 h 10"/>
                    <a:gd name="T14" fmla="*/ 1 w 37"/>
                    <a:gd name="T15" fmla="*/ 0 h 10"/>
                    <a:gd name="T16" fmla="*/ 1 w 37"/>
                    <a:gd name="T17" fmla="*/ 0 h 10"/>
                    <a:gd name="T18" fmla="*/ 1 w 37"/>
                    <a:gd name="T19" fmla="*/ 1 h 10"/>
                    <a:gd name="T20" fmla="*/ 2 w 37"/>
                    <a:gd name="T21" fmla="*/ 1 h 10"/>
                    <a:gd name="T22" fmla="*/ 2 w 37"/>
                    <a:gd name="T23" fmla="*/ 1 h 10"/>
                    <a:gd name="T24" fmla="*/ 2 w 37"/>
                    <a:gd name="T25" fmla="*/ 1 h 10"/>
                    <a:gd name="T26" fmla="*/ 0 w 37"/>
                    <a:gd name="T27" fmla="*/ 1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7"/>
                    <a:gd name="T43" fmla="*/ 0 h 10"/>
                    <a:gd name="T44" fmla="*/ 37 w 37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7" h="1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3" y="5"/>
                      </a:lnTo>
                      <a:lnTo>
                        <a:pt x="7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1" name="Freeform 614"/>
                <p:cNvSpPr>
                  <a:spLocks/>
                </p:cNvSpPr>
                <p:nvPr/>
              </p:nvSpPr>
              <p:spPr bwMode="auto">
                <a:xfrm>
                  <a:off x="2977" y="2877"/>
                  <a:ext cx="18" cy="4"/>
                </a:xfrm>
                <a:custGeom>
                  <a:avLst/>
                  <a:gdLst>
                    <a:gd name="T0" fmla="*/ 0 w 38"/>
                    <a:gd name="T1" fmla="*/ 1 h 8"/>
                    <a:gd name="T2" fmla="*/ 0 w 38"/>
                    <a:gd name="T3" fmla="*/ 1 h 8"/>
                    <a:gd name="T4" fmla="*/ 0 w 38"/>
                    <a:gd name="T5" fmla="*/ 1 h 8"/>
                    <a:gd name="T6" fmla="*/ 0 w 38"/>
                    <a:gd name="T7" fmla="*/ 1 h 8"/>
                    <a:gd name="T8" fmla="*/ 0 w 38"/>
                    <a:gd name="T9" fmla="*/ 0 h 8"/>
                    <a:gd name="T10" fmla="*/ 0 w 38"/>
                    <a:gd name="T11" fmla="*/ 0 h 8"/>
                    <a:gd name="T12" fmla="*/ 0 w 38"/>
                    <a:gd name="T13" fmla="*/ 0 h 8"/>
                    <a:gd name="T14" fmla="*/ 0 w 38"/>
                    <a:gd name="T15" fmla="*/ 0 h 8"/>
                    <a:gd name="T16" fmla="*/ 0 w 38"/>
                    <a:gd name="T17" fmla="*/ 0 h 8"/>
                    <a:gd name="T18" fmla="*/ 0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2" name="Freeform 615"/>
                <p:cNvSpPr>
                  <a:spLocks/>
                </p:cNvSpPr>
                <p:nvPr/>
              </p:nvSpPr>
              <p:spPr bwMode="auto">
                <a:xfrm>
                  <a:off x="3005" y="2877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3" name="Freeform 616"/>
                <p:cNvSpPr>
                  <a:spLocks/>
                </p:cNvSpPr>
                <p:nvPr/>
              </p:nvSpPr>
              <p:spPr bwMode="auto">
                <a:xfrm>
                  <a:off x="2995" y="2885"/>
                  <a:ext cx="19" cy="5"/>
                </a:xfrm>
                <a:custGeom>
                  <a:avLst/>
                  <a:gdLst>
                    <a:gd name="T0" fmla="*/ 0 w 38"/>
                    <a:gd name="T1" fmla="*/ 1 h 9"/>
                    <a:gd name="T2" fmla="*/ 1 w 38"/>
                    <a:gd name="T3" fmla="*/ 1 h 9"/>
                    <a:gd name="T4" fmla="*/ 1 w 38"/>
                    <a:gd name="T5" fmla="*/ 1 h 9"/>
                    <a:gd name="T6" fmla="*/ 1 w 38"/>
                    <a:gd name="T7" fmla="*/ 1 h 9"/>
                    <a:gd name="T8" fmla="*/ 1 w 38"/>
                    <a:gd name="T9" fmla="*/ 0 h 9"/>
                    <a:gd name="T10" fmla="*/ 1 w 38"/>
                    <a:gd name="T11" fmla="*/ 0 h 9"/>
                    <a:gd name="T12" fmla="*/ 1 w 38"/>
                    <a:gd name="T13" fmla="*/ 0 h 9"/>
                    <a:gd name="T14" fmla="*/ 1 w 38"/>
                    <a:gd name="T15" fmla="*/ 0 h 9"/>
                    <a:gd name="T16" fmla="*/ 1 w 38"/>
                    <a:gd name="T17" fmla="*/ 0 h 9"/>
                    <a:gd name="T18" fmla="*/ 1 w 38"/>
                    <a:gd name="T19" fmla="*/ 1 h 9"/>
                    <a:gd name="T20" fmla="*/ 1 w 38"/>
                    <a:gd name="T21" fmla="*/ 1 h 9"/>
                    <a:gd name="T22" fmla="*/ 1 w 38"/>
                    <a:gd name="T23" fmla="*/ 1 h 9"/>
                    <a:gd name="T24" fmla="*/ 1 w 38"/>
                    <a:gd name="T25" fmla="*/ 1 h 9"/>
                    <a:gd name="T26" fmla="*/ 0 w 38"/>
                    <a:gd name="T27" fmla="*/ 1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9"/>
                    <a:gd name="T44" fmla="*/ 38 w 38"/>
                    <a:gd name="T45" fmla="*/ 9 h 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9">
                      <a:moveTo>
                        <a:pt x="0" y="9"/>
                      </a:moveTo>
                      <a:lnTo>
                        <a:pt x="2" y="8"/>
                      </a:lnTo>
                      <a:lnTo>
                        <a:pt x="3" y="4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4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4" name="Freeform 617"/>
                <p:cNvSpPr>
                  <a:spLocks/>
                </p:cNvSpPr>
                <p:nvPr/>
              </p:nvSpPr>
              <p:spPr bwMode="auto">
                <a:xfrm>
                  <a:off x="3024" y="2885"/>
                  <a:ext cx="19" cy="5"/>
                </a:xfrm>
                <a:custGeom>
                  <a:avLst/>
                  <a:gdLst>
                    <a:gd name="T0" fmla="*/ 0 w 38"/>
                    <a:gd name="T1" fmla="*/ 1 h 9"/>
                    <a:gd name="T2" fmla="*/ 1 w 38"/>
                    <a:gd name="T3" fmla="*/ 1 h 9"/>
                    <a:gd name="T4" fmla="*/ 1 w 38"/>
                    <a:gd name="T5" fmla="*/ 1 h 9"/>
                    <a:gd name="T6" fmla="*/ 1 w 38"/>
                    <a:gd name="T7" fmla="*/ 1 h 9"/>
                    <a:gd name="T8" fmla="*/ 1 w 38"/>
                    <a:gd name="T9" fmla="*/ 0 h 9"/>
                    <a:gd name="T10" fmla="*/ 1 w 38"/>
                    <a:gd name="T11" fmla="*/ 0 h 9"/>
                    <a:gd name="T12" fmla="*/ 1 w 38"/>
                    <a:gd name="T13" fmla="*/ 0 h 9"/>
                    <a:gd name="T14" fmla="*/ 1 w 38"/>
                    <a:gd name="T15" fmla="*/ 0 h 9"/>
                    <a:gd name="T16" fmla="*/ 1 w 38"/>
                    <a:gd name="T17" fmla="*/ 0 h 9"/>
                    <a:gd name="T18" fmla="*/ 1 w 38"/>
                    <a:gd name="T19" fmla="*/ 1 h 9"/>
                    <a:gd name="T20" fmla="*/ 1 w 38"/>
                    <a:gd name="T21" fmla="*/ 1 h 9"/>
                    <a:gd name="T22" fmla="*/ 1 w 38"/>
                    <a:gd name="T23" fmla="*/ 1 h 9"/>
                    <a:gd name="T24" fmla="*/ 1 w 38"/>
                    <a:gd name="T25" fmla="*/ 1 h 9"/>
                    <a:gd name="T26" fmla="*/ 0 w 38"/>
                    <a:gd name="T27" fmla="*/ 1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9"/>
                    <a:gd name="T44" fmla="*/ 38 w 38"/>
                    <a:gd name="T45" fmla="*/ 9 h 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3" y="4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5" name="Freeform 618"/>
                <p:cNvSpPr>
                  <a:spLocks/>
                </p:cNvSpPr>
                <p:nvPr/>
              </p:nvSpPr>
              <p:spPr bwMode="auto">
                <a:xfrm>
                  <a:off x="2792" y="2885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6" name="Freeform 619"/>
                <p:cNvSpPr>
                  <a:spLocks/>
                </p:cNvSpPr>
                <p:nvPr/>
              </p:nvSpPr>
              <p:spPr bwMode="auto">
                <a:xfrm>
                  <a:off x="2821" y="2885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7" name="Freeform 620"/>
                <p:cNvSpPr>
                  <a:spLocks/>
                </p:cNvSpPr>
                <p:nvPr/>
              </p:nvSpPr>
              <p:spPr bwMode="auto">
                <a:xfrm>
                  <a:off x="2826" y="2818"/>
                  <a:ext cx="11" cy="11"/>
                </a:xfrm>
                <a:custGeom>
                  <a:avLst/>
                  <a:gdLst>
                    <a:gd name="T0" fmla="*/ 1 w 22"/>
                    <a:gd name="T1" fmla="*/ 0 h 23"/>
                    <a:gd name="T2" fmla="*/ 1 w 22"/>
                    <a:gd name="T3" fmla="*/ 0 h 23"/>
                    <a:gd name="T4" fmla="*/ 1 w 22"/>
                    <a:gd name="T5" fmla="*/ 0 h 23"/>
                    <a:gd name="T6" fmla="*/ 1 w 22"/>
                    <a:gd name="T7" fmla="*/ 0 h 23"/>
                    <a:gd name="T8" fmla="*/ 1 w 22"/>
                    <a:gd name="T9" fmla="*/ 0 h 23"/>
                    <a:gd name="T10" fmla="*/ 1 w 22"/>
                    <a:gd name="T11" fmla="*/ 0 h 23"/>
                    <a:gd name="T12" fmla="*/ 1 w 22"/>
                    <a:gd name="T13" fmla="*/ 0 h 23"/>
                    <a:gd name="T14" fmla="*/ 1 w 22"/>
                    <a:gd name="T15" fmla="*/ 0 h 23"/>
                    <a:gd name="T16" fmla="*/ 1 w 22"/>
                    <a:gd name="T17" fmla="*/ 0 h 23"/>
                    <a:gd name="T18" fmla="*/ 1 w 22"/>
                    <a:gd name="T19" fmla="*/ 0 h 23"/>
                    <a:gd name="T20" fmla="*/ 1 w 22"/>
                    <a:gd name="T21" fmla="*/ 0 h 23"/>
                    <a:gd name="T22" fmla="*/ 0 w 22"/>
                    <a:gd name="T23" fmla="*/ 0 h 23"/>
                    <a:gd name="T24" fmla="*/ 0 w 22"/>
                    <a:gd name="T25" fmla="*/ 0 h 23"/>
                    <a:gd name="T26" fmla="*/ 0 w 22"/>
                    <a:gd name="T27" fmla="*/ 0 h 23"/>
                    <a:gd name="T28" fmla="*/ 1 w 22"/>
                    <a:gd name="T29" fmla="*/ 0 h 23"/>
                    <a:gd name="T30" fmla="*/ 1 w 22"/>
                    <a:gd name="T31" fmla="*/ 0 h 23"/>
                    <a:gd name="T32" fmla="*/ 1 w 22"/>
                    <a:gd name="T33" fmla="*/ 0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23"/>
                    <a:gd name="T53" fmla="*/ 22 w 22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23">
                      <a:moveTo>
                        <a:pt x="11" y="23"/>
                      </a:move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8"/>
                      </a:lnTo>
                      <a:lnTo>
                        <a:pt x="19" y="4"/>
                      </a:lnTo>
                      <a:lnTo>
                        <a:pt x="15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7" y="21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8" name="Freeform 621"/>
                <p:cNvSpPr>
                  <a:spLocks/>
                </p:cNvSpPr>
                <p:nvPr/>
              </p:nvSpPr>
              <p:spPr bwMode="auto">
                <a:xfrm>
                  <a:off x="2843" y="2818"/>
                  <a:ext cx="11" cy="11"/>
                </a:xfrm>
                <a:custGeom>
                  <a:avLst/>
                  <a:gdLst>
                    <a:gd name="T0" fmla="*/ 1 w 22"/>
                    <a:gd name="T1" fmla="*/ 0 h 23"/>
                    <a:gd name="T2" fmla="*/ 1 w 22"/>
                    <a:gd name="T3" fmla="*/ 0 h 23"/>
                    <a:gd name="T4" fmla="*/ 1 w 22"/>
                    <a:gd name="T5" fmla="*/ 0 h 23"/>
                    <a:gd name="T6" fmla="*/ 1 w 22"/>
                    <a:gd name="T7" fmla="*/ 0 h 23"/>
                    <a:gd name="T8" fmla="*/ 1 w 22"/>
                    <a:gd name="T9" fmla="*/ 0 h 23"/>
                    <a:gd name="T10" fmla="*/ 1 w 22"/>
                    <a:gd name="T11" fmla="*/ 0 h 23"/>
                    <a:gd name="T12" fmla="*/ 1 w 22"/>
                    <a:gd name="T13" fmla="*/ 0 h 23"/>
                    <a:gd name="T14" fmla="*/ 1 w 22"/>
                    <a:gd name="T15" fmla="*/ 0 h 23"/>
                    <a:gd name="T16" fmla="*/ 1 w 22"/>
                    <a:gd name="T17" fmla="*/ 0 h 23"/>
                    <a:gd name="T18" fmla="*/ 1 w 22"/>
                    <a:gd name="T19" fmla="*/ 0 h 23"/>
                    <a:gd name="T20" fmla="*/ 1 w 22"/>
                    <a:gd name="T21" fmla="*/ 0 h 23"/>
                    <a:gd name="T22" fmla="*/ 1 w 22"/>
                    <a:gd name="T23" fmla="*/ 0 h 23"/>
                    <a:gd name="T24" fmla="*/ 0 w 22"/>
                    <a:gd name="T25" fmla="*/ 0 h 23"/>
                    <a:gd name="T26" fmla="*/ 1 w 22"/>
                    <a:gd name="T27" fmla="*/ 0 h 23"/>
                    <a:gd name="T28" fmla="*/ 1 w 22"/>
                    <a:gd name="T29" fmla="*/ 0 h 23"/>
                    <a:gd name="T30" fmla="*/ 1 w 22"/>
                    <a:gd name="T31" fmla="*/ 0 h 23"/>
                    <a:gd name="T32" fmla="*/ 1 w 22"/>
                    <a:gd name="T33" fmla="*/ 0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23"/>
                    <a:gd name="T53" fmla="*/ 22 w 22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23">
                      <a:moveTo>
                        <a:pt x="11" y="23"/>
                      </a:move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8"/>
                      </a:lnTo>
                      <a:lnTo>
                        <a:pt x="19" y="4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6" y="21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9" name="Freeform 622"/>
                <p:cNvSpPr>
                  <a:spLocks/>
                </p:cNvSpPr>
                <p:nvPr/>
              </p:nvSpPr>
              <p:spPr bwMode="auto">
                <a:xfrm>
                  <a:off x="2861" y="2819"/>
                  <a:ext cx="11" cy="10"/>
                </a:xfrm>
                <a:custGeom>
                  <a:avLst/>
                  <a:gdLst>
                    <a:gd name="T0" fmla="*/ 0 w 23"/>
                    <a:gd name="T1" fmla="*/ 0 h 21"/>
                    <a:gd name="T2" fmla="*/ 0 w 23"/>
                    <a:gd name="T3" fmla="*/ 0 h 21"/>
                    <a:gd name="T4" fmla="*/ 0 w 23"/>
                    <a:gd name="T5" fmla="*/ 0 h 21"/>
                    <a:gd name="T6" fmla="*/ 0 w 23"/>
                    <a:gd name="T7" fmla="*/ 0 h 21"/>
                    <a:gd name="T8" fmla="*/ 0 w 23"/>
                    <a:gd name="T9" fmla="*/ 0 h 21"/>
                    <a:gd name="T10" fmla="*/ 0 w 23"/>
                    <a:gd name="T11" fmla="*/ 0 h 21"/>
                    <a:gd name="T12" fmla="*/ 0 w 23"/>
                    <a:gd name="T13" fmla="*/ 0 h 21"/>
                    <a:gd name="T14" fmla="*/ 0 w 23"/>
                    <a:gd name="T15" fmla="*/ 0 h 21"/>
                    <a:gd name="T16" fmla="*/ 0 w 23"/>
                    <a:gd name="T17" fmla="*/ 0 h 21"/>
                    <a:gd name="T18" fmla="*/ 0 w 23"/>
                    <a:gd name="T19" fmla="*/ 0 h 21"/>
                    <a:gd name="T20" fmla="*/ 0 w 23"/>
                    <a:gd name="T21" fmla="*/ 0 h 21"/>
                    <a:gd name="T22" fmla="*/ 0 w 23"/>
                    <a:gd name="T23" fmla="*/ 0 h 21"/>
                    <a:gd name="T24" fmla="*/ 0 w 23"/>
                    <a:gd name="T25" fmla="*/ 0 h 21"/>
                    <a:gd name="T26" fmla="*/ 0 w 23"/>
                    <a:gd name="T27" fmla="*/ 0 h 21"/>
                    <a:gd name="T28" fmla="*/ 0 w 23"/>
                    <a:gd name="T29" fmla="*/ 0 h 21"/>
                    <a:gd name="T30" fmla="*/ 0 w 23"/>
                    <a:gd name="T31" fmla="*/ 0 h 21"/>
                    <a:gd name="T32" fmla="*/ 0 w 23"/>
                    <a:gd name="T33" fmla="*/ 0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21"/>
                    <a:gd name="T53" fmla="*/ 23 w 23"/>
                    <a:gd name="T54" fmla="*/ 21 h 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21">
                      <a:moveTo>
                        <a:pt x="11" y="21"/>
                      </a:moveTo>
                      <a:lnTo>
                        <a:pt x="16" y="21"/>
                      </a:lnTo>
                      <a:lnTo>
                        <a:pt x="19" y="17"/>
                      </a:lnTo>
                      <a:lnTo>
                        <a:pt x="21" y="14"/>
                      </a:lnTo>
                      <a:lnTo>
                        <a:pt x="23" y="10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7"/>
                      </a:lnTo>
                      <a:lnTo>
                        <a:pt x="7" y="21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0" name="Freeform 623"/>
                <p:cNvSpPr>
                  <a:spLocks/>
                </p:cNvSpPr>
                <p:nvPr/>
              </p:nvSpPr>
              <p:spPr bwMode="auto">
                <a:xfrm>
                  <a:off x="2849" y="2678"/>
                  <a:ext cx="124" cy="77"/>
                </a:xfrm>
                <a:custGeom>
                  <a:avLst/>
                  <a:gdLst>
                    <a:gd name="T0" fmla="*/ 1 w 248"/>
                    <a:gd name="T1" fmla="*/ 4 h 155"/>
                    <a:gd name="T2" fmla="*/ 0 w 248"/>
                    <a:gd name="T3" fmla="*/ 0 h 155"/>
                    <a:gd name="T4" fmla="*/ 0 w 248"/>
                    <a:gd name="T5" fmla="*/ 0 h 155"/>
                    <a:gd name="T6" fmla="*/ 1 w 248"/>
                    <a:gd name="T7" fmla="*/ 0 h 155"/>
                    <a:gd name="T8" fmla="*/ 1 w 248"/>
                    <a:gd name="T9" fmla="*/ 0 h 155"/>
                    <a:gd name="T10" fmla="*/ 1 w 248"/>
                    <a:gd name="T11" fmla="*/ 0 h 155"/>
                    <a:gd name="T12" fmla="*/ 8 w 248"/>
                    <a:gd name="T13" fmla="*/ 0 h 155"/>
                    <a:gd name="T14" fmla="*/ 2 w 248"/>
                    <a:gd name="T15" fmla="*/ 0 h 155"/>
                    <a:gd name="T16" fmla="*/ 1 w 248"/>
                    <a:gd name="T17" fmla="*/ 0 h 155"/>
                    <a:gd name="T18" fmla="*/ 1 w 248"/>
                    <a:gd name="T19" fmla="*/ 0 h 155"/>
                    <a:gd name="T20" fmla="*/ 1 w 248"/>
                    <a:gd name="T21" fmla="*/ 0 h 155"/>
                    <a:gd name="T22" fmla="*/ 1 w 248"/>
                    <a:gd name="T23" fmla="*/ 1 h 155"/>
                    <a:gd name="T24" fmla="*/ 1 w 248"/>
                    <a:gd name="T25" fmla="*/ 1 h 155"/>
                    <a:gd name="T26" fmla="*/ 1 w 248"/>
                    <a:gd name="T27" fmla="*/ 3 h 155"/>
                    <a:gd name="T28" fmla="*/ 1 w 248"/>
                    <a:gd name="T29" fmla="*/ 4 h 155"/>
                    <a:gd name="T30" fmla="*/ 1 w 248"/>
                    <a:gd name="T31" fmla="*/ 4 h 1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8"/>
                    <a:gd name="T49" fmla="*/ 0 h 155"/>
                    <a:gd name="T50" fmla="*/ 248 w 248"/>
                    <a:gd name="T51" fmla="*/ 155 h 15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8" h="155">
                      <a:moveTo>
                        <a:pt x="1" y="155"/>
                      </a:move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3" y="7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48" y="0"/>
                      </a:lnTo>
                      <a:lnTo>
                        <a:pt x="33" y="19"/>
                      </a:lnTo>
                      <a:lnTo>
                        <a:pt x="30" y="21"/>
                      </a:lnTo>
                      <a:lnTo>
                        <a:pt x="25" y="24"/>
                      </a:lnTo>
                      <a:lnTo>
                        <a:pt x="20" y="29"/>
                      </a:lnTo>
                      <a:lnTo>
                        <a:pt x="17" y="38"/>
                      </a:lnTo>
                      <a:lnTo>
                        <a:pt x="14" y="62"/>
                      </a:lnTo>
                      <a:lnTo>
                        <a:pt x="9" y="101"/>
                      </a:lnTo>
                      <a:lnTo>
                        <a:pt x="4" y="139"/>
                      </a:lnTo>
                      <a:lnTo>
                        <a:pt x="1" y="15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1" name="Freeform 624"/>
                <p:cNvSpPr>
                  <a:spLocks/>
                </p:cNvSpPr>
                <p:nvPr/>
              </p:nvSpPr>
              <p:spPr bwMode="auto">
                <a:xfrm>
                  <a:off x="2854" y="2695"/>
                  <a:ext cx="123" cy="77"/>
                </a:xfrm>
                <a:custGeom>
                  <a:avLst/>
                  <a:gdLst>
                    <a:gd name="T0" fmla="*/ 7 w 247"/>
                    <a:gd name="T1" fmla="*/ 0 h 155"/>
                    <a:gd name="T2" fmla="*/ 7 w 247"/>
                    <a:gd name="T3" fmla="*/ 4 h 155"/>
                    <a:gd name="T4" fmla="*/ 7 w 247"/>
                    <a:gd name="T5" fmla="*/ 4 h 155"/>
                    <a:gd name="T6" fmla="*/ 7 w 247"/>
                    <a:gd name="T7" fmla="*/ 4 h 155"/>
                    <a:gd name="T8" fmla="*/ 7 w 247"/>
                    <a:gd name="T9" fmla="*/ 4 h 155"/>
                    <a:gd name="T10" fmla="*/ 7 w 247"/>
                    <a:gd name="T11" fmla="*/ 4 h 155"/>
                    <a:gd name="T12" fmla="*/ 0 w 247"/>
                    <a:gd name="T13" fmla="*/ 4 h 155"/>
                    <a:gd name="T14" fmla="*/ 6 w 247"/>
                    <a:gd name="T15" fmla="*/ 4 h 155"/>
                    <a:gd name="T16" fmla="*/ 6 w 247"/>
                    <a:gd name="T17" fmla="*/ 4 h 155"/>
                    <a:gd name="T18" fmla="*/ 6 w 247"/>
                    <a:gd name="T19" fmla="*/ 4 h 155"/>
                    <a:gd name="T20" fmla="*/ 7 w 247"/>
                    <a:gd name="T21" fmla="*/ 3 h 155"/>
                    <a:gd name="T22" fmla="*/ 7 w 247"/>
                    <a:gd name="T23" fmla="*/ 3 h 155"/>
                    <a:gd name="T24" fmla="*/ 7 w 247"/>
                    <a:gd name="T25" fmla="*/ 2 h 155"/>
                    <a:gd name="T26" fmla="*/ 7 w 247"/>
                    <a:gd name="T27" fmla="*/ 1 h 155"/>
                    <a:gd name="T28" fmla="*/ 7 w 247"/>
                    <a:gd name="T29" fmla="*/ 0 h 155"/>
                    <a:gd name="T30" fmla="*/ 7 w 247"/>
                    <a:gd name="T31" fmla="*/ 0 h 1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7"/>
                    <a:gd name="T49" fmla="*/ 0 h 155"/>
                    <a:gd name="T50" fmla="*/ 247 w 247"/>
                    <a:gd name="T51" fmla="*/ 155 h 15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7" h="155">
                      <a:moveTo>
                        <a:pt x="245" y="0"/>
                      </a:moveTo>
                      <a:lnTo>
                        <a:pt x="247" y="141"/>
                      </a:lnTo>
                      <a:lnTo>
                        <a:pt x="247" y="142"/>
                      </a:lnTo>
                      <a:lnTo>
                        <a:pt x="243" y="147"/>
                      </a:lnTo>
                      <a:lnTo>
                        <a:pt x="239" y="153"/>
                      </a:lnTo>
                      <a:lnTo>
                        <a:pt x="229" y="155"/>
                      </a:lnTo>
                      <a:lnTo>
                        <a:pt x="0" y="155"/>
                      </a:lnTo>
                      <a:lnTo>
                        <a:pt x="213" y="136"/>
                      </a:lnTo>
                      <a:lnTo>
                        <a:pt x="217" y="134"/>
                      </a:lnTo>
                      <a:lnTo>
                        <a:pt x="221" y="131"/>
                      </a:lnTo>
                      <a:lnTo>
                        <a:pt x="226" y="126"/>
                      </a:lnTo>
                      <a:lnTo>
                        <a:pt x="229" y="119"/>
                      </a:lnTo>
                      <a:lnTo>
                        <a:pt x="232" y="93"/>
                      </a:lnTo>
                      <a:lnTo>
                        <a:pt x="237" y="54"/>
                      </a:lnTo>
                      <a:lnTo>
                        <a:pt x="242" y="16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2" name="Freeform 625"/>
                <p:cNvSpPr>
                  <a:spLocks/>
                </p:cNvSpPr>
                <p:nvPr/>
              </p:nvSpPr>
              <p:spPr bwMode="auto">
                <a:xfrm>
                  <a:off x="2777" y="2956"/>
                  <a:ext cx="292" cy="265"/>
                </a:xfrm>
                <a:custGeom>
                  <a:avLst/>
                  <a:gdLst>
                    <a:gd name="T0" fmla="*/ 17 w 585"/>
                    <a:gd name="T1" fmla="*/ 15 h 529"/>
                    <a:gd name="T2" fmla="*/ 16 w 585"/>
                    <a:gd name="T3" fmla="*/ 14 h 529"/>
                    <a:gd name="T4" fmla="*/ 16 w 585"/>
                    <a:gd name="T5" fmla="*/ 14 h 529"/>
                    <a:gd name="T6" fmla="*/ 16 w 585"/>
                    <a:gd name="T7" fmla="*/ 11 h 529"/>
                    <a:gd name="T8" fmla="*/ 16 w 585"/>
                    <a:gd name="T9" fmla="*/ 10 h 529"/>
                    <a:gd name="T10" fmla="*/ 15 w 585"/>
                    <a:gd name="T11" fmla="*/ 10 h 529"/>
                    <a:gd name="T12" fmla="*/ 14 w 585"/>
                    <a:gd name="T13" fmla="*/ 10 h 529"/>
                    <a:gd name="T14" fmla="*/ 15 w 585"/>
                    <a:gd name="T15" fmla="*/ 9 h 529"/>
                    <a:gd name="T16" fmla="*/ 15 w 585"/>
                    <a:gd name="T17" fmla="*/ 2 h 529"/>
                    <a:gd name="T18" fmla="*/ 14 w 585"/>
                    <a:gd name="T19" fmla="*/ 1 h 529"/>
                    <a:gd name="T20" fmla="*/ 13 w 585"/>
                    <a:gd name="T21" fmla="*/ 0 h 529"/>
                    <a:gd name="T22" fmla="*/ 3 w 585"/>
                    <a:gd name="T23" fmla="*/ 1 h 529"/>
                    <a:gd name="T24" fmla="*/ 2 w 585"/>
                    <a:gd name="T25" fmla="*/ 1 h 529"/>
                    <a:gd name="T26" fmla="*/ 2 w 585"/>
                    <a:gd name="T27" fmla="*/ 9 h 529"/>
                    <a:gd name="T28" fmla="*/ 3 w 585"/>
                    <a:gd name="T29" fmla="*/ 10 h 529"/>
                    <a:gd name="T30" fmla="*/ 3 w 585"/>
                    <a:gd name="T31" fmla="*/ 10 h 529"/>
                    <a:gd name="T32" fmla="*/ 2 w 585"/>
                    <a:gd name="T33" fmla="*/ 10 h 529"/>
                    <a:gd name="T34" fmla="*/ 1 w 585"/>
                    <a:gd name="T35" fmla="*/ 11 h 529"/>
                    <a:gd name="T36" fmla="*/ 1 w 585"/>
                    <a:gd name="T37" fmla="*/ 13 h 529"/>
                    <a:gd name="T38" fmla="*/ 1 w 585"/>
                    <a:gd name="T39" fmla="*/ 14 h 529"/>
                    <a:gd name="T40" fmla="*/ 1 w 585"/>
                    <a:gd name="T41" fmla="*/ 14 h 529"/>
                    <a:gd name="T42" fmla="*/ 1 w 585"/>
                    <a:gd name="T43" fmla="*/ 14 h 529"/>
                    <a:gd name="T44" fmla="*/ 0 w 585"/>
                    <a:gd name="T45" fmla="*/ 15 h 529"/>
                    <a:gd name="T46" fmla="*/ 0 w 585"/>
                    <a:gd name="T47" fmla="*/ 15 h 529"/>
                    <a:gd name="T48" fmla="*/ 0 w 585"/>
                    <a:gd name="T49" fmla="*/ 15 h 529"/>
                    <a:gd name="T50" fmla="*/ 0 w 585"/>
                    <a:gd name="T51" fmla="*/ 15 h 529"/>
                    <a:gd name="T52" fmla="*/ 0 w 585"/>
                    <a:gd name="T53" fmla="*/ 16 h 529"/>
                    <a:gd name="T54" fmla="*/ 0 w 585"/>
                    <a:gd name="T55" fmla="*/ 17 h 529"/>
                    <a:gd name="T56" fmla="*/ 1 w 585"/>
                    <a:gd name="T57" fmla="*/ 17 h 529"/>
                    <a:gd name="T58" fmla="*/ 17 w 585"/>
                    <a:gd name="T59" fmla="*/ 17 h 529"/>
                    <a:gd name="T60" fmla="*/ 18 w 585"/>
                    <a:gd name="T61" fmla="*/ 16 h 529"/>
                    <a:gd name="T62" fmla="*/ 18 w 585"/>
                    <a:gd name="T63" fmla="*/ 15 h 529"/>
                    <a:gd name="T64" fmla="*/ 18 w 585"/>
                    <a:gd name="T65" fmla="*/ 15 h 5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5"/>
                    <a:gd name="T100" fmla="*/ 0 h 529"/>
                    <a:gd name="T101" fmla="*/ 585 w 585"/>
                    <a:gd name="T102" fmla="*/ 529 h 5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5" h="529">
                      <a:moveTo>
                        <a:pt x="577" y="467"/>
                      </a:moveTo>
                      <a:lnTo>
                        <a:pt x="572" y="464"/>
                      </a:lnTo>
                      <a:lnTo>
                        <a:pt x="528" y="436"/>
                      </a:lnTo>
                      <a:lnTo>
                        <a:pt x="531" y="431"/>
                      </a:lnTo>
                      <a:lnTo>
                        <a:pt x="534" y="425"/>
                      </a:lnTo>
                      <a:lnTo>
                        <a:pt x="536" y="418"/>
                      </a:lnTo>
                      <a:lnTo>
                        <a:pt x="536" y="412"/>
                      </a:lnTo>
                      <a:lnTo>
                        <a:pt x="536" y="346"/>
                      </a:lnTo>
                      <a:lnTo>
                        <a:pt x="533" y="331"/>
                      </a:lnTo>
                      <a:lnTo>
                        <a:pt x="525" y="319"/>
                      </a:lnTo>
                      <a:lnTo>
                        <a:pt x="512" y="311"/>
                      </a:lnTo>
                      <a:lnTo>
                        <a:pt x="496" y="308"/>
                      </a:lnTo>
                      <a:lnTo>
                        <a:pt x="458" y="308"/>
                      </a:lnTo>
                      <a:lnTo>
                        <a:pt x="470" y="301"/>
                      </a:lnTo>
                      <a:lnTo>
                        <a:pt x="479" y="292"/>
                      </a:lnTo>
                      <a:lnTo>
                        <a:pt x="485" y="281"/>
                      </a:lnTo>
                      <a:lnTo>
                        <a:pt x="487" y="268"/>
                      </a:lnTo>
                      <a:lnTo>
                        <a:pt x="487" y="41"/>
                      </a:lnTo>
                      <a:lnTo>
                        <a:pt x="484" y="25"/>
                      </a:lnTo>
                      <a:lnTo>
                        <a:pt x="474" y="12"/>
                      </a:lnTo>
                      <a:lnTo>
                        <a:pt x="462" y="3"/>
                      </a:lnTo>
                      <a:lnTo>
                        <a:pt x="446" y="0"/>
                      </a:lnTo>
                      <a:lnTo>
                        <a:pt x="128" y="0"/>
                      </a:lnTo>
                      <a:lnTo>
                        <a:pt x="113" y="3"/>
                      </a:lnTo>
                      <a:lnTo>
                        <a:pt x="100" y="12"/>
                      </a:lnTo>
                      <a:lnTo>
                        <a:pt x="92" y="25"/>
                      </a:lnTo>
                      <a:lnTo>
                        <a:pt x="89" y="41"/>
                      </a:lnTo>
                      <a:lnTo>
                        <a:pt x="89" y="268"/>
                      </a:lnTo>
                      <a:lnTo>
                        <a:pt x="90" y="281"/>
                      </a:lnTo>
                      <a:lnTo>
                        <a:pt x="97" y="292"/>
                      </a:lnTo>
                      <a:lnTo>
                        <a:pt x="105" y="301"/>
                      </a:lnTo>
                      <a:lnTo>
                        <a:pt x="116" y="308"/>
                      </a:lnTo>
                      <a:lnTo>
                        <a:pt x="89" y="308"/>
                      </a:lnTo>
                      <a:lnTo>
                        <a:pt x="75" y="311"/>
                      </a:lnTo>
                      <a:lnTo>
                        <a:pt x="62" y="319"/>
                      </a:lnTo>
                      <a:lnTo>
                        <a:pt x="54" y="331"/>
                      </a:lnTo>
                      <a:lnTo>
                        <a:pt x="51" y="346"/>
                      </a:lnTo>
                      <a:lnTo>
                        <a:pt x="51" y="412"/>
                      </a:lnTo>
                      <a:lnTo>
                        <a:pt x="51" y="418"/>
                      </a:lnTo>
                      <a:lnTo>
                        <a:pt x="53" y="425"/>
                      </a:lnTo>
                      <a:lnTo>
                        <a:pt x="56" y="429"/>
                      </a:lnTo>
                      <a:lnTo>
                        <a:pt x="59" y="436"/>
                      </a:lnTo>
                      <a:lnTo>
                        <a:pt x="51" y="440"/>
                      </a:lnTo>
                      <a:lnTo>
                        <a:pt x="43" y="445"/>
                      </a:lnTo>
                      <a:lnTo>
                        <a:pt x="35" y="450"/>
                      </a:lnTo>
                      <a:lnTo>
                        <a:pt x="29" y="455"/>
                      </a:lnTo>
                      <a:lnTo>
                        <a:pt x="21" y="458"/>
                      </a:lnTo>
                      <a:lnTo>
                        <a:pt x="16" y="461"/>
                      </a:lnTo>
                      <a:lnTo>
                        <a:pt x="13" y="464"/>
                      </a:lnTo>
                      <a:lnTo>
                        <a:pt x="11" y="464"/>
                      </a:lnTo>
                      <a:lnTo>
                        <a:pt x="7" y="467"/>
                      </a:lnTo>
                      <a:lnTo>
                        <a:pt x="0" y="470"/>
                      </a:lnTo>
                      <a:lnTo>
                        <a:pt x="0" y="478"/>
                      </a:lnTo>
                      <a:lnTo>
                        <a:pt x="0" y="485"/>
                      </a:lnTo>
                      <a:lnTo>
                        <a:pt x="4" y="502"/>
                      </a:lnTo>
                      <a:lnTo>
                        <a:pt x="11" y="516"/>
                      </a:lnTo>
                      <a:lnTo>
                        <a:pt x="26" y="526"/>
                      </a:lnTo>
                      <a:lnTo>
                        <a:pt x="41" y="529"/>
                      </a:lnTo>
                      <a:lnTo>
                        <a:pt x="542" y="529"/>
                      </a:lnTo>
                      <a:lnTo>
                        <a:pt x="560" y="526"/>
                      </a:lnTo>
                      <a:lnTo>
                        <a:pt x="572" y="516"/>
                      </a:lnTo>
                      <a:lnTo>
                        <a:pt x="582" y="502"/>
                      </a:lnTo>
                      <a:lnTo>
                        <a:pt x="585" y="485"/>
                      </a:lnTo>
                      <a:lnTo>
                        <a:pt x="585" y="478"/>
                      </a:lnTo>
                      <a:lnTo>
                        <a:pt x="585" y="470"/>
                      </a:lnTo>
                      <a:lnTo>
                        <a:pt x="577" y="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3" name="Freeform 626"/>
                <p:cNvSpPr>
                  <a:spLocks/>
                </p:cNvSpPr>
                <p:nvPr/>
              </p:nvSpPr>
              <p:spPr bwMode="auto">
                <a:xfrm>
                  <a:off x="2827" y="2964"/>
                  <a:ext cx="186" cy="141"/>
                </a:xfrm>
                <a:custGeom>
                  <a:avLst/>
                  <a:gdLst>
                    <a:gd name="T0" fmla="*/ 1 w 372"/>
                    <a:gd name="T1" fmla="*/ 8 h 283"/>
                    <a:gd name="T2" fmla="*/ 1 w 372"/>
                    <a:gd name="T3" fmla="*/ 8 h 283"/>
                    <a:gd name="T4" fmla="*/ 1 w 372"/>
                    <a:gd name="T5" fmla="*/ 8 h 283"/>
                    <a:gd name="T6" fmla="*/ 1 w 372"/>
                    <a:gd name="T7" fmla="*/ 8 h 283"/>
                    <a:gd name="T8" fmla="*/ 0 w 372"/>
                    <a:gd name="T9" fmla="*/ 7 h 283"/>
                    <a:gd name="T10" fmla="*/ 0 w 372"/>
                    <a:gd name="T11" fmla="*/ 0 h 283"/>
                    <a:gd name="T12" fmla="*/ 1 w 372"/>
                    <a:gd name="T13" fmla="*/ 0 h 283"/>
                    <a:gd name="T14" fmla="*/ 1 w 372"/>
                    <a:gd name="T15" fmla="*/ 0 h 283"/>
                    <a:gd name="T16" fmla="*/ 1 w 372"/>
                    <a:gd name="T17" fmla="*/ 0 h 283"/>
                    <a:gd name="T18" fmla="*/ 1 w 372"/>
                    <a:gd name="T19" fmla="*/ 0 h 283"/>
                    <a:gd name="T20" fmla="*/ 11 w 372"/>
                    <a:gd name="T21" fmla="*/ 0 h 283"/>
                    <a:gd name="T22" fmla="*/ 12 w 372"/>
                    <a:gd name="T23" fmla="*/ 0 h 283"/>
                    <a:gd name="T24" fmla="*/ 12 w 372"/>
                    <a:gd name="T25" fmla="*/ 0 h 283"/>
                    <a:gd name="T26" fmla="*/ 12 w 372"/>
                    <a:gd name="T27" fmla="*/ 0 h 283"/>
                    <a:gd name="T28" fmla="*/ 12 w 372"/>
                    <a:gd name="T29" fmla="*/ 0 h 283"/>
                    <a:gd name="T30" fmla="*/ 12 w 372"/>
                    <a:gd name="T31" fmla="*/ 7 h 283"/>
                    <a:gd name="T32" fmla="*/ 12 w 372"/>
                    <a:gd name="T33" fmla="*/ 8 h 283"/>
                    <a:gd name="T34" fmla="*/ 12 w 372"/>
                    <a:gd name="T35" fmla="*/ 8 h 283"/>
                    <a:gd name="T36" fmla="*/ 12 w 372"/>
                    <a:gd name="T37" fmla="*/ 8 h 283"/>
                    <a:gd name="T38" fmla="*/ 11 w 372"/>
                    <a:gd name="T39" fmla="*/ 8 h 283"/>
                    <a:gd name="T40" fmla="*/ 1 w 372"/>
                    <a:gd name="T41" fmla="*/ 8 h 28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72"/>
                    <a:gd name="T64" fmla="*/ 0 h 283"/>
                    <a:gd name="T65" fmla="*/ 372 w 372"/>
                    <a:gd name="T66" fmla="*/ 283 h 28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72" h="283">
                      <a:moveTo>
                        <a:pt x="27" y="283"/>
                      </a:moveTo>
                      <a:lnTo>
                        <a:pt x="18" y="281"/>
                      </a:lnTo>
                      <a:lnTo>
                        <a:pt x="8" y="275"/>
                      </a:lnTo>
                      <a:lnTo>
                        <a:pt x="2" y="265"/>
                      </a:lnTo>
                      <a:lnTo>
                        <a:pt x="0" y="254"/>
                      </a:lnTo>
                      <a:lnTo>
                        <a:pt x="0" y="27"/>
                      </a:lnTo>
                      <a:lnTo>
                        <a:pt x="2" y="17"/>
                      </a:lnTo>
                      <a:lnTo>
                        <a:pt x="8" y="8"/>
                      </a:lnTo>
                      <a:lnTo>
                        <a:pt x="18" y="2"/>
                      </a:lnTo>
                      <a:lnTo>
                        <a:pt x="27" y="0"/>
                      </a:lnTo>
                      <a:lnTo>
                        <a:pt x="345" y="0"/>
                      </a:lnTo>
                      <a:lnTo>
                        <a:pt x="356" y="2"/>
                      </a:lnTo>
                      <a:lnTo>
                        <a:pt x="364" y="8"/>
                      </a:lnTo>
                      <a:lnTo>
                        <a:pt x="370" y="17"/>
                      </a:lnTo>
                      <a:lnTo>
                        <a:pt x="372" y="27"/>
                      </a:lnTo>
                      <a:lnTo>
                        <a:pt x="372" y="254"/>
                      </a:lnTo>
                      <a:lnTo>
                        <a:pt x="370" y="265"/>
                      </a:lnTo>
                      <a:lnTo>
                        <a:pt x="364" y="275"/>
                      </a:lnTo>
                      <a:lnTo>
                        <a:pt x="356" y="281"/>
                      </a:lnTo>
                      <a:lnTo>
                        <a:pt x="345" y="283"/>
                      </a:lnTo>
                      <a:lnTo>
                        <a:pt x="27" y="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4" name="Freeform 627"/>
                <p:cNvSpPr>
                  <a:spLocks/>
                </p:cNvSpPr>
                <p:nvPr/>
              </p:nvSpPr>
              <p:spPr bwMode="auto">
                <a:xfrm>
                  <a:off x="2919" y="2971"/>
                  <a:ext cx="86" cy="127"/>
                </a:xfrm>
                <a:custGeom>
                  <a:avLst/>
                  <a:gdLst>
                    <a:gd name="T0" fmla="*/ 0 w 172"/>
                    <a:gd name="T1" fmla="*/ 8 h 253"/>
                    <a:gd name="T2" fmla="*/ 0 w 172"/>
                    <a:gd name="T3" fmla="*/ 8 h 253"/>
                    <a:gd name="T4" fmla="*/ 5 w 172"/>
                    <a:gd name="T5" fmla="*/ 8 h 253"/>
                    <a:gd name="T6" fmla="*/ 5 w 172"/>
                    <a:gd name="T7" fmla="*/ 8 h 253"/>
                    <a:gd name="T8" fmla="*/ 5 w 172"/>
                    <a:gd name="T9" fmla="*/ 8 h 253"/>
                    <a:gd name="T10" fmla="*/ 5 w 172"/>
                    <a:gd name="T11" fmla="*/ 8 h 253"/>
                    <a:gd name="T12" fmla="*/ 5 w 172"/>
                    <a:gd name="T13" fmla="*/ 8 h 253"/>
                    <a:gd name="T14" fmla="*/ 5 w 172"/>
                    <a:gd name="T15" fmla="*/ 1 h 253"/>
                    <a:gd name="T16" fmla="*/ 5 w 172"/>
                    <a:gd name="T17" fmla="*/ 1 h 253"/>
                    <a:gd name="T18" fmla="*/ 5 w 172"/>
                    <a:gd name="T19" fmla="*/ 1 h 253"/>
                    <a:gd name="T20" fmla="*/ 5 w 172"/>
                    <a:gd name="T21" fmla="*/ 0 h 253"/>
                    <a:gd name="T22" fmla="*/ 5 w 172"/>
                    <a:gd name="T23" fmla="*/ 0 h 253"/>
                    <a:gd name="T24" fmla="*/ 0 w 172"/>
                    <a:gd name="T25" fmla="*/ 0 h 253"/>
                    <a:gd name="T26" fmla="*/ 0 w 172"/>
                    <a:gd name="T27" fmla="*/ 1 h 253"/>
                    <a:gd name="T28" fmla="*/ 5 w 172"/>
                    <a:gd name="T29" fmla="*/ 1 h 253"/>
                    <a:gd name="T30" fmla="*/ 5 w 172"/>
                    <a:gd name="T31" fmla="*/ 1 h 253"/>
                    <a:gd name="T32" fmla="*/ 5 w 172"/>
                    <a:gd name="T33" fmla="*/ 1 h 253"/>
                    <a:gd name="T34" fmla="*/ 5 w 172"/>
                    <a:gd name="T35" fmla="*/ 1 h 253"/>
                    <a:gd name="T36" fmla="*/ 5 w 172"/>
                    <a:gd name="T37" fmla="*/ 2 h 253"/>
                    <a:gd name="T38" fmla="*/ 5 w 172"/>
                    <a:gd name="T39" fmla="*/ 7 h 253"/>
                    <a:gd name="T40" fmla="*/ 5 w 172"/>
                    <a:gd name="T41" fmla="*/ 8 h 253"/>
                    <a:gd name="T42" fmla="*/ 5 w 172"/>
                    <a:gd name="T43" fmla="*/ 8 h 253"/>
                    <a:gd name="T44" fmla="*/ 5 w 172"/>
                    <a:gd name="T45" fmla="*/ 8 h 253"/>
                    <a:gd name="T46" fmla="*/ 5 w 172"/>
                    <a:gd name="T47" fmla="*/ 8 h 253"/>
                    <a:gd name="T48" fmla="*/ 5 w 172"/>
                    <a:gd name="T49" fmla="*/ 8 h 253"/>
                    <a:gd name="T50" fmla="*/ 3 w 172"/>
                    <a:gd name="T51" fmla="*/ 8 h 253"/>
                    <a:gd name="T52" fmla="*/ 3 w 172"/>
                    <a:gd name="T53" fmla="*/ 8 h 253"/>
                    <a:gd name="T54" fmla="*/ 3 w 172"/>
                    <a:gd name="T55" fmla="*/ 8 h 253"/>
                    <a:gd name="T56" fmla="*/ 3 w 172"/>
                    <a:gd name="T57" fmla="*/ 8 h 253"/>
                    <a:gd name="T58" fmla="*/ 1 w 172"/>
                    <a:gd name="T59" fmla="*/ 8 h 253"/>
                    <a:gd name="T60" fmla="*/ 1 w 172"/>
                    <a:gd name="T61" fmla="*/ 8 h 253"/>
                    <a:gd name="T62" fmla="*/ 0 w 172"/>
                    <a:gd name="T63" fmla="*/ 8 h 2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2"/>
                    <a:gd name="T97" fmla="*/ 0 h 253"/>
                    <a:gd name="T98" fmla="*/ 172 w 172"/>
                    <a:gd name="T99" fmla="*/ 253 h 2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2" h="253">
                      <a:moveTo>
                        <a:pt x="0" y="243"/>
                      </a:moveTo>
                      <a:lnTo>
                        <a:pt x="0" y="253"/>
                      </a:lnTo>
                      <a:lnTo>
                        <a:pt x="148" y="253"/>
                      </a:lnTo>
                      <a:lnTo>
                        <a:pt x="161" y="251"/>
                      </a:lnTo>
                      <a:lnTo>
                        <a:pt x="167" y="246"/>
                      </a:lnTo>
                      <a:lnTo>
                        <a:pt x="170" y="243"/>
                      </a:lnTo>
                      <a:lnTo>
                        <a:pt x="172" y="241"/>
                      </a:lnTo>
                      <a:lnTo>
                        <a:pt x="172" y="6"/>
                      </a:lnTo>
                      <a:lnTo>
                        <a:pt x="170" y="5"/>
                      </a:lnTo>
                      <a:lnTo>
                        <a:pt x="167" y="1"/>
                      </a:lnTo>
                      <a:lnTo>
                        <a:pt x="16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6" y="6"/>
                      </a:lnTo>
                      <a:lnTo>
                        <a:pt x="139" y="8"/>
                      </a:lnTo>
                      <a:lnTo>
                        <a:pt x="147" y="14"/>
                      </a:lnTo>
                      <a:lnTo>
                        <a:pt x="153" y="22"/>
                      </a:lnTo>
                      <a:lnTo>
                        <a:pt x="155" y="33"/>
                      </a:lnTo>
                      <a:lnTo>
                        <a:pt x="155" y="219"/>
                      </a:lnTo>
                      <a:lnTo>
                        <a:pt x="151" y="234"/>
                      </a:lnTo>
                      <a:lnTo>
                        <a:pt x="143" y="240"/>
                      </a:lnTo>
                      <a:lnTo>
                        <a:pt x="136" y="243"/>
                      </a:lnTo>
                      <a:lnTo>
                        <a:pt x="132" y="243"/>
                      </a:lnTo>
                      <a:lnTo>
                        <a:pt x="129" y="243"/>
                      </a:lnTo>
                      <a:lnTo>
                        <a:pt x="121" y="243"/>
                      </a:lnTo>
                      <a:lnTo>
                        <a:pt x="107" y="243"/>
                      </a:lnTo>
                      <a:lnTo>
                        <a:pt x="90" y="243"/>
                      </a:lnTo>
                      <a:lnTo>
                        <a:pt x="71" y="243"/>
                      </a:lnTo>
                      <a:lnTo>
                        <a:pt x="47" y="243"/>
                      </a:lnTo>
                      <a:lnTo>
                        <a:pt x="23" y="243"/>
                      </a:lnTo>
                      <a:lnTo>
                        <a:pt x="0" y="24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5" name="Freeform 628"/>
                <p:cNvSpPr>
                  <a:spLocks/>
                </p:cNvSpPr>
                <p:nvPr/>
              </p:nvSpPr>
              <p:spPr bwMode="auto">
                <a:xfrm>
                  <a:off x="2835" y="2971"/>
                  <a:ext cx="84" cy="127"/>
                </a:xfrm>
                <a:custGeom>
                  <a:avLst/>
                  <a:gdLst>
                    <a:gd name="T0" fmla="*/ 5 w 168"/>
                    <a:gd name="T1" fmla="*/ 1 h 253"/>
                    <a:gd name="T2" fmla="*/ 5 w 168"/>
                    <a:gd name="T3" fmla="*/ 0 h 253"/>
                    <a:gd name="T4" fmla="*/ 1 w 168"/>
                    <a:gd name="T5" fmla="*/ 0 h 253"/>
                    <a:gd name="T6" fmla="*/ 1 w 168"/>
                    <a:gd name="T7" fmla="*/ 1 h 253"/>
                    <a:gd name="T8" fmla="*/ 1 w 168"/>
                    <a:gd name="T9" fmla="*/ 1 h 253"/>
                    <a:gd name="T10" fmla="*/ 1 w 168"/>
                    <a:gd name="T11" fmla="*/ 1 h 253"/>
                    <a:gd name="T12" fmla="*/ 1 w 168"/>
                    <a:gd name="T13" fmla="*/ 1 h 253"/>
                    <a:gd name="T14" fmla="*/ 1 w 168"/>
                    <a:gd name="T15" fmla="*/ 2 h 253"/>
                    <a:gd name="T16" fmla="*/ 1 w 168"/>
                    <a:gd name="T17" fmla="*/ 4 h 253"/>
                    <a:gd name="T18" fmla="*/ 0 w 168"/>
                    <a:gd name="T19" fmla="*/ 6 h 253"/>
                    <a:gd name="T20" fmla="*/ 0 w 168"/>
                    <a:gd name="T21" fmla="*/ 7 h 253"/>
                    <a:gd name="T22" fmla="*/ 0 w 168"/>
                    <a:gd name="T23" fmla="*/ 7 h 253"/>
                    <a:gd name="T24" fmla="*/ 1 w 168"/>
                    <a:gd name="T25" fmla="*/ 8 h 253"/>
                    <a:gd name="T26" fmla="*/ 1 w 168"/>
                    <a:gd name="T27" fmla="*/ 8 h 253"/>
                    <a:gd name="T28" fmla="*/ 1 w 168"/>
                    <a:gd name="T29" fmla="*/ 8 h 253"/>
                    <a:gd name="T30" fmla="*/ 5 w 168"/>
                    <a:gd name="T31" fmla="*/ 8 h 253"/>
                    <a:gd name="T32" fmla="*/ 5 w 168"/>
                    <a:gd name="T33" fmla="*/ 8 h 253"/>
                    <a:gd name="T34" fmla="*/ 5 w 168"/>
                    <a:gd name="T35" fmla="*/ 8 h 253"/>
                    <a:gd name="T36" fmla="*/ 3 w 168"/>
                    <a:gd name="T37" fmla="*/ 8 h 253"/>
                    <a:gd name="T38" fmla="*/ 3 w 168"/>
                    <a:gd name="T39" fmla="*/ 8 h 253"/>
                    <a:gd name="T40" fmla="*/ 3 w 168"/>
                    <a:gd name="T41" fmla="*/ 8 h 253"/>
                    <a:gd name="T42" fmla="*/ 3 w 168"/>
                    <a:gd name="T43" fmla="*/ 8 h 253"/>
                    <a:gd name="T44" fmla="*/ 1 w 168"/>
                    <a:gd name="T45" fmla="*/ 8 h 253"/>
                    <a:gd name="T46" fmla="*/ 1 w 168"/>
                    <a:gd name="T47" fmla="*/ 8 h 253"/>
                    <a:gd name="T48" fmla="*/ 1 w 168"/>
                    <a:gd name="T49" fmla="*/ 8 h 253"/>
                    <a:gd name="T50" fmla="*/ 1 w 168"/>
                    <a:gd name="T51" fmla="*/ 8 h 253"/>
                    <a:gd name="T52" fmla="*/ 1 w 168"/>
                    <a:gd name="T53" fmla="*/ 8 h 253"/>
                    <a:gd name="T54" fmla="*/ 1 w 168"/>
                    <a:gd name="T55" fmla="*/ 8 h 253"/>
                    <a:gd name="T56" fmla="*/ 1 w 168"/>
                    <a:gd name="T57" fmla="*/ 8 h 253"/>
                    <a:gd name="T58" fmla="*/ 1 w 168"/>
                    <a:gd name="T59" fmla="*/ 8 h 253"/>
                    <a:gd name="T60" fmla="*/ 1 w 168"/>
                    <a:gd name="T61" fmla="*/ 8 h 253"/>
                    <a:gd name="T62" fmla="*/ 1 w 168"/>
                    <a:gd name="T63" fmla="*/ 7 h 253"/>
                    <a:gd name="T64" fmla="*/ 1 w 168"/>
                    <a:gd name="T65" fmla="*/ 7 h 253"/>
                    <a:gd name="T66" fmla="*/ 1 w 168"/>
                    <a:gd name="T67" fmla="*/ 1 h 253"/>
                    <a:gd name="T68" fmla="*/ 1 w 168"/>
                    <a:gd name="T69" fmla="*/ 1 h 253"/>
                    <a:gd name="T70" fmla="*/ 1 w 168"/>
                    <a:gd name="T71" fmla="*/ 1 h 253"/>
                    <a:gd name="T72" fmla="*/ 1 w 168"/>
                    <a:gd name="T73" fmla="*/ 1 h 253"/>
                    <a:gd name="T74" fmla="*/ 1 w 168"/>
                    <a:gd name="T75" fmla="*/ 1 h 253"/>
                    <a:gd name="T76" fmla="*/ 5 w 168"/>
                    <a:gd name="T77" fmla="*/ 1 h 25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68"/>
                    <a:gd name="T118" fmla="*/ 0 h 253"/>
                    <a:gd name="T119" fmla="*/ 168 w 168"/>
                    <a:gd name="T120" fmla="*/ 253 h 25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68" h="253">
                      <a:moveTo>
                        <a:pt x="168" y="6"/>
                      </a:moveTo>
                      <a:lnTo>
                        <a:pt x="168" y="0"/>
                      </a:lnTo>
                      <a:lnTo>
                        <a:pt x="43" y="0"/>
                      </a:lnTo>
                      <a:lnTo>
                        <a:pt x="21" y="1"/>
                      </a:lnTo>
                      <a:lnTo>
                        <a:pt x="8" y="5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2" y="36"/>
                      </a:lnTo>
                      <a:lnTo>
                        <a:pt x="2" y="98"/>
                      </a:lnTo>
                      <a:lnTo>
                        <a:pt x="0" y="166"/>
                      </a:lnTo>
                      <a:lnTo>
                        <a:pt x="0" y="211"/>
                      </a:lnTo>
                      <a:lnTo>
                        <a:pt x="0" y="224"/>
                      </a:lnTo>
                      <a:lnTo>
                        <a:pt x="2" y="235"/>
                      </a:lnTo>
                      <a:lnTo>
                        <a:pt x="5" y="245"/>
                      </a:lnTo>
                      <a:lnTo>
                        <a:pt x="8" y="253"/>
                      </a:lnTo>
                      <a:lnTo>
                        <a:pt x="168" y="253"/>
                      </a:lnTo>
                      <a:lnTo>
                        <a:pt x="168" y="243"/>
                      </a:lnTo>
                      <a:lnTo>
                        <a:pt x="147" y="243"/>
                      </a:lnTo>
                      <a:lnTo>
                        <a:pt x="127" y="243"/>
                      </a:lnTo>
                      <a:lnTo>
                        <a:pt x="106" y="243"/>
                      </a:lnTo>
                      <a:lnTo>
                        <a:pt x="89" y="243"/>
                      </a:lnTo>
                      <a:lnTo>
                        <a:pt x="75" y="243"/>
                      </a:lnTo>
                      <a:lnTo>
                        <a:pt x="62" y="243"/>
                      </a:lnTo>
                      <a:lnTo>
                        <a:pt x="52" y="243"/>
                      </a:lnTo>
                      <a:lnTo>
                        <a:pt x="46" y="243"/>
                      </a:lnTo>
                      <a:lnTo>
                        <a:pt x="45" y="243"/>
                      </a:lnTo>
                      <a:lnTo>
                        <a:pt x="43" y="241"/>
                      </a:lnTo>
                      <a:lnTo>
                        <a:pt x="41" y="241"/>
                      </a:lnTo>
                      <a:lnTo>
                        <a:pt x="40" y="241"/>
                      </a:lnTo>
                      <a:lnTo>
                        <a:pt x="33" y="243"/>
                      </a:lnTo>
                      <a:lnTo>
                        <a:pt x="24" y="238"/>
                      </a:lnTo>
                      <a:lnTo>
                        <a:pt x="15" y="224"/>
                      </a:lnTo>
                      <a:lnTo>
                        <a:pt x="11" y="193"/>
                      </a:lnTo>
                      <a:lnTo>
                        <a:pt x="11" y="31"/>
                      </a:lnTo>
                      <a:lnTo>
                        <a:pt x="11" y="27"/>
                      </a:lnTo>
                      <a:lnTo>
                        <a:pt x="16" y="19"/>
                      </a:lnTo>
                      <a:lnTo>
                        <a:pt x="26" y="9"/>
                      </a:lnTo>
                      <a:lnTo>
                        <a:pt x="45" y="6"/>
                      </a:lnTo>
                      <a:lnTo>
                        <a:pt x="168" y="6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6" name="Freeform 629"/>
                <p:cNvSpPr>
                  <a:spLocks/>
                </p:cNvSpPr>
                <p:nvPr/>
              </p:nvSpPr>
              <p:spPr bwMode="auto">
                <a:xfrm>
                  <a:off x="2841" y="2975"/>
                  <a:ext cx="155" cy="118"/>
                </a:xfrm>
                <a:custGeom>
                  <a:avLst/>
                  <a:gdLst>
                    <a:gd name="T0" fmla="*/ 0 w 312"/>
                    <a:gd name="T1" fmla="*/ 6 h 237"/>
                    <a:gd name="T2" fmla="*/ 8 w 312"/>
                    <a:gd name="T3" fmla="*/ 0 h 237"/>
                    <a:gd name="T4" fmla="*/ 9 w 312"/>
                    <a:gd name="T5" fmla="*/ 0 h 237"/>
                    <a:gd name="T6" fmla="*/ 9 w 312"/>
                    <a:gd name="T7" fmla="*/ 0 h 237"/>
                    <a:gd name="T8" fmla="*/ 9 w 312"/>
                    <a:gd name="T9" fmla="*/ 0 h 237"/>
                    <a:gd name="T10" fmla="*/ 9 w 312"/>
                    <a:gd name="T11" fmla="*/ 0 h 237"/>
                    <a:gd name="T12" fmla="*/ 9 w 312"/>
                    <a:gd name="T13" fmla="*/ 0 h 237"/>
                    <a:gd name="T14" fmla="*/ 9 w 312"/>
                    <a:gd name="T15" fmla="*/ 0 h 237"/>
                    <a:gd name="T16" fmla="*/ 9 w 312"/>
                    <a:gd name="T17" fmla="*/ 0 h 237"/>
                    <a:gd name="T18" fmla="*/ 9 w 312"/>
                    <a:gd name="T19" fmla="*/ 0 h 237"/>
                    <a:gd name="T20" fmla="*/ 1 w 312"/>
                    <a:gd name="T21" fmla="*/ 0 h 237"/>
                    <a:gd name="T22" fmla="*/ 0 w 312"/>
                    <a:gd name="T23" fmla="*/ 0 h 237"/>
                    <a:gd name="T24" fmla="*/ 0 w 312"/>
                    <a:gd name="T25" fmla="*/ 0 h 237"/>
                    <a:gd name="T26" fmla="*/ 0 w 312"/>
                    <a:gd name="T27" fmla="*/ 0 h 237"/>
                    <a:gd name="T28" fmla="*/ 0 w 312"/>
                    <a:gd name="T29" fmla="*/ 0 h 237"/>
                    <a:gd name="T30" fmla="*/ 0 w 312"/>
                    <a:gd name="T31" fmla="*/ 5 h 237"/>
                    <a:gd name="T32" fmla="*/ 0 w 312"/>
                    <a:gd name="T33" fmla="*/ 6 h 237"/>
                    <a:gd name="T34" fmla="*/ 0 w 312"/>
                    <a:gd name="T35" fmla="*/ 7 h 237"/>
                    <a:gd name="T36" fmla="*/ 0 w 312"/>
                    <a:gd name="T37" fmla="*/ 7 h 237"/>
                    <a:gd name="T38" fmla="*/ 0 w 312"/>
                    <a:gd name="T39" fmla="*/ 7 h 237"/>
                    <a:gd name="T40" fmla="*/ 0 w 312"/>
                    <a:gd name="T41" fmla="*/ 7 h 237"/>
                    <a:gd name="T42" fmla="*/ 0 w 312"/>
                    <a:gd name="T43" fmla="*/ 7 h 237"/>
                    <a:gd name="T44" fmla="*/ 0 w 312"/>
                    <a:gd name="T45" fmla="*/ 7 h 237"/>
                    <a:gd name="T46" fmla="*/ 0 w 312"/>
                    <a:gd name="T47" fmla="*/ 6 h 2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12"/>
                    <a:gd name="T73" fmla="*/ 0 h 237"/>
                    <a:gd name="T74" fmla="*/ 312 w 312"/>
                    <a:gd name="T75" fmla="*/ 237 h 2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12" h="237">
                      <a:moveTo>
                        <a:pt x="16" y="223"/>
                      </a:moveTo>
                      <a:lnTo>
                        <a:pt x="286" y="8"/>
                      </a:lnTo>
                      <a:lnTo>
                        <a:pt x="296" y="11"/>
                      </a:lnTo>
                      <a:lnTo>
                        <a:pt x="304" y="18"/>
                      </a:lnTo>
                      <a:lnTo>
                        <a:pt x="310" y="24"/>
                      </a:lnTo>
                      <a:lnTo>
                        <a:pt x="312" y="27"/>
                      </a:lnTo>
                      <a:lnTo>
                        <a:pt x="310" y="16"/>
                      </a:lnTo>
                      <a:lnTo>
                        <a:pt x="304" y="8"/>
                      </a:lnTo>
                      <a:lnTo>
                        <a:pt x="296" y="2"/>
                      </a:lnTo>
                      <a:lnTo>
                        <a:pt x="293" y="0"/>
                      </a:lnTo>
                      <a:lnTo>
                        <a:pt x="34" y="0"/>
                      </a:lnTo>
                      <a:lnTo>
                        <a:pt x="15" y="3"/>
                      </a:lnTo>
                      <a:lnTo>
                        <a:pt x="5" y="13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187"/>
                      </a:lnTo>
                      <a:lnTo>
                        <a:pt x="4" y="218"/>
                      </a:lnTo>
                      <a:lnTo>
                        <a:pt x="13" y="232"/>
                      </a:lnTo>
                      <a:lnTo>
                        <a:pt x="22" y="237"/>
                      </a:lnTo>
                      <a:lnTo>
                        <a:pt x="29" y="235"/>
                      </a:lnTo>
                      <a:lnTo>
                        <a:pt x="21" y="232"/>
                      </a:lnTo>
                      <a:lnTo>
                        <a:pt x="18" y="228"/>
                      </a:lnTo>
                      <a:lnTo>
                        <a:pt x="16" y="224"/>
                      </a:lnTo>
                      <a:lnTo>
                        <a:pt x="16" y="22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7" name="Freeform 630"/>
                <p:cNvSpPr>
                  <a:spLocks/>
                </p:cNvSpPr>
                <p:nvPr/>
              </p:nvSpPr>
              <p:spPr bwMode="auto">
                <a:xfrm>
                  <a:off x="2839" y="2975"/>
                  <a:ext cx="168" cy="124"/>
                </a:xfrm>
                <a:custGeom>
                  <a:avLst/>
                  <a:gdLst>
                    <a:gd name="T0" fmla="*/ 10 w 337"/>
                    <a:gd name="T1" fmla="*/ 7 h 250"/>
                    <a:gd name="T2" fmla="*/ 10 w 337"/>
                    <a:gd name="T3" fmla="*/ 7 h 250"/>
                    <a:gd name="T4" fmla="*/ 10 w 337"/>
                    <a:gd name="T5" fmla="*/ 7 h 250"/>
                    <a:gd name="T6" fmla="*/ 10 w 337"/>
                    <a:gd name="T7" fmla="*/ 7 h 250"/>
                    <a:gd name="T8" fmla="*/ 9 w 337"/>
                    <a:gd name="T9" fmla="*/ 7 h 250"/>
                    <a:gd name="T10" fmla="*/ 0 w 337"/>
                    <a:gd name="T11" fmla="*/ 7 h 250"/>
                    <a:gd name="T12" fmla="*/ 0 w 337"/>
                    <a:gd name="T13" fmla="*/ 7 h 250"/>
                    <a:gd name="T14" fmla="*/ 0 w 337"/>
                    <a:gd name="T15" fmla="*/ 7 h 250"/>
                    <a:gd name="T16" fmla="*/ 0 w 337"/>
                    <a:gd name="T17" fmla="*/ 7 h 250"/>
                    <a:gd name="T18" fmla="*/ 0 w 337"/>
                    <a:gd name="T19" fmla="*/ 7 h 250"/>
                    <a:gd name="T20" fmla="*/ 0 w 337"/>
                    <a:gd name="T21" fmla="*/ 7 h 250"/>
                    <a:gd name="T22" fmla="*/ 0 w 337"/>
                    <a:gd name="T23" fmla="*/ 7 h 250"/>
                    <a:gd name="T24" fmla="*/ 0 w 337"/>
                    <a:gd name="T25" fmla="*/ 7 h 250"/>
                    <a:gd name="T26" fmla="*/ 0 w 337"/>
                    <a:gd name="T27" fmla="*/ 7 h 250"/>
                    <a:gd name="T28" fmla="*/ 10 w 337"/>
                    <a:gd name="T29" fmla="*/ 7 h 250"/>
                    <a:gd name="T30" fmla="*/ 10 w 337"/>
                    <a:gd name="T31" fmla="*/ 7 h 250"/>
                    <a:gd name="T32" fmla="*/ 10 w 337"/>
                    <a:gd name="T33" fmla="*/ 7 h 250"/>
                    <a:gd name="T34" fmla="*/ 10 w 337"/>
                    <a:gd name="T35" fmla="*/ 7 h 250"/>
                    <a:gd name="T36" fmla="*/ 10 w 337"/>
                    <a:gd name="T37" fmla="*/ 7 h 250"/>
                    <a:gd name="T38" fmla="*/ 10 w 337"/>
                    <a:gd name="T39" fmla="*/ 0 h 250"/>
                    <a:gd name="T40" fmla="*/ 10 w 337"/>
                    <a:gd name="T41" fmla="*/ 0 h 250"/>
                    <a:gd name="T42" fmla="*/ 10 w 337"/>
                    <a:gd name="T43" fmla="*/ 0 h 250"/>
                    <a:gd name="T44" fmla="*/ 10 w 337"/>
                    <a:gd name="T45" fmla="*/ 0 h 250"/>
                    <a:gd name="T46" fmla="*/ 10 w 337"/>
                    <a:gd name="T47" fmla="*/ 0 h 250"/>
                    <a:gd name="T48" fmla="*/ 10 w 337"/>
                    <a:gd name="T49" fmla="*/ 7 h 25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7"/>
                    <a:gd name="T76" fmla="*/ 0 h 250"/>
                    <a:gd name="T77" fmla="*/ 337 w 337"/>
                    <a:gd name="T78" fmla="*/ 250 h 25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7" h="250">
                      <a:moveTo>
                        <a:pt x="332" y="235"/>
                      </a:moveTo>
                      <a:lnTo>
                        <a:pt x="330" y="237"/>
                      </a:lnTo>
                      <a:lnTo>
                        <a:pt x="327" y="240"/>
                      </a:lnTo>
                      <a:lnTo>
                        <a:pt x="321" y="245"/>
                      </a:lnTo>
                      <a:lnTo>
                        <a:pt x="308" y="247"/>
                      </a:lnTo>
                      <a:lnTo>
                        <a:pt x="0" y="247"/>
                      </a:lnTo>
                      <a:lnTo>
                        <a:pt x="0" y="248"/>
                      </a:lnTo>
                      <a:lnTo>
                        <a:pt x="0" y="250"/>
                      </a:lnTo>
                      <a:lnTo>
                        <a:pt x="2" y="250"/>
                      </a:lnTo>
                      <a:lnTo>
                        <a:pt x="3" y="250"/>
                      </a:lnTo>
                      <a:lnTo>
                        <a:pt x="321" y="250"/>
                      </a:lnTo>
                      <a:lnTo>
                        <a:pt x="327" y="248"/>
                      </a:lnTo>
                      <a:lnTo>
                        <a:pt x="332" y="245"/>
                      </a:lnTo>
                      <a:lnTo>
                        <a:pt x="335" y="240"/>
                      </a:lnTo>
                      <a:lnTo>
                        <a:pt x="337" y="232"/>
                      </a:lnTo>
                      <a:lnTo>
                        <a:pt x="337" y="8"/>
                      </a:lnTo>
                      <a:lnTo>
                        <a:pt x="335" y="6"/>
                      </a:lnTo>
                      <a:lnTo>
                        <a:pt x="335" y="3"/>
                      </a:lnTo>
                      <a:lnTo>
                        <a:pt x="333" y="2"/>
                      </a:lnTo>
                      <a:lnTo>
                        <a:pt x="332" y="0"/>
                      </a:lnTo>
                      <a:lnTo>
                        <a:pt x="332" y="2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8" name="Freeform 631"/>
                <p:cNvSpPr>
                  <a:spLocks/>
                </p:cNvSpPr>
                <p:nvPr/>
              </p:nvSpPr>
              <p:spPr bwMode="auto">
                <a:xfrm>
                  <a:off x="2833" y="2969"/>
                  <a:ext cx="174" cy="130"/>
                </a:xfrm>
                <a:custGeom>
                  <a:avLst/>
                  <a:gdLst>
                    <a:gd name="T0" fmla="*/ 10 w 349"/>
                    <a:gd name="T1" fmla="*/ 0 h 261"/>
                    <a:gd name="T2" fmla="*/ 0 w 349"/>
                    <a:gd name="T3" fmla="*/ 0 h 261"/>
                    <a:gd name="T4" fmla="*/ 0 w 349"/>
                    <a:gd name="T5" fmla="*/ 0 h 261"/>
                    <a:gd name="T6" fmla="*/ 0 w 349"/>
                    <a:gd name="T7" fmla="*/ 0 h 261"/>
                    <a:gd name="T8" fmla="*/ 0 w 349"/>
                    <a:gd name="T9" fmla="*/ 0 h 261"/>
                    <a:gd name="T10" fmla="*/ 0 w 349"/>
                    <a:gd name="T11" fmla="*/ 0 h 261"/>
                    <a:gd name="T12" fmla="*/ 0 w 349"/>
                    <a:gd name="T13" fmla="*/ 7 h 261"/>
                    <a:gd name="T14" fmla="*/ 0 w 349"/>
                    <a:gd name="T15" fmla="*/ 7 h 261"/>
                    <a:gd name="T16" fmla="*/ 0 w 349"/>
                    <a:gd name="T17" fmla="*/ 7 h 261"/>
                    <a:gd name="T18" fmla="*/ 0 w 349"/>
                    <a:gd name="T19" fmla="*/ 8 h 261"/>
                    <a:gd name="T20" fmla="*/ 0 w 349"/>
                    <a:gd name="T21" fmla="*/ 8 h 261"/>
                    <a:gd name="T22" fmla="*/ 0 w 349"/>
                    <a:gd name="T23" fmla="*/ 8 h 261"/>
                    <a:gd name="T24" fmla="*/ 0 w 349"/>
                    <a:gd name="T25" fmla="*/ 8 h 261"/>
                    <a:gd name="T26" fmla="*/ 0 w 349"/>
                    <a:gd name="T27" fmla="*/ 8 h 261"/>
                    <a:gd name="T28" fmla="*/ 0 w 349"/>
                    <a:gd name="T29" fmla="*/ 8 h 261"/>
                    <a:gd name="T30" fmla="*/ 0 w 349"/>
                    <a:gd name="T31" fmla="*/ 7 h 261"/>
                    <a:gd name="T32" fmla="*/ 0 w 349"/>
                    <a:gd name="T33" fmla="*/ 7 h 261"/>
                    <a:gd name="T34" fmla="*/ 0 w 349"/>
                    <a:gd name="T35" fmla="*/ 7 h 261"/>
                    <a:gd name="T36" fmla="*/ 0 w 349"/>
                    <a:gd name="T37" fmla="*/ 6 h 261"/>
                    <a:gd name="T38" fmla="*/ 0 w 349"/>
                    <a:gd name="T39" fmla="*/ 5 h 261"/>
                    <a:gd name="T40" fmla="*/ 0 w 349"/>
                    <a:gd name="T41" fmla="*/ 3 h 261"/>
                    <a:gd name="T42" fmla="*/ 0 w 349"/>
                    <a:gd name="T43" fmla="*/ 1 h 261"/>
                    <a:gd name="T44" fmla="*/ 0 w 349"/>
                    <a:gd name="T45" fmla="*/ 0 h 261"/>
                    <a:gd name="T46" fmla="*/ 0 w 349"/>
                    <a:gd name="T47" fmla="*/ 0 h 261"/>
                    <a:gd name="T48" fmla="*/ 0 w 349"/>
                    <a:gd name="T49" fmla="*/ 0 h 261"/>
                    <a:gd name="T50" fmla="*/ 0 w 349"/>
                    <a:gd name="T51" fmla="*/ 0 h 261"/>
                    <a:gd name="T52" fmla="*/ 1 w 349"/>
                    <a:gd name="T53" fmla="*/ 0 h 261"/>
                    <a:gd name="T54" fmla="*/ 10 w 349"/>
                    <a:gd name="T55" fmla="*/ 0 h 261"/>
                    <a:gd name="T56" fmla="*/ 10 w 349"/>
                    <a:gd name="T57" fmla="*/ 0 h 261"/>
                    <a:gd name="T58" fmla="*/ 10 w 349"/>
                    <a:gd name="T59" fmla="*/ 0 h 261"/>
                    <a:gd name="T60" fmla="*/ 10 w 349"/>
                    <a:gd name="T61" fmla="*/ 0 h 261"/>
                    <a:gd name="T62" fmla="*/ 10 w 349"/>
                    <a:gd name="T63" fmla="*/ 0 h 261"/>
                    <a:gd name="T64" fmla="*/ 10 w 349"/>
                    <a:gd name="T65" fmla="*/ 0 h 261"/>
                    <a:gd name="T66" fmla="*/ 10 w 349"/>
                    <a:gd name="T67" fmla="*/ 0 h 261"/>
                    <a:gd name="T68" fmla="*/ 10 w 349"/>
                    <a:gd name="T69" fmla="*/ 0 h 261"/>
                    <a:gd name="T70" fmla="*/ 10 w 349"/>
                    <a:gd name="T71" fmla="*/ 0 h 261"/>
                    <a:gd name="T72" fmla="*/ 10 w 349"/>
                    <a:gd name="T73" fmla="*/ 0 h 261"/>
                    <a:gd name="T74" fmla="*/ 10 w 349"/>
                    <a:gd name="T75" fmla="*/ 0 h 261"/>
                    <a:gd name="T76" fmla="*/ 10 w 349"/>
                    <a:gd name="T77" fmla="*/ 0 h 261"/>
                    <a:gd name="T78" fmla="*/ 10 w 349"/>
                    <a:gd name="T79" fmla="*/ 0 h 261"/>
                    <a:gd name="T80" fmla="*/ 10 w 349"/>
                    <a:gd name="T81" fmla="*/ 0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49"/>
                    <a:gd name="T124" fmla="*/ 0 h 261"/>
                    <a:gd name="T125" fmla="*/ 349 w 349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49" h="261">
                      <a:moveTo>
                        <a:pt x="333" y="0"/>
                      </a:move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243"/>
                      </a:lnTo>
                      <a:lnTo>
                        <a:pt x="1" y="250"/>
                      </a:lnTo>
                      <a:lnTo>
                        <a:pt x="4" y="254"/>
                      </a:lnTo>
                      <a:lnTo>
                        <a:pt x="7" y="259"/>
                      </a:lnTo>
                      <a:lnTo>
                        <a:pt x="12" y="261"/>
                      </a:lnTo>
                      <a:lnTo>
                        <a:pt x="12" y="259"/>
                      </a:lnTo>
                      <a:lnTo>
                        <a:pt x="12" y="258"/>
                      </a:lnTo>
                      <a:lnTo>
                        <a:pt x="9" y="250"/>
                      </a:lnTo>
                      <a:lnTo>
                        <a:pt x="6" y="240"/>
                      </a:lnTo>
                      <a:lnTo>
                        <a:pt x="4" y="229"/>
                      </a:lnTo>
                      <a:lnTo>
                        <a:pt x="4" y="216"/>
                      </a:lnTo>
                      <a:lnTo>
                        <a:pt x="4" y="171"/>
                      </a:lnTo>
                      <a:lnTo>
                        <a:pt x="6" y="103"/>
                      </a:lnTo>
                      <a:lnTo>
                        <a:pt x="6" y="41"/>
                      </a:lnTo>
                      <a:lnTo>
                        <a:pt x="6" y="14"/>
                      </a:lnTo>
                      <a:lnTo>
                        <a:pt x="7" y="13"/>
                      </a:lnTo>
                      <a:lnTo>
                        <a:pt x="12" y="10"/>
                      </a:lnTo>
                      <a:lnTo>
                        <a:pt x="25" y="6"/>
                      </a:lnTo>
                      <a:lnTo>
                        <a:pt x="47" y="5"/>
                      </a:lnTo>
                      <a:lnTo>
                        <a:pt x="338" y="5"/>
                      </a:lnTo>
                      <a:lnTo>
                        <a:pt x="339" y="6"/>
                      </a:lnTo>
                      <a:lnTo>
                        <a:pt x="342" y="10"/>
                      </a:lnTo>
                      <a:lnTo>
                        <a:pt x="344" y="11"/>
                      </a:lnTo>
                      <a:lnTo>
                        <a:pt x="345" y="13"/>
                      </a:lnTo>
                      <a:lnTo>
                        <a:pt x="347" y="14"/>
                      </a:lnTo>
                      <a:lnTo>
                        <a:pt x="347" y="17"/>
                      </a:lnTo>
                      <a:lnTo>
                        <a:pt x="349" y="19"/>
                      </a:lnTo>
                      <a:lnTo>
                        <a:pt x="349" y="16"/>
                      </a:lnTo>
                      <a:lnTo>
                        <a:pt x="347" y="10"/>
                      </a:lnTo>
                      <a:lnTo>
                        <a:pt x="344" y="5"/>
                      </a:lnTo>
                      <a:lnTo>
                        <a:pt x="339" y="2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9" name="Freeform 632"/>
                <p:cNvSpPr>
                  <a:spLocks/>
                </p:cNvSpPr>
                <p:nvPr/>
              </p:nvSpPr>
              <p:spPr bwMode="auto">
                <a:xfrm>
                  <a:off x="2849" y="2979"/>
                  <a:ext cx="147" cy="114"/>
                </a:xfrm>
                <a:custGeom>
                  <a:avLst/>
                  <a:gdLst>
                    <a:gd name="T0" fmla="*/ 9 w 296"/>
                    <a:gd name="T1" fmla="*/ 0 h 229"/>
                    <a:gd name="T2" fmla="*/ 9 w 296"/>
                    <a:gd name="T3" fmla="*/ 0 h 229"/>
                    <a:gd name="T4" fmla="*/ 8 w 296"/>
                    <a:gd name="T5" fmla="*/ 0 h 229"/>
                    <a:gd name="T6" fmla="*/ 8 w 296"/>
                    <a:gd name="T7" fmla="*/ 0 h 229"/>
                    <a:gd name="T8" fmla="*/ 8 w 296"/>
                    <a:gd name="T9" fmla="*/ 0 h 229"/>
                    <a:gd name="T10" fmla="*/ 0 w 296"/>
                    <a:gd name="T11" fmla="*/ 6 h 229"/>
                    <a:gd name="T12" fmla="*/ 0 w 296"/>
                    <a:gd name="T13" fmla="*/ 6 h 229"/>
                    <a:gd name="T14" fmla="*/ 0 w 296"/>
                    <a:gd name="T15" fmla="*/ 6 h 229"/>
                    <a:gd name="T16" fmla="*/ 0 w 296"/>
                    <a:gd name="T17" fmla="*/ 7 h 229"/>
                    <a:gd name="T18" fmla="*/ 0 w 296"/>
                    <a:gd name="T19" fmla="*/ 7 h 229"/>
                    <a:gd name="T20" fmla="*/ 0 w 296"/>
                    <a:gd name="T21" fmla="*/ 7 h 229"/>
                    <a:gd name="T22" fmla="*/ 0 w 296"/>
                    <a:gd name="T23" fmla="*/ 7 h 229"/>
                    <a:gd name="T24" fmla="*/ 0 w 296"/>
                    <a:gd name="T25" fmla="*/ 7 h 229"/>
                    <a:gd name="T26" fmla="*/ 0 w 296"/>
                    <a:gd name="T27" fmla="*/ 7 h 229"/>
                    <a:gd name="T28" fmla="*/ 0 w 296"/>
                    <a:gd name="T29" fmla="*/ 7 h 229"/>
                    <a:gd name="T30" fmla="*/ 1 w 296"/>
                    <a:gd name="T31" fmla="*/ 7 h 229"/>
                    <a:gd name="T32" fmla="*/ 1 w 296"/>
                    <a:gd name="T33" fmla="*/ 7 h 229"/>
                    <a:gd name="T34" fmla="*/ 2 w 296"/>
                    <a:gd name="T35" fmla="*/ 7 h 229"/>
                    <a:gd name="T36" fmla="*/ 2 w 296"/>
                    <a:gd name="T37" fmla="*/ 7 h 229"/>
                    <a:gd name="T38" fmla="*/ 3 w 296"/>
                    <a:gd name="T39" fmla="*/ 7 h 229"/>
                    <a:gd name="T40" fmla="*/ 4 w 296"/>
                    <a:gd name="T41" fmla="*/ 7 h 229"/>
                    <a:gd name="T42" fmla="*/ 4 w 296"/>
                    <a:gd name="T43" fmla="*/ 7 h 229"/>
                    <a:gd name="T44" fmla="*/ 5 w 296"/>
                    <a:gd name="T45" fmla="*/ 7 h 229"/>
                    <a:gd name="T46" fmla="*/ 6 w 296"/>
                    <a:gd name="T47" fmla="*/ 7 h 229"/>
                    <a:gd name="T48" fmla="*/ 6 w 296"/>
                    <a:gd name="T49" fmla="*/ 7 h 229"/>
                    <a:gd name="T50" fmla="*/ 7 w 296"/>
                    <a:gd name="T51" fmla="*/ 7 h 229"/>
                    <a:gd name="T52" fmla="*/ 7 w 296"/>
                    <a:gd name="T53" fmla="*/ 7 h 229"/>
                    <a:gd name="T54" fmla="*/ 8 w 296"/>
                    <a:gd name="T55" fmla="*/ 7 h 229"/>
                    <a:gd name="T56" fmla="*/ 8 w 296"/>
                    <a:gd name="T57" fmla="*/ 7 h 229"/>
                    <a:gd name="T58" fmla="*/ 8 w 296"/>
                    <a:gd name="T59" fmla="*/ 7 h 229"/>
                    <a:gd name="T60" fmla="*/ 8 w 296"/>
                    <a:gd name="T61" fmla="*/ 7 h 229"/>
                    <a:gd name="T62" fmla="*/ 8 w 296"/>
                    <a:gd name="T63" fmla="*/ 7 h 229"/>
                    <a:gd name="T64" fmla="*/ 9 w 296"/>
                    <a:gd name="T65" fmla="*/ 6 h 229"/>
                    <a:gd name="T66" fmla="*/ 9 w 296"/>
                    <a:gd name="T67" fmla="*/ 6 h 229"/>
                    <a:gd name="T68" fmla="*/ 9 w 296"/>
                    <a:gd name="T69" fmla="*/ 0 h 22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6"/>
                    <a:gd name="T106" fmla="*/ 0 h 229"/>
                    <a:gd name="T107" fmla="*/ 296 w 296"/>
                    <a:gd name="T108" fmla="*/ 229 h 22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6" h="229">
                      <a:moveTo>
                        <a:pt x="296" y="19"/>
                      </a:moveTo>
                      <a:lnTo>
                        <a:pt x="294" y="16"/>
                      </a:lnTo>
                      <a:lnTo>
                        <a:pt x="288" y="10"/>
                      </a:lnTo>
                      <a:lnTo>
                        <a:pt x="280" y="3"/>
                      </a:lnTo>
                      <a:lnTo>
                        <a:pt x="270" y="0"/>
                      </a:lnTo>
                      <a:lnTo>
                        <a:pt x="0" y="215"/>
                      </a:lnTo>
                      <a:lnTo>
                        <a:pt x="0" y="216"/>
                      </a:lnTo>
                      <a:lnTo>
                        <a:pt x="2" y="220"/>
                      </a:lnTo>
                      <a:lnTo>
                        <a:pt x="5" y="224"/>
                      </a:lnTo>
                      <a:lnTo>
                        <a:pt x="13" y="227"/>
                      </a:lnTo>
                      <a:lnTo>
                        <a:pt x="14" y="227"/>
                      </a:lnTo>
                      <a:lnTo>
                        <a:pt x="16" y="227"/>
                      </a:lnTo>
                      <a:lnTo>
                        <a:pt x="18" y="229"/>
                      </a:lnTo>
                      <a:lnTo>
                        <a:pt x="19" y="229"/>
                      </a:lnTo>
                      <a:lnTo>
                        <a:pt x="25" y="229"/>
                      </a:lnTo>
                      <a:lnTo>
                        <a:pt x="35" y="229"/>
                      </a:lnTo>
                      <a:lnTo>
                        <a:pt x="49" y="229"/>
                      </a:lnTo>
                      <a:lnTo>
                        <a:pt x="66" y="229"/>
                      </a:lnTo>
                      <a:lnTo>
                        <a:pt x="87" y="229"/>
                      </a:lnTo>
                      <a:lnTo>
                        <a:pt x="108" y="229"/>
                      </a:lnTo>
                      <a:lnTo>
                        <a:pt x="130" y="229"/>
                      </a:lnTo>
                      <a:lnTo>
                        <a:pt x="153" y="229"/>
                      </a:lnTo>
                      <a:lnTo>
                        <a:pt x="175" y="229"/>
                      </a:lnTo>
                      <a:lnTo>
                        <a:pt x="198" y="229"/>
                      </a:lnTo>
                      <a:lnTo>
                        <a:pt x="218" y="229"/>
                      </a:lnTo>
                      <a:lnTo>
                        <a:pt x="237" y="229"/>
                      </a:lnTo>
                      <a:lnTo>
                        <a:pt x="251" y="229"/>
                      </a:lnTo>
                      <a:lnTo>
                        <a:pt x="264" y="229"/>
                      </a:lnTo>
                      <a:lnTo>
                        <a:pt x="270" y="229"/>
                      </a:lnTo>
                      <a:lnTo>
                        <a:pt x="273" y="229"/>
                      </a:lnTo>
                      <a:lnTo>
                        <a:pt x="277" y="229"/>
                      </a:lnTo>
                      <a:lnTo>
                        <a:pt x="284" y="226"/>
                      </a:lnTo>
                      <a:lnTo>
                        <a:pt x="292" y="220"/>
                      </a:lnTo>
                      <a:lnTo>
                        <a:pt x="296" y="205"/>
                      </a:lnTo>
                      <a:lnTo>
                        <a:pt x="296" y="19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0" name="Freeform 633"/>
                <p:cNvSpPr>
                  <a:spLocks/>
                </p:cNvSpPr>
                <p:nvPr/>
              </p:nvSpPr>
              <p:spPr bwMode="auto">
                <a:xfrm>
                  <a:off x="2845" y="2978"/>
                  <a:ext cx="147" cy="113"/>
                </a:xfrm>
                <a:custGeom>
                  <a:avLst/>
                  <a:gdLst>
                    <a:gd name="T0" fmla="*/ 1 w 294"/>
                    <a:gd name="T1" fmla="*/ 7 h 226"/>
                    <a:gd name="T2" fmla="*/ 1 w 294"/>
                    <a:gd name="T3" fmla="*/ 7 h 226"/>
                    <a:gd name="T4" fmla="*/ 1 w 294"/>
                    <a:gd name="T5" fmla="*/ 7 h 226"/>
                    <a:gd name="T6" fmla="*/ 1 w 294"/>
                    <a:gd name="T7" fmla="*/ 7 h 226"/>
                    <a:gd name="T8" fmla="*/ 0 w 294"/>
                    <a:gd name="T9" fmla="*/ 7 h 226"/>
                    <a:gd name="T10" fmla="*/ 0 w 294"/>
                    <a:gd name="T11" fmla="*/ 1 h 226"/>
                    <a:gd name="T12" fmla="*/ 1 w 294"/>
                    <a:gd name="T13" fmla="*/ 1 h 226"/>
                    <a:gd name="T14" fmla="*/ 1 w 294"/>
                    <a:gd name="T15" fmla="*/ 1 h 226"/>
                    <a:gd name="T16" fmla="*/ 1 w 294"/>
                    <a:gd name="T17" fmla="*/ 1 h 226"/>
                    <a:gd name="T18" fmla="*/ 1 w 294"/>
                    <a:gd name="T19" fmla="*/ 0 h 226"/>
                    <a:gd name="T20" fmla="*/ 9 w 294"/>
                    <a:gd name="T21" fmla="*/ 0 h 226"/>
                    <a:gd name="T22" fmla="*/ 9 w 294"/>
                    <a:gd name="T23" fmla="*/ 1 h 226"/>
                    <a:gd name="T24" fmla="*/ 9 w 294"/>
                    <a:gd name="T25" fmla="*/ 1 h 226"/>
                    <a:gd name="T26" fmla="*/ 9 w 294"/>
                    <a:gd name="T27" fmla="*/ 1 h 226"/>
                    <a:gd name="T28" fmla="*/ 9 w 294"/>
                    <a:gd name="T29" fmla="*/ 1 h 226"/>
                    <a:gd name="T30" fmla="*/ 9 w 294"/>
                    <a:gd name="T31" fmla="*/ 7 h 226"/>
                    <a:gd name="T32" fmla="*/ 9 w 294"/>
                    <a:gd name="T33" fmla="*/ 7 h 226"/>
                    <a:gd name="T34" fmla="*/ 9 w 294"/>
                    <a:gd name="T35" fmla="*/ 7 h 226"/>
                    <a:gd name="T36" fmla="*/ 9 w 294"/>
                    <a:gd name="T37" fmla="*/ 7 h 226"/>
                    <a:gd name="T38" fmla="*/ 9 w 294"/>
                    <a:gd name="T39" fmla="*/ 7 h 226"/>
                    <a:gd name="T40" fmla="*/ 1 w 294"/>
                    <a:gd name="T41" fmla="*/ 7 h 22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94"/>
                    <a:gd name="T64" fmla="*/ 0 h 226"/>
                    <a:gd name="T65" fmla="*/ 294 w 294"/>
                    <a:gd name="T66" fmla="*/ 226 h 22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94" h="226">
                      <a:moveTo>
                        <a:pt x="24" y="226"/>
                      </a:moveTo>
                      <a:lnTo>
                        <a:pt x="14" y="225"/>
                      </a:lnTo>
                      <a:lnTo>
                        <a:pt x="6" y="218"/>
                      </a:lnTo>
                      <a:lnTo>
                        <a:pt x="1" y="211"/>
                      </a:lnTo>
                      <a:lnTo>
                        <a:pt x="0" y="201"/>
                      </a:lnTo>
                      <a:lnTo>
                        <a:pt x="0" y="24"/>
                      </a:lnTo>
                      <a:lnTo>
                        <a:pt x="1" y="15"/>
                      </a:lnTo>
                      <a:lnTo>
                        <a:pt x="6" y="7"/>
                      </a:lnTo>
                      <a:lnTo>
                        <a:pt x="14" y="2"/>
                      </a:lnTo>
                      <a:lnTo>
                        <a:pt x="24" y="0"/>
                      </a:lnTo>
                      <a:lnTo>
                        <a:pt x="268" y="0"/>
                      </a:lnTo>
                      <a:lnTo>
                        <a:pt x="278" y="2"/>
                      </a:lnTo>
                      <a:lnTo>
                        <a:pt x="286" y="7"/>
                      </a:lnTo>
                      <a:lnTo>
                        <a:pt x="292" y="15"/>
                      </a:lnTo>
                      <a:lnTo>
                        <a:pt x="294" y="24"/>
                      </a:lnTo>
                      <a:lnTo>
                        <a:pt x="294" y="201"/>
                      </a:lnTo>
                      <a:lnTo>
                        <a:pt x="292" y="211"/>
                      </a:lnTo>
                      <a:lnTo>
                        <a:pt x="286" y="218"/>
                      </a:lnTo>
                      <a:lnTo>
                        <a:pt x="278" y="225"/>
                      </a:lnTo>
                      <a:lnTo>
                        <a:pt x="268" y="226"/>
                      </a:lnTo>
                      <a:lnTo>
                        <a:pt x="24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1" name="Freeform 634"/>
                <p:cNvSpPr>
                  <a:spLocks/>
                </p:cNvSpPr>
                <p:nvPr/>
              </p:nvSpPr>
              <p:spPr bwMode="auto">
                <a:xfrm>
                  <a:off x="2851" y="2983"/>
                  <a:ext cx="136" cy="102"/>
                </a:xfrm>
                <a:custGeom>
                  <a:avLst/>
                  <a:gdLst>
                    <a:gd name="T0" fmla="*/ 9 w 272"/>
                    <a:gd name="T1" fmla="*/ 7 h 203"/>
                    <a:gd name="T2" fmla="*/ 9 w 272"/>
                    <a:gd name="T3" fmla="*/ 7 h 203"/>
                    <a:gd name="T4" fmla="*/ 9 w 272"/>
                    <a:gd name="T5" fmla="*/ 7 h 203"/>
                    <a:gd name="T6" fmla="*/ 9 w 272"/>
                    <a:gd name="T7" fmla="*/ 7 h 203"/>
                    <a:gd name="T8" fmla="*/ 9 w 272"/>
                    <a:gd name="T9" fmla="*/ 6 h 203"/>
                    <a:gd name="T10" fmla="*/ 9 w 272"/>
                    <a:gd name="T11" fmla="*/ 1 h 203"/>
                    <a:gd name="T12" fmla="*/ 9 w 272"/>
                    <a:gd name="T13" fmla="*/ 1 h 203"/>
                    <a:gd name="T14" fmla="*/ 9 w 272"/>
                    <a:gd name="T15" fmla="*/ 1 h 203"/>
                    <a:gd name="T16" fmla="*/ 9 w 272"/>
                    <a:gd name="T17" fmla="*/ 1 h 203"/>
                    <a:gd name="T18" fmla="*/ 9 w 272"/>
                    <a:gd name="T19" fmla="*/ 0 h 203"/>
                    <a:gd name="T20" fmla="*/ 1 w 272"/>
                    <a:gd name="T21" fmla="*/ 0 h 203"/>
                    <a:gd name="T22" fmla="*/ 1 w 272"/>
                    <a:gd name="T23" fmla="*/ 1 h 203"/>
                    <a:gd name="T24" fmla="*/ 1 w 272"/>
                    <a:gd name="T25" fmla="*/ 1 h 203"/>
                    <a:gd name="T26" fmla="*/ 1 w 272"/>
                    <a:gd name="T27" fmla="*/ 1 h 203"/>
                    <a:gd name="T28" fmla="*/ 0 w 272"/>
                    <a:gd name="T29" fmla="*/ 1 h 203"/>
                    <a:gd name="T30" fmla="*/ 0 w 272"/>
                    <a:gd name="T31" fmla="*/ 6 h 203"/>
                    <a:gd name="T32" fmla="*/ 1 w 272"/>
                    <a:gd name="T33" fmla="*/ 7 h 203"/>
                    <a:gd name="T34" fmla="*/ 1 w 272"/>
                    <a:gd name="T35" fmla="*/ 7 h 203"/>
                    <a:gd name="T36" fmla="*/ 1 w 272"/>
                    <a:gd name="T37" fmla="*/ 7 h 203"/>
                    <a:gd name="T38" fmla="*/ 1 w 272"/>
                    <a:gd name="T39" fmla="*/ 7 h 203"/>
                    <a:gd name="T40" fmla="*/ 9 w 272"/>
                    <a:gd name="T41" fmla="*/ 7 h 20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2"/>
                    <a:gd name="T64" fmla="*/ 0 h 203"/>
                    <a:gd name="T65" fmla="*/ 272 w 272"/>
                    <a:gd name="T66" fmla="*/ 203 h 20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2" h="203">
                      <a:moveTo>
                        <a:pt x="257" y="203"/>
                      </a:moveTo>
                      <a:lnTo>
                        <a:pt x="264" y="202"/>
                      </a:lnTo>
                      <a:lnTo>
                        <a:pt x="267" y="199"/>
                      </a:lnTo>
                      <a:lnTo>
                        <a:pt x="270" y="195"/>
                      </a:lnTo>
                      <a:lnTo>
                        <a:pt x="272" y="189"/>
                      </a:lnTo>
                      <a:lnTo>
                        <a:pt x="272" y="12"/>
                      </a:lnTo>
                      <a:lnTo>
                        <a:pt x="270" y="7"/>
                      </a:lnTo>
                      <a:lnTo>
                        <a:pt x="267" y="3"/>
                      </a:lnTo>
                      <a:lnTo>
                        <a:pt x="264" y="1"/>
                      </a:lnTo>
                      <a:lnTo>
                        <a:pt x="257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89"/>
                      </a:lnTo>
                      <a:lnTo>
                        <a:pt x="1" y="195"/>
                      </a:lnTo>
                      <a:lnTo>
                        <a:pt x="5" y="199"/>
                      </a:lnTo>
                      <a:lnTo>
                        <a:pt x="8" y="202"/>
                      </a:lnTo>
                      <a:lnTo>
                        <a:pt x="13" y="203"/>
                      </a:lnTo>
                      <a:lnTo>
                        <a:pt x="257" y="20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2" name="Freeform 635"/>
                <p:cNvSpPr>
                  <a:spLocks/>
                </p:cNvSpPr>
                <p:nvPr/>
              </p:nvSpPr>
              <p:spPr bwMode="auto">
                <a:xfrm>
                  <a:off x="2856" y="3103"/>
                  <a:ext cx="132" cy="21"/>
                </a:xfrm>
                <a:custGeom>
                  <a:avLst/>
                  <a:gdLst>
                    <a:gd name="T0" fmla="*/ 7 w 264"/>
                    <a:gd name="T1" fmla="*/ 0 h 43"/>
                    <a:gd name="T2" fmla="*/ 6 w 264"/>
                    <a:gd name="T3" fmla="*/ 1 h 43"/>
                    <a:gd name="T4" fmla="*/ 6 w 264"/>
                    <a:gd name="T5" fmla="*/ 1 h 43"/>
                    <a:gd name="T6" fmla="*/ 6 w 264"/>
                    <a:gd name="T7" fmla="*/ 1 h 43"/>
                    <a:gd name="T8" fmla="*/ 1 w 264"/>
                    <a:gd name="T9" fmla="*/ 1 h 43"/>
                    <a:gd name="T10" fmla="*/ 1 w 264"/>
                    <a:gd name="T11" fmla="*/ 1 h 43"/>
                    <a:gd name="T12" fmla="*/ 1 w 264"/>
                    <a:gd name="T13" fmla="*/ 1 h 43"/>
                    <a:gd name="T14" fmla="*/ 1 w 264"/>
                    <a:gd name="T15" fmla="*/ 0 h 43"/>
                    <a:gd name="T16" fmla="*/ 0 w 264"/>
                    <a:gd name="T17" fmla="*/ 0 h 43"/>
                    <a:gd name="T18" fmla="*/ 1 w 264"/>
                    <a:gd name="T19" fmla="*/ 0 h 43"/>
                    <a:gd name="T20" fmla="*/ 7 w 264"/>
                    <a:gd name="T21" fmla="*/ 0 h 43"/>
                    <a:gd name="T22" fmla="*/ 8 w 264"/>
                    <a:gd name="T23" fmla="*/ 0 h 43"/>
                    <a:gd name="T24" fmla="*/ 7 w 264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4"/>
                    <a:gd name="T40" fmla="*/ 0 h 43"/>
                    <a:gd name="T41" fmla="*/ 264 w 264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4" h="43">
                      <a:moveTo>
                        <a:pt x="232" y="21"/>
                      </a:moveTo>
                      <a:lnTo>
                        <a:pt x="201" y="41"/>
                      </a:lnTo>
                      <a:lnTo>
                        <a:pt x="197" y="43"/>
                      </a:lnTo>
                      <a:lnTo>
                        <a:pt x="194" y="43"/>
                      </a:lnTo>
                      <a:lnTo>
                        <a:pt x="55" y="43"/>
                      </a:lnTo>
                      <a:lnTo>
                        <a:pt x="50" y="43"/>
                      </a:lnTo>
                      <a:lnTo>
                        <a:pt x="47" y="39"/>
                      </a:lnTo>
                      <a:lnTo>
                        <a:pt x="22" y="19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226" y="0"/>
                      </a:lnTo>
                      <a:lnTo>
                        <a:pt x="264" y="0"/>
                      </a:lnTo>
                      <a:lnTo>
                        <a:pt x="23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3" name="Freeform 636"/>
                <p:cNvSpPr>
                  <a:spLocks/>
                </p:cNvSpPr>
                <p:nvPr/>
              </p:nvSpPr>
              <p:spPr bwMode="auto">
                <a:xfrm>
                  <a:off x="2871" y="3108"/>
                  <a:ext cx="75" cy="10"/>
                </a:xfrm>
                <a:custGeom>
                  <a:avLst/>
                  <a:gdLst>
                    <a:gd name="T0" fmla="*/ 1 w 150"/>
                    <a:gd name="T1" fmla="*/ 0 h 21"/>
                    <a:gd name="T2" fmla="*/ 5 w 150"/>
                    <a:gd name="T3" fmla="*/ 0 h 21"/>
                    <a:gd name="T4" fmla="*/ 5 w 150"/>
                    <a:gd name="T5" fmla="*/ 0 h 21"/>
                    <a:gd name="T6" fmla="*/ 1 w 150"/>
                    <a:gd name="T7" fmla="*/ 0 h 21"/>
                    <a:gd name="T8" fmla="*/ 1 w 150"/>
                    <a:gd name="T9" fmla="*/ 0 h 21"/>
                    <a:gd name="T10" fmla="*/ 0 w 150"/>
                    <a:gd name="T11" fmla="*/ 0 h 21"/>
                    <a:gd name="T12" fmla="*/ 1 w 150"/>
                    <a:gd name="T13" fmla="*/ 0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0"/>
                    <a:gd name="T22" fmla="*/ 0 h 21"/>
                    <a:gd name="T23" fmla="*/ 150 w 15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0" h="21">
                      <a:moveTo>
                        <a:pt x="25" y="21"/>
                      </a:moveTo>
                      <a:lnTo>
                        <a:pt x="150" y="21"/>
                      </a:lnTo>
                      <a:lnTo>
                        <a:pt x="36" y="19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25" y="21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4" name="Freeform 637"/>
                <p:cNvSpPr>
                  <a:spLocks/>
                </p:cNvSpPr>
                <p:nvPr/>
              </p:nvSpPr>
              <p:spPr bwMode="auto">
                <a:xfrm>
                  <a:off x="2885" y="3108"/>
                  <a:ext cx="71" cy="10"/>
                </a:xfrm>
                <a:custGeom>
                  <a:avLst/>
                  <a:gdLst>
                    <a:gd name="T0" fmla="*/ 3 w 142"/>
                    <a:gd name="T1" fmla="*/ 0 h 21"/>
                    <a:gd name="T2" fmla="*/ 4 w 142"/>
                    <a:gd name="T3" fmla="*/ 0 h 21"/>
                    <a:gd name="T4" fmla="*/ 0 w 142"/>
                    <a:gd name="T5" fmla="*/ 0 h 21"/>
                    <a:gd name="T6" fmla="*/ 1 w 142"/>
                    <a:gd name="T7" fmla="*/ 0 h 21"/>
                    <a:gd name="T8" fmla="*/ 3 w 142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1"/>
                    <a:gd name="T17" fmla="*/ 142 w 142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1">
                      <a:moveTo>
                        <a:pt x="123" y="21"/>
                      </a:moveTo>
                      <a:lnTo>
                        <a:pt x="142" y="0"/>
                      </a:lnTo>
                      <a:lnTo>
                        <a:pt x="0" y="0"/>
                      </a:lnTo>
                      <a:lnTo>
                        <a:pt x="9" y="19"/>
                      </a:lnTo>
                      <a:lnTo>
                        <a:pt x="123" y="2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5" name="Freeform 638"/>
                <p:cNvSpPr>
                  <a:spLocks/>
                </p:cNvSpPr>
                <p:nvPr/>
              </p:nvSpPr>
              <p:spPr bwMode="auto">
                <a:xfrm>
                  <a:off x="2946" y="3108"/>
                  <a:ext cx="23" cy="10"/>
                </a:xfrm>
                <a:custGeom>
                  <a:avLst/>
                  <a:gdLst>
                    <a:gd name="T0" fmla="*/ 0 w 46"/>
                    <a:gd name="T1" fmla="*/ 0 h 21"/>
                    <a:gd name="T2" fmla="*/ 1 w 46"/>
                    <a:gd name="T3" fmla="*/ 0 h 21"/>
                    <a:gd name="T4" fmla="*/ 1 w 46"/>
                    <a:gd name="T5" fmla="*/ 0 h 21"/>
                    <a:gd name="T6" fmla="*/ 1 w 46"/>
                    <a:gd name="T7" fmla="*/ 0 h 21"/>
                    <a:gd name="T8" fmla="*/ 0 w 46"/>
                    <a:gd name="T9" fmla="*/ 0 h 21"/>
                    <a:gd name="T10" fmla="*/ 0 w 46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21"/>
                    <a:gd name="T20" fmla="*/ 46 w 46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21">
                      <a:moveTo>
                        <a:pt x="0" y="21"/>
                      </a:moveTo>
                      <a:lnTo>
                        <a:pt x="14" y="21"/>
                      </a:lnTo>
                      <a:lnTo>
                        <a:pt x="46" y="0"/>
                      </a:lnTo>
                      <a:lnTo>
                        <a:pt x="19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6" name="Freeform 639"/>
                <p:cNvSpPr>
                  <a:spLocks/>
                </p:cNvSpPr>
                <p:nvPr/>
              </p:nvSpPr>
              <p:spPr bwMode="auto">
                <a:xfrm>
                  <a:off x="2809" y="3117"/>
                  <a:ext cx="228" cy="58"/>
                </a:xfrm>
                <a:custGeom>
                  <a:avLst/>
                  <a:gdLst>
                    <a:gd name="T0" fmla="*/ 0 w 457"/>
                    <a:gd name="T1" fmla="*/ 3 h 117"/>
                    <a:gd name="T2" fmla="*/ 0 w 457"/>
                    <a:gd name="T3" fmla="*/ 3 h 117"/>
                    <a:gd name="T4" fmla="*/ 0 w 457"/>
                    <a:gd name="T5" fmla="*/ 3 h 117"/>
                    <a:gd name="T6" fmla="*/ 0 w 457"/>
                    <a:gd name="T7" fmla="*/ 3 h 117"/>
                    <a:gd name="T8" fmla="*/ 0 w 457"/>
                    <a:gd name="T9" fmla="*/ 2 h 117"/>
                    <a:gd name="T10" fmla="*/ 0 w 457"/>
                    <a:gd name="T11" fmla="*/ 0 h 117"/>
                    <a:gd name="T12" fmla="*/ 0 w 457"/>
                    <a:gd name="T13" fmla="*/ 0 h 117"/>
                    <a:gd name="T14" fmla="*/ 0 w 457"/>
                    <a:gd name="T15" fmla="*/ 0 h 117"/>
                    <a:gd name="T16" fmla="*/ 0 w 457"/>
                    <a:gd name="T17" fmla="*/ 0 h 117"/>
                    <a:gd name="T18" fmla="*/ 0 w 457"/>
                    <a:gd name="T19" fmla="*/ 0 h 117"/>
                    <a:gd name="T20" fmla="*/ 13 w 457"/>
                    <a:gd name="T21" fmla="*/ 0 h 117"/>
                    <a:gd name="T22" fmla="*/ 13 w 457"/>
                    <a:gd name="T23" fmla="*/ 0 h 117"/>
                    <a:gd name="T24" fmla="*/ 14 w 457"/>
                    <a:gd name="T25" fmla="*/ 0 h 117"/>
                    <a:gd name="T26" fmla="*/ 14 w 457"/>
                    <a:gd name="T27" fmla="*/ 0 h 117"/>
                    <a:gd name="T28" fmla="*/ 14 w 457"/>
                    <a:gd name="T29" fmla="*/ 0 h 117"/>
                    <a:gd name="T30" fmla="*/ 14 w 457"/>
                    <a:gd name="T31" fmla="*/ 2 h 117"/>
                    <a:gd name="T32" fmla="*/ 14 w 457"/>
                    <a:gd name="T33" fmla="*/ 3 h 117"/>
                    <a:gd name="T34" fmla="*/ 14 w 457"/>
                    <a:gd name="T35" fmla="*/ 3 h 117"/>
                    <a:gd name="T36" fmla="*/ 13 w 457"/>
                    <a:gd name="T37" fmla="*/ 3 h 117"/>
                    <a:gd name="T38" fmla="*/ 13 w 457"/>
                    <a:gd name="T39" fmla="*/ 3 h 117"/>
                    <a:gd name="T40" fmla="*/ 0 w 457"/>
                    <a:gd name="T41" fmla="*/ 3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7"/>
                    <a:gd name="T64" fmla="*/ 0 h 117"/>
                    <a:gd name="T65" fmla="*/ 457 w 457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7" h="117">
                      <a:moveTo>
                        <a:pt x="24" y="117"/>
                      </a:moveTo>
                      <a:lnTo>
                        <a:pt x="14" y="116"/>
                      </a:lnTo>
                      <a:lnTo>
                        <a:pt x="8" y="109"/>
                      </a:lnTo>
                      <a:lnTo>
                        <a:pt x="2" y="102"/>
                      </a:lnTo>
                      <a:lnTo>
                        <a:pt x="0" y="92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4" y="2"/>
                      </a:lnTo>
                      <a:lnTo>
                        <a:pt x="24" y="0"/>
                      </a:lnTo>
                      <a:lnTo>
                        <a:pt x="431" y="0"/>
                      </a:lnTo>
                      <a:lnTo>
                        <a:pt x="441" y="2"/>
                      </a:lnTo>
                      <a:lnTo>
                        <a:pt x="449" y="8"/>
                      </a:lnTo>
                      <a:lnTo>
                        <a:pt x="455" y="16"/>
                      </a:lnTo>
                      <a:lnTo>
                        <a:pt x="457" y="26"/>
                      </a:lnTo>
                      <a:lnTo>
                        <a:pt x="457" y="92"/>
                      </a:lnTo>
                      <a:lnTo>
                        <a:pt x="455" y="102"/>
                      </a:lnTo>
                      <a:lnTo>
                        <a:pt x="449" y="109"/>
                      </a:lnTo>
                      <a:lnTo>
                        <a:pt x="441" y="116"/>
                      </a:lnTo>
                      <a:lnTo>
                        <a:pt x="431" y="117"/>
                      </a:lnTo>
                      <a:lnTo>
                        <a:pt x="24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7" name="Freeform 640"/>
                <p:cNvSpPr>
                  <a:spLocks/>
                </p:cNvSpPr>
                <p:nvPr/>
              </p:nvSpPr>
              <p:spPr bwMode="auto">
                <a:xfrm>
                  <a:off x="2992" y="3127"/>
                  <a:ext cx="37" cy="30"/>
                </a:xfrm>
                <a:custGeom>
                  <a:avLst/>
                  <a:gdLst>
                    <a:gd name="T0" fmla="*/ 0 w 72"/>
                    <a:gd name="T1" fmla="*/ 2 h 60"/>
                    <a:gd name="T2" fmla="*/ 0 w 72"/>
                    <a:gd name="T3" fmla="*/ 2 h 60"/>
                    <a:gd name="T4" fmla="*/ 1 w 72"/>
                    <a:gd name="T5" fmla="*/ 2 h 60"/>
                    <a:gd name="T6" fmla="*/ 1 w 72"/>
                    <a:gd name="T7" fmla="*/ 2 h 60"/>
                    <a:gd name="T8" fmla="*/ 2 w 72"/>
                    <a:gd name="T9" fmla="*/ 2 h 60"/>
                    <a:gd name="T10" fmla="*/ 2 w 72"/>
                    <a:gd name="T11" fmla="*/ 2 h 60"/>
                    <a:gd name="T12" fmla="*/ 2 w 72"/>
                    <a:gd name="T13" fmla="*/ 2 h 60"/>
                    <a:gd name="T14" fmla="*/ 2 w 72"/>
                    <a:gd name="T15" fmla="*/ 2 h 60"/>
                    <a:gd name="T16" fmla="*/ 2 w 72"/>
                    <a:gd name="T17" fmla="*/ 2 h 60"/>
                    <a:gd name="T18" fmla="*/ 2 w 72"/>
                    <a:gd name="T19" fmla="*/ 2 h 60"/>
                    <a:gd name="T20" fmla="*/ 2 w 72"/>
                    <a:gd name="T21" fmla="*/ 2 h 60"/>
                    <a:gd name="T22" fmla="*/ 3 w 72"/>
                    <a:gd name="T23" fmla="*/ 2 h 60"/>
                    <a:gd name="T24" fmla="*/ 3 w 72"/>
                    <a:gd name="T25" fmla="*/ 2 h 60"/>
                    <a:gd name="T26" fmla="*/ 3 w 72"/>
                    <a:gd name="T27" fmla="*/ 2 h 60"/>
                    <a:gd name="T28" fmla="*/ 3 w 72"/>
                    <a:gd name="T29" fmla="*/ 1 h 60"/>
                    <a:gd name="T30" fmla="*/ 3 w 72"/>
                    <a:gd name="T31" fmla="*/ 1 h 60"/>
                    <a:gd name="T32" fmla="*/ 3 w 72"/>
                    <a:gd name="T33" fmla="*/ 1 h 60"/>
                    <a:gd name="T34" fmla="*/ 3 w 72"/>
                    <a:gd name="T35" fmla="*/ 0 h 60"/>
                    <a:gd name="T36" fmla="*/ 3 w 72"/>
                    <a:gd name="T37" fmla="*/ 0 h 60"/>
                    <a:gd name="T38" fmla="*/ 2 w 72"/>
                    <a:gd name="T39" fmla="*/ 0 h 60"/>
                    <a:gd name="T40" fmla="*/ 2 w 72"/>
                    <a:gd name="T41" fmla="*/ 0 h 60"/>
                    <a:gd name="T42" fmla="*/ 2 w 72"/>
                    <a:gd name="T43" fmla="*/ 0 h 60"/>
                    <a:gd name="T44" fmla="*/ 2 w 72"/>
                    <a:gd name="T45" fmla="*/ 0 h 60"/>
                    <a:gd name="T46" fmla="*/ 1 w 72"/>
                    <a:gd name="T47" fmla="*/ 0 h 60"/>
                    <a:gd name="T48" fmla="*/ 1 w 72"/>
                    <a:gd name="T49" fmla="*/ 0 h 60"/>
                    <a:gd name="T50" fmla="*/ 0 w 72"/>
                    <a:gd name="T51" fmla="*/ 0 h 60"/>
                    <a:gd name="T52" fmla="*/ 0 w 72"/>
                    <a:gd name="T53" fmla="*/ 1 h 60"/>
                    <a:gd name="T54" fmla="*/ 0 w 72"/>
                    <a:gd name="T55" fmla="*/ 1 h 60"/>
                    <a:gd name="T56" fmla="*/ 1 w 72"/>
                    <a:gd name="T57" fmla="*/ 1 h 60"/>
                    <a:gd name="T58" fmla="*/ 1 w 72"/>
                    <a:gd name="T59" fmla="*/ 1 h 60"/>
                    <a:gd name="T60" fmla="*/ 1 w 72"/>
                    <a:gd name="T61" fmla="*/ 1 h 60"/>
                    <a:gd name="T62" fmla="*/ 1 w 72"/>
                    <a:gd name="T63" fmla="*/ 1 h 60"/>
                    <a:gd name="T64" fmla="*/ 1 w 72"/>
                    <a:gd name="T65" fmla="*/ 1 h 60"/>
                    <a:gd name="T66" fmla="*/ 1 w 72"/>
                    <a:gd name="T67" fmla="*/ 1 h 60"/>
                    <a:gd name="T68" fmla="*/ 1 w 72"/>
                    <a:gd name="T69" fmla="*/ 2 h 60"/>
                    <a:gd name="T70" fmla="*/ 0 w 72"/>
                    <a:gd name="T71" fmla="*/ 2 h 60"/>
                    <a:gd name="T72" fmla="*/ 0 w 72"/>
                    <a:gd name="T73" fmla="*/ 2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2"/>
                    <a:gd name="T112" fmla="*/ 0 h 60"/>
                    <a:gd name="T113" fmla="*/ 72 w 7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2" h="60">
                      <a:moveTo>
                        <a:pt x="0" y="35"/>
                      </a:moveTo>
                      <a:lnTo>
                        <a:pt x="0" y="60"/>
                      </a:lnTo>
                      <a:lnTo>
                        <a:pt x="12" y="60"/>
                      </a:lnTo>
                      <a:lnTo>
                        <a:pt x="23" y="60"/>
                      </a:lnTo>
                      <a:lnTo>
                        <a:pt x="33" y="60"/>
                      </a:lnTo>
                      <a:lnTo>
                        <a:pt x="41" y="60"/>
                      </a:lnTo>
                      <a:lnTo>
                        <a:pt x="47" y="60"/>
                      </a:lnTo>
                      <a:lnTo>
                        <a:pt x="52" y="60"/>
                      </a:lnTo>
                      <a:lnTo>
                        <a:pt x="55" y="60"/>
                      </a:lnTo>
                      <a:lnTo>
                        <a:pt x="56" y="60"/>
                      </a:lnTo>
                      <a:lnTo>
                        <a:pt x="60" y="58"/>
                      </a:lnTo>
                      <a:lnTo>
                        <a:pt x="64" y="54"/>
                      </a:lnTo>
                      <a:lnTo>
                        <a:pt x="69" y="46"/>
                      </a:lnTo>
                      <a:lnTo>
                        <a:pt x="72" y="35"/>
                      </a:lnTo>
                      <a:lnTo>
                        <a:pt x="72" y="22"/>
                      </a:lnTo>
                      <a:lnTo>
                        <a:pt x="71" y="11"/>
                      </a:lnTo>
                      <a:lnTo>
                        <a:pt x="68" y="3"/>
                      </a:lnTo>
                      <a:lnTo>
                        <a:pt x="68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6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1" y="9"/>
                      </a:lnTo>
                      <a:lnTo>
                        <a:pt x="20" y="11"/>
                      </a:lnTo>
                      <a:lnTo>
                        <a:pt x="26" y="16"/>
                      </a:lnTo>
                      <a:lnTo>
                        <a:pt x="30" y="21"/>
                      </a:lnTo>
                      <a:lnTo>
                        <a:pt x="26" y="27"/>
                      </a:lnTo>
                      <a:lnTo>
                        <a:pt x="20" y="30"/>
                      </a:lnTo>
                      <a:lnTo>
                        <a:pt x="11" y="33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8" name="Freeform 641"/>
                <p:cNvSpPr>
                  <a:spLocks/>
                </p:cNvSpPr>
                <p:nvPr/>
              </p:nvSpPr>
              <p:spPr bwMode="auto">
                <a:xfrm>
                  <a:off x="2819" y="3127"/>
                  <a:ext cx="173" cy="43"/>
                </a:xfrm>
                <a:custGeom>
                  <a:avLst/>
                  <a:gdLst>
                    <a:gd name="T0" fmla="*/ 10 w 348"/>
                    <a:gd name="T1" fmla="*/ 0 h 85"/>
                    <a:gd name="T2" fmla="*/ 9 w 348"/>
                    <a:gd name="T3" fmla="*/ 0 h 85"/>
                    <a:gd name="T4" fmla="*/ 7 w 348"/>
                    <a:gd name="T5" fmla="*/ 0 h 85"/>
                    <a:gd name="T6" fmla="*/ 6 w 348"/>
                    <a:gd name="T7" fmla="*/ 0 h 85"/>
                    <a:gd name="T8" fmla="*/ 4 w 348"/>
                    <a:gd name="T9" fmla="*/ 0 h 85"/>
                    <a:gd name="T10" fmla="*/ 3 w 348"/>
                    <a:gd name="T11" fmla="*/ 0 h 85"/>
                    <a:gd name="T12" fmla="*/ 2 w 348"/>
                    <a:gd name="T13" fmla="*/ 0 h 85"/>
                    <a:gd name="T14" fmla="*/ 1 w 348"/>
                    <a:gd name="T15" fmla="*/ 0 h 85"/>
                    <a:gd name="T16" fmla="*/ 0 w 348"/>
                    <a:gd name="T17" fmla="*/ 0 h 85"/>
                    <a:gd name="T18" fmla="*/ 0 w 348"/>
                    <a:gd name="T19" fmla="*/ 1 h 85"/>
                    <a:gd name="T20" fmla="*/ 0 w 348"/>
                    <a:gd name="T21" fmla="*/ 1 h 85"/>
                    <a:gd name="T22" fmla="*/ 0 w 348"/>
                    <a:gd name="T23" fmla="*/ 1 h 85"/>
                    <a:gd name="T24" fmla="*/ 0 w 348"/>
                    <a:gd name="T25" fmla="*/ 2 h 85"/>
                    <a:gd name="T26" fmla="*/ 0 w 348"/>
                    <a:gd name="T27" fmla="*/ 3 h 85"/>
                    <a:gd name="T28" fmla="*/ 0 w 348"/>
                    <a:gd name="T29" fmla="*/ 3 h 85"/>
                    <a:gd name="T30" fmla="*/ 0 w 348"/>
                    <a:gd name="T31" fmla="*/ 3 h 85"/>
                    <a:gd name="T32" fmla="*/ 0 w 348"/>
                    <a:gd name="T33" fmla="*/ 2 h 85"/>
                    <a:gd name="T34" fmla="*/ 0 w 348"/>
                    <a:gd name="T35" fmla="*/ 2 h 85"/>
                    <a:gd name="T36" fmla="*/ 1 w 348"/>
                    <a:gd name="T37" fmla="*/ 2 h 85"/>
                    <a:gd name="T38" fmla="*/ 1 w 348"/>
                    <a:gd name="T39" fmla="*/ 2 h 85"/>
                    <a:gd name="T40" fmla="*/ 2 w 348"/>
                    <a:gd name="T41" fmla="*/ 2 h 85"/>
                    <a:gd name="T42" fmla="*/ 2 w 348"/>
                    <a:gd name="T43" fmla="*/ 2 h 85"/>
                    <a:gd name="T44" fmla="*/ 3 w 348"/>
                    <a:gd name="T45" fmla="*/ 2 h 85"/>
                    <a:gd name="T46" fmla="*/ 4 w 348"/>
                    <a:gd name="T47" fmla="*/ 2 h 85"/>
                    <a:gd name="T48" fmla="*/ 5 w 348"/>
                    <a:gd name="T49" fmla="*/ 2 h 85"/>
                    <a:gd name="T50" fmla="*/ 7 w 348"/>
                    <a:gd name="T51" fmla="*/ 2 h 85"/>
                    <a:gd name="T52" fmla="*/ 8 w 348"/>
                    <a:gd name="T53" fmla="*/ 2 h 85"/>
                    <a:gd name="T54" fmla="*/ 9 w 348"/>
                    <a:gd name="T55" fmla="*/ 2 h 85"/>
                    <a:gd name="T56" fmla="*/ 10 w 348"/>
                    <a:gd name="T57" fmla="*/ 2 h 85"/>
                    <a:gd name="T58" fmla="*/ 10 w 348"/>
                    <a:gd name="T59" fmla="*/ 2 h 85"/>
                    <a:gd name="T60" fmla="*/ 10 w 348"/>
                    <a:gd name="T61" fmla="*/ 1 h 85"/>
                    <a:gd name="T62" fmla="*/ 10 w 348"/>
                    <a:gd name="T63" fmla="*/ 1 h 85"/>
                    <a:gd name="T64" fmla="*/ 10 w 348"/>
                    <a:gd name="T65" fmla="*/ 1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8"/>
                    <a:gd name="T100" fmla="*/ 0 h 85"/>
                    <a:gd name="T101" fmla="*/ 348 w 348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8" h="85">
                      <a:moveTo>
                        <a:pt x="348" y="8"/>
                      </a:moveTo>
                      <a:lnTo>
                        <a:pt x="348" y="0"/>
                      </a:lnTo>
                      <a:lnTo>
                        <a:pt x="327" y="0"/>
                      </a:lnTo>
                      <a:lnTo>
                        <a:pt x="303" y="0"/>
                      </a:lnTo>
                      <a:lnTo>
                        <a:pt x="280" y="0"/>
                      </a:lnTo>
                      <a:lnTo>
                        <a:pt x="254" y="0"/>
                      </a:lnTo>
                      <a:lnTo>
                        <a:pt x="228" y="0"/>
                      </a:lnTo>
                      <a:lnTo>
                        <a:pt x="202" y="0"/>
                      </a:lnTo>
                      <a:lnTo>
                        <a:pt x="177" y="0"/>
                      </a:lnTo>
                      <a:lnTo>
                        <a:pt x="152" y="0"/>
                      </a:lnTo>
                      <a:lnTo>
                        <a:pt x="128" y="0"/>
                      </a:lnTo>
                      <a:lnTo>
                        <a:pt x="104" y="0"/>
                      </a:lnTo>
                      <a:lnTo>
                        <a:pt x="84" y="0"/>
                      </a:lnTo>
                      <a:lnTo>
                        <a:pt x="66" y="0"/>
                      </a:lnTo>
                      <a:lnTo>
                        <a:pt x="51" y="0"/>
                      </a:lnTo>
                      <a:lnTo>
                        <a:pt x="38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1" y="0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0" y="46"/>
                      </a:lnTo>
                      <a:lnTo>
                        <a:pt x="0" y="65"/>
                      </a:lnTo>
                      <a:lnTo>
                        <a:pt x="3" y="77"/>
                      </a:lnTo>
                      <a:lnTo>
                        <a:pt x="5" y="84"/>
                      </a:lnTo>
                      <a:lnTo>
                        <a:pt x="5" y="85"/>
                      </a:lnTo>
                      <a:lnTo>
                        <a:pt x="6" y="82"/>
                      </a:lnTo>
                      <a:lnTo>
                        <a:pt x="11" y="73"/>
                      </a:lnTo>
                      <a:lnTo>
                        <a:pt x="16" y="65"/>
                      </a:lnTo>
                      <a:lnTo>
                        <a:pt x="21" y="60"/>
                      </a:lnTo>
                      <a:lnTo>
                        <a:pt x="24" y="60"/>
                      </a:lnTo>
                      <a:lnTo>
                        <a:pt x="29" y="58"/>
                      </a:lnTo>
                      <a:lnTo>
                        <a:pt x="33" y="58"/>
                      </a:lnTo>
                      <a:lnTo>
                        <a:pt x="40" y="58"/>
                      </a:lnTo>
                      <a:lnTo>
                        <a:pt x="48" y="57"/>
                      </a:lnTo>
                      <a:lnTo>
                        <a:pt x="55" y="57"/>
                      </a:lnTo>
                      <a:lnTo>
                        <a:pt x="63" y="57"/>
                      </a:lnTo>
                      <a:lnTo>
                        <a:pt x="73" y="57"/>
                      </a:lnTo>
                      <a:lnTo>
                        <a:pt x="78" y="57"/>
                      </a:lnTo>
                      <a:lnTo>
                        <a:pt x="85" y="57"/>
                      </a:lnTo>
                      <a:lnTo>
                        <a:pt x="96" y="57"/>
                      </a:lnTo>
                      <a:lnTo>
                        <a:pt x="111" y="57"/>
                      </a:lnTo>
                      <a:lnTo>
                        <a:pt x="126" y="57"/>
                      </a:lnTo>
                      <a:lnTo>
                        <a:pt x="144" y="57"/>
                      </a:lnTo>
                      <a:lnTo>
                        <a:pt x="163" y="57"/>
                      </a:lnTo>
                      <a:lnTo>
                        <a:pt x="183" y="58"/>
                      </a:lnTo>
                      <a:lnTo>
                        <a:pt x="204" y="58"/>
                      </a:lnTo>
                      <a:lnTo>
                        <a:pt x="226" y="58"/>
                      </a:lnTo>
                      <a:lnTo>
                        <a:pt x="248" y="58"/>
                      </a:lnTo>
                      <a:lnTo>
                        <a:pt x="269" y="58"/>
                      </a:lnTo>
                      <a:lnTo>
                        <a:pt x="291" y="58"/>
                      </a:lnTo>
                      <a:lnTo>
                        <a:pt x="311" y="60"/>
                      </a:lnTo>
                      <a:lnTo>
                        <a:pt x="330" y="60"/>
                      </a:lnTo>
                      <a:lnTo>
                        <a:pt x="348" y="60"/>
                      </a:lnTo>
                      <a:lnTo>
                        <a:pt x="348" y="35"/>
                      </a:lnTo>
                      <a:lnTo>
                        <a:pt x="337" y="33"/>
                      </a:lnTo>
                      <a:lnTo>
                        <a:pt x="327" y="30"/>
                      </a:lnTo>
                      <a:lnTo>
                        <a:pt x="321" y="27"/>
                      </a:lnTo>
                      <a:lnTo>
                        <a:pt x="318" y="21"/>
                      </a:lnTo>
                      <a:lnTo>
                        <a:pt x="321" y="16"/>
                      </a:lnTo>
                      <a:lnTo>
                        <a:pt x="327" y="11"/>
                      </a:lnTo>
                      <a:lnTo>
                        <a:pt x="337" y="9"/>
                      </a:lnTo>
                      <a:lnTo>
                        <a:pt x="348" y="8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9" name="Freeform 642"/>
                <p:cNvSpPr>
                  <a:spLocks/>
                </p:cNvSpPr>
                <p:nvPr/>
              </p:nvSpPr>
              <p:spPr bwMode="auto">
                <a:xfrm>
                  <a:off x="2821" y="3127"/>
                  <a:ext cx="211" cy="43"/>
                </a:xfrm>
                <a:custGeom>
                  <a:avLst/>
                  <a:gdLst>
                    <a:gd name="T0" fmla="*/ 13 w 422"/>
                    <a:gd name="T1" fmla="*/ 3 h 85"/>
                    <a:gd name="T2" fmla="*/ 13 w 422"/>
                    <a:gd name="T3" fmla="*/ 1 h 85"/>
                    <a:gd name="T4" fmla="*/ 13 w 422"/>
                    <a:gd name="T5" fmla="*/ 1 h 85"/>
                    <a:gd name="T6" fmla="*/ 13 w 422"/>
                    <a:gd name="T7" fmla="*/ 1 h 85"/>
                    <a:gd name="T8" fmla="*/ 13 w 422"/>
                    <a:gd name="T9" fmla="*/ 1 h 85"/>
                    <a:gd name="T10" fmla="*/ 13 w 422"/>
                    <a:gd name="T11" fmla="*/ 1 h 85"/>
                    <a:gd name="T12" fmla="*/ 13 w 422"/>
                    <a:gd name="T13" fmla="*/ 1 h 85"/>
                    <a:gd name="T14" fmla="*/ 13 w 422"/>
                    <a:gd name="T15" fmla="*/ 0 h 85"/>
                    <a:gd name="T16" fmla="*/ 13 w 422"/>
                    <a:gd name="T17" fmla="*/ 0 h 85"/>
                    <a:gd name="T18" fmla="*/ 13 w 422"/>
                    <a:gd name="T19" fmla="*/ 0 h 85"/>
                    <a:gd name="T20" fmla="*/ 13 w 422"/>
                    <a:gd name="T21" fmla="*/ 0 h 85"/>
                    <a:gd name="T22" fmla="*/ 13 w 422"/>
                    <a:gd name="T23" fmla="*/ 1 h 85"/>
                    <a:gd name="T24" fmla="*/ 13 w 422"/>
                    <a:gd name="T25" fmla="*/ 1 h 85"/>
                    <a:gd name="T26" fmla="*/ 13 w 422"/>
                    <a:gd name="T27" fmla="*/ 1 h 85"/>
                    <a:gd name="T28" fmla="*/ 13 w 422"/>
                    <a:gd name="T29" fmla="*/ 2 h 85"/>
                    <a:gd name="T30" fmla="*/ 13 w 422"/>
                    <a:gd name="T31" fmla="*/ 2 h 85"/>
                    <a:gd name="T32" fmla="*/ 13 w 422"/>
                    <a:gd name="T33" fmla="*/ 2 h 85"/>
                    <a:gd name="T34" fmla="*/ 13 w 422"/>
                    <a:gd name="T35" fmla="*/ 2 h 85"/>
                    <a:gd name="T36" fmla="*/ 13 w 422"/>
                    <a:gd name="T37" fmla="*/ 2 h 85"/>
                    <a:gd name="T38" fmla="*/ 13 w 422"/>
                    <a:gd name="T39" fmla="*/ 2 h 85"/>
                    <a:gd name="T40" fmla="*/ 13 w 422"/>
                    <a:gd name="T41" fmla="*/ 2 h 85"/>
                    <a:gd name="T42" fmla="*/ 12 w 422"/>
                    <a:gd name="T43" fmla="*/ 2 h 85"/>
                    <a:gd name="T44" fmla="*/ 11 w 422"/>
                    <a:gd name="T45" fmla="*/ 2 h 85"/>
                    <a:gd name="T46" fmla="*/ 11 w 422"/>
                    <a:gd name="T47" fmla="*/ 2 h 85"/>
                    <a:gd name="T48" fmla="*/ 10 w 422"/>
                    <a:gd name="T49" fmla="*/ 2 h 85"/>
                    <a:gd name="T50" fmla="*/ 9 w 422"/>
                    <a:gd name="T51" fmla="*/ 2 h 85"/>
                    <a:gd name="T52" fmla="*/ 7 w 422"/>
                    <a:gd name="T53" fmla="*/ 2 h 85"/>
                    <a:gd name="T54" fmla="*/ 7 w 422"/>
                    <a:gd name="T55" fmla="*/ 2 h 85"/>
                    <a:gd name="T56" fmla="*/ 6 w 422"/>
                    <a:gd name="T57" fmla="*/ 2 h 85"/>
                    <a:gd name="T58" fmla="*/ 5 w 422"/>
                    <a:gd name="T59" fmla="*/ 2 h 85"/>
                    <a:gd name="T60" fmla="*/ 5 w 422"/>
                    <a:gd name="T61" fmla="*/ 2 h 85"/>
                    <a:gd name="T62" fmla="*/ 3 w 422"/>
                    <a:gd name="T63" fmla="*/ 2 h 85"/>
                    <a:gd name="T64" fmla="*/ 3 w 422"/>
                    <a:gd name="T65" fmla="*/ 2 h 85"/>
                    <a:gd name="T66" fmla="*/ 3 w 422"/>
                    <a:gd name="T67" fmla="*/ 2 h 85"/>
                    <a:gd name="T68" fmla="*/ 3 w 422"/>
                    <a:gd name="T69" fmla="*/ 2 h 85"/>
                    <a:gd name="T70" fmla="*/ 2 w 422"/>
                    <a:gd name="T71" fmla="*/ 2 h 85"/>
                    <a:gd name="T72" fmla="*/ 2 w 422"/>
                    <a:gd name="T73" fmla="*/ 2 h 85"/>
                    <a:gd name="T74" fmla="*/ 2 w 422"/>
                    <a:gd name="T75" fmla="*/ 2 h 85"/>
                    <a:gd name="T76" fmla="*/ 2 w 422"/>
                    <a:gd name="T77" fmla="*/ 2 h 85"/>
                    <a:gd name="T78" fmla="*/ 1 w 422"/>
                    <a:gd name="T79" fmla="*/ 2 h 85"/>
                    <a:gd name="T80" fmla="*/ 1 w 422"/>
                    <a:gd name="T81" fmla="*/ 2 h 85"/>
                    <a:gd name="T82" fmla="*/ 1 w 422"/>
                    <a:gd name="T83" fmla="*/ 2 h 85"/>
                    <a:gd name="T84" fmla="*/ 1 w 422"/>
                    <a:gd name="T85" fmla="*/ 2 h 85"/>
                    <a:gd name="T86" fmla="*/ 1 w 422"/>
                    <a:gd name="T87" fmla="*/ 3 h 85"/>
                    <a:gd name="T88" fmla="*/ 1 w 422"/>
                    <a:gd name="T89" fmla="*/ 3 h 85"/>
                    <a:gd name="T90" fmla="*/ 1 w 422"/>
                    <a:gd name="T91" fmla="*/ 3 h 85"/>
                    <a:gd name="T92" fmla="*/ 0 w 422"/>
                    <a:gd name="T93" fmla="*/ 3 h 85"/>
                    <a:gd name="T94" fmla="*/ 13 w 422"/>
                    <a:gd name="T95" fmla="*/ 3 h 85"/>
                    <a:gd name="T96" fmla="*/ 13 w 422"/>
                    <a:gd name="T97" fmla="*/ 3 h 85"/>
                    <a:gd name="T98" fmla="*/ 13 w 422"/>
                    <a:gd name="T99" fmla="*/ 3 h 85"/>
                    <a:gd name="T100" fmla="*/ 13 w 422"/>
                    <a:gd name="T101" fmla="*/ 3 h 85"/>
                    <a:gd name="T102" fmla="*/ 13 w 422"/>
                    <a:gd name="T103" fmla="*/ 3 h 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22"/>
                    <a:gd name="T157" fmla="*/ 0 h 85"/>
                    <a:gd name="T158" fmla="*/ 422 w 422"/>
                    <a:gd name="T159" fmla="*/ 85 h 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22" h="85">
                      <a:moveTo>
                        <a:pt x="422" y="71"/>
                      </a:moveTo>
                      <a:lnTo>
                        <a:pt x="422" y="5"/>
                      </a:lnTo>
                      <a:lnTo>
                        <a:pt x="422" y="3"/>
                      </a:lnTo>
                      <a:lnTo>
                        <a:pt x="422" y="2"/>
                      </a:lnTo>
                      <a:lnTo>
                        <a:pt x="420" y="2"/>
                      </a:lnTo>
                      <a:lnTo>
                        <a:pt x="417" y="0"/>
                      </a:lnTo>
                      <a:lnTo>
                        <a:pt x="415" y="0"/>
                      </a:lnTo>
                      <a:lnTo>
                        <a:pt x="414" y="0"/>
                      </a:lnTo>
                      <a:lnTo>
                        <a:pt x="411" y="0"/>
                      </a:lnTo>
                      <a:lnTo>
                        <a:pt x="411" y="3"/>
                      </a:lnTo>
                      <a:lnTo>
                        <a:pt x="414" y="11"/>
                      </a:lnTo>
                      <a:lnTo>
                        <a:pt x="415" y="22"/>
                      </a:lnTo>
                      <a:lnTo>
                        <a:pt x="415" y="35"/>
                      </a:lnTo>
                      <a:lnTo>
                        <a:pt x="412" y="46"/>
                      </a:lnTo>
                      <a:lnTo>
                        <a:pt x="407" y="54"/>
                      </a:lnTo>
                      <a:lnTo>
                        <a:pt x="403" y="58"/>
                      </a:lnTo>
                      <a:lnTo>
                        <a:pt x="399" y="60"/>
                      </a:lnTo>
                      <a:lnTo>
                        <a:pt x="396" y="60"/>
                      </a:lnTo>
                      <a:lnTo>
                        <a:pt x="387" y="60"/>
                      </a:lnTo>
                      <a:lnTo>
                        <a:pt x="371" y="60"/>
                      </a:lnTo>
                      <a:lnTo>
                        <a:pt x="351" y="60"/>
                      </a:lnTo>
                      <a:lnTo>
                        <a:pt x="327" y="60"/>
                      </a:lnTo>
                      <a:lnTo>
                        <a:pt x="302" y="58"/>
                      </a:lnTo>
                      <a:lnTo>
                        <a:pt x="272" y="58"/>
                      </a:lnTo>
                      <a:lnTo>
                        <a:pt x="243" y="58"/>
                      </a:lnTo>
                      <a:lnTo>
                        <a:pt x="213" y="58"/>
                      </a:lnTo>
                      <a:lnTo>
                        <a:pt x="183" y="58"/>
                      </a:lnTo>
                      <a:lnTo>
                        <a:pt x="155" y="57"/>
                      </a:lnTo>
                      <a:lnTo>
                        <a:pt x="129" y="57"/>
                      </a:lnTo>
                      <a:lnTo>
                        <a:pt x="107" y="57"/>
                      </a:lnTo>
                      <a:lnTo>
                        <a:pt x="88" y="57"/>
                      </a:lnTo>
                      <a:lnTo>
                        <a:pt x="76" y="57"/>
                      </a:lnTo>
                      <a:lnTo>
                        <a:pt x="68" y="57"/>
                      </a:lnTo>
                      <a:lnTo>
                        <a:pt x="58" y="57"/>
                      </a:lnTo>
                      <a:lnTo>
                        <a:pt x="50" y="57"/>
                      </a:lnTo>
                      <a:lnTo>
                        <a:pt x="43" y="57"/>
                      </a:lnTo>
                      <a:lnTo>
                        <a:pt x="35" y="58"/>
                      </a:lnTo>
                      <a:lnTo>
                        <a:pt x="28" y="58"/>
                      </a:lnTo>
                      <a:lnTo>
                        <a:pt x="24" y="58"/>
                      </a:lnTo>
                      <a:lnTo>
                        <a:pt x="19" y="60"/>
                      </a:lnTo>
                      <a:lnTo>
                        <a:pt x="16" y="60"/>
                      </a:lnTo>
                      <a:lnTo>
                        <a:pt x="11" y="65"/>
                      </a:lnTo>
                      <a:lnTo>
                        <a:pt x="6" y="73"/>
                      </a:lnTo>
                      <a:lnTo>
                        <a:pt x="1" y="82"/>
                      </a:lnTo>
                      <a:lnTo>
                        <a:pt x="0" y="85"/>
                      </a:lnTo>
                      <a:lnTo>
                        <a:pt x="407" y="85"/>
                      </a:lnTo>
                      <a:lnTo>
                        <a:pt x="414" y="84"/>
                      </a:lnTo>
                      <a:lnTo>
                        <a:pt x="417" y="81"/>
                      </a:lnTo>
                      <a:lnTo>
                        <a:pt x="420" y="77"/>
                      </a:lnTo>
                      <a:lnTo>
                        <a:pt x="422" y="7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0" name="Freeform 643"/>
                <p:cNvSpPr>
                  <a:spLocks/>
                </p:cNvSpPr>
                <p:nvPr/>
              </p:nvSpPr>
              <p:spPr bwMode="auto">
                <a:xfrm>
                  <a:off x="2977" y="3131"/>
                  <a:ext cx="30" cy="13"/>
                </a:xfrm>
                <a:custGeom>
                  <a:avLst/>
                  <a:gdLst>
                    <a:gd name="T0" fmla="*/ 1 w 60"/>
                    <a:gd name="T1" fmla="*/ 0 h 27"/>
                    <a:gd name="T2" fmla="*/ 2 w 60"/>
                    <a:gd name="T3" fmla="*/ 0 h 27"/>
                    <a:gd name="T4" fmla="*/ 2 w 60"/>
                    <a:gd name="T5" fmla="*/ 0 h 27"/>
                    <a:gd name="T6" fmla="*/ 2 w 60"/>
                    <a:gd name="T7" fmla="*/ 0 h 27"/>
                    <a:gd name="T8" fmla="*/ 2 w 60"/>
                    <a:gd name="T9" fmla="*/ 0 h 27"/>
                    <a:gd name="T10" fmla="*/ 2 w 60"/>
                    <a:gd name="T11" fmla="*/ 0 h 27"/>
                    <a:gd name="T12" fmla="*/ 2 w 60"/>
                    <a:gd name="T13" fmla="*/ 0 h 27"/>
                    <a:gd name="T14" fmla="*/ 2 w 60"/>
                    <a:gd name="T15" fmla="*/ 0 h 27"/>
                    <a:gd name="T16" fmla="*/ 1 w 60"/>
                    <a:gd name="T17" fmla="*/ 0 h 27"/>
                    <a:gd name="T18" fmla="*/ 1 w 60"/>
                    <a:gd name="T19" fmla="*/ 0 h 27"/>
                    <a:gd name="T20" fmla="*/ 1 w 60"/>
                    <a:gd name="T21" fmla="*/ 0 h 27"/>
                    <a:gd name="T22" fmla="*/ 1 w 60"/>
                    <a:gd name="T23" fmla="*/ 0 h 27"/>
                    <a:gd name="T24" fmla="*/ 0 w 60"/>
                    <a:gd name="T25" fmla="*/ 0 h 27"/>
                    <a:gd name="T26" fmla="*/ 1 w 60"/>
                    <a:gd name="T27" fmla="*/ 0 h 27"/>
                    <a:gd name="T28" fmla="*/ 1 w 60"/>
                    <a:gd name="T29" fmla="*/ 0 h 27"/>
                    <a:gd name="T30" fmla="*/ 1 w 60"/>
                    <a:gd name="T31" fmla="*/ 0 h 27"/>
                    <a:gd name="T32" fmla="*/ 1 w 60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0"/>
                    <a:gd name="T52" fmla="*/ 0 h 27"/>
                    <a:gd name="T53" fmla="*/ 60 w 60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0" h="27">
                      <a:moveTo>
                        <a:pt x="30" y="27"/>
                      </a:moveTo>
                      <a:lnTo>
                        <a:pt x="41" y="25"/>
                      </a:lnTo>
                      <a:lnTo>
                        <a:pt x="50" y="22"/>
                      </a:lnTo>
                      <a:lnTo>
                        <a:pt x="56" y="19"/>
                      </a:lnTo>
                      <a:lnTo>
                        <a:pt x="60" y="13"/>
                      </a:lnTo>
                      <a:lnTo>
                        <a:pt x="56" y="8"/>
                      </a:lnTo>
                      <a:lnTo>
                        <a:pt x="50" y="3"/>
                      </a:lnTo>
                      <a:lnTo>
                        <a:pt x="41" y="1"/>
                      </a:lnTo>
                      <a:lnTo>
                        <a:pt x="30" y="0"/>
                      </a:lnTo>
                      <a:lnTo>
                        <a:pt x="19" y="1"/>
                      </a:lnTo>
                      <a:lnTo>
                        <a:pt x="9" y="3"/>
                      </a:lnTo>
                      <a:lnTo>
                        <a:pt x="3" y="8"/>
                      </a:lnTo>
                      <a:lnTo>
                        <a:pt x="0" y="13"/>
                      </a:lnTo>
                      <a:lnTo>
                        <a:pt x="3" y="19"/>
                      </a:lnTo>
                      <a:lnTo>
                        <a:pt x="9" y="22"/>
                      </a:lnTo>
                      <a:lnTo>
                        <a:pt x="19" y="25"/>
                      </a:lnTo>
                      <a:lnTo>
                        <a:pt x="30" y="27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1" name="Freeform 644"/>
                <p:cNvSpPr>
                  <a:spLocks/>
                </p:cNvSpPr>
                <p:nvPr/>
              </p:nvSpPr>
              <p:spPr bwMode="auto">
                <a:xfrm>
                  <a:off x="2815" y="3123"/>
                  <a:ext cx="217" cy="47"/>
                </a:xfrm>
                <a:custGeom>
                  <a:avLst/>
                  <a:gdLst>
                    <a:gd name="T0" fmla="*/ 0 w 435"/>
                    <a:gd name="T1" fmla="*/ 1 h 93"/>
                    <a:gd name="T2" fmla="*/ 0 w 435"/>
                    <a:gd name="T3" fmla="*/ 1 h 93"/>
                    <a:gd name="T4" fmla="*/ 0 w 435"/>
                    <a:gd name="T5" fmla="*/ 1 h 93"/>
                    <a:gd name="T6" fmla="*/ 0 w 435"/>
                    <a:gd name="T7" fmla="*/ 1 h 93"/>
                    <a:gd name="T8" fmla="*/ 1 w 435"/>
                    <a:gd name="T9" fmla="*/ 1 h 93"/>
                    <a:gd name="T10" fmla="*/ 1 w 435"/>
                    <a:gd name="T11" fmla="*/ 1 h 93"/>
                    <a:gd name="T12" fmla="*/ 1 w 435"/>
                    <a:gd name="T13" fmla="*/ 1 h 93"/>
                    <a:gd name="T14" fmla="*/ 2 w 435"/>
                    <a:gd name="T15" fmla="*/ 1 h 93"/>
                    <a:gd name="T16" fmla="*/ 3 w 435"/>
                    <a:gd name="T17" fmla="*/ 1 h 93"/>
                    <a:gd name="T18" fmla="*/ 4 w 435"/>
                    <a:gd name="T19" fmla="*/ 1 h 93"/>
                    <a:gd name="T20" fmla="*/ 5 w 435"/>
                    <a:gd name="T21" fmla="*/ 1 h 93"/>
                    <a:gd name="T22" fmla="*/ 6 w 435"/>
                    <a:gd name="T23" fmla="*/ 1 h 93"/>
                    <a:gd name="T24" fmla="*/ 7 w 435"/>
                    <a:gd name="T25" fmla="*/ 1 h 93"/>
                    <a:gd name="T26" fmla="*/ 8 w 435"/>
                    <a:gd name="T27" fmla="*/ 1 h 93"/>
                    <a:gd name="T28" fmla="*/ 9 w 435"/>
                    <a:gd name="T29" fmla="*/ 1 h 93"/>
                    <a:gd name="T30" fmla="*/ 10 w 435"/>
                    <a:gd name="T31" fmla="*/ 1 h 93"/>
                    <a:gd name="T32" fmla="*/ 11 w 435"/>
                    <a:gd name="T33" fmla="*/ 1 h 93"/>
                    <a:gd name="T34" fmla="*/ 12 w 435"/>
                    <a:gd name="T35" fmla="*/ 1 h 93"/>
                    <a:gd name="T36" fmla="*/ 12 w 435"/>
                    <a:gd name="T37" fmla="*/ 1 h 93"/>
                    <a:gd name="T38" fmla="*/ 13 w 435"/>
                    <a:gd name="T39" fmla="*/ 1 h 93"/>
                    <a:gd name="T40" fmla="*/ 13 w 435"/>
                    <a:gd name="T41" fmla="*/ 1 h 93"/>
                    <a:gd name="T42" fmla="*/ 13 w 435"/>
                    <a:gd name="T43" fmla="*/ 1 h 93"/>
                    <a:gd name="T44" fmla="*/ 13 w 435"/>
                    <a:gd name="T45" fmla="*/ 1 h 93"/>
                    <a:gd name="T46" fmla="*/ 13 w 435"/>
                    <a:gd name="T47" fmla="*/ 1 h 93"/>
                    <a:gd name="T48" fmla="*/ 13 w 435"/>
                    <a:gd name="T49" fmla="*/ 1 h 93"/>
                    <a:gd name="T50" fmla="*/ 13 w 435"/>
                    <a:gd name="T51" fmla="*/ 1 h 93"/>
                    <a:gd name="T52" fmla="*/ 13 w 435"/>
                    <a:gd name="T53" fmla="*/ 1 h 93"/>
                    <a:gd name="T54" fmla="*/ 13 w 435"/>
                    <a:gd name="T55" fmla="*/ 1 h 93"/>
                    <a:gd name="T56" fmla="*/ 13 w 435"/>
                    <a:gd name="T57" fmla="*/ 1 h 93"/>
                    <a:gd name="T58" fmla="*/ 13 w 435"/>
                    <a:gd name="T59" fmla="*/ 1 h 93"/>
                    <a:gd name="T60" fmla="*/ 13 w 435"/>
                    <a:gd name="T61" fmla="*/ 1 h 93"/>
                    <a:gd name="T62" fmla="*/ 13 w 435"/>
                    <a:gd name="T63" fmla="*/ 0 h 93"/>
                    <a:gd name="T64" fmla="*/ 13 w 435"/>
                    <a:gd name="T65" fmla="*/ 0 h 93"/>
                    <a:gd name="T66" fmla="*/ 0 w 435"/>
                    <a:gd name="T67" fmla="*/ 0 h 93"/>
                    <a:gd name="T68" fmla="*/ 0 w 435"/>
                    <a:gd name="T69" fmla="*/ 1 h 93"/>
                    <a:gd name="T70" fmla="*/ 0 w 435"/>
                    <a:gd name="T71" fmla="*/ 1 h 93"/>
                    <a:gd name="T72" fmla="*/ 0 w 435"/>
                    <a:gd name="T73" fmla="*/ 1 h 93"/>
                    <a:gd name="T74" fmla="*/ 0 w 435"/>
                    <a:gd name="T75" fmla="*/ 1 h 93"/>
                    <a:gd name="T76" fmla="*/ 0 w 435"/>
                    <a:gd name="T77" fmla="*/ 3 h 93"/>
                    <a:gd name="T78" fmla="*/ 0 w 435"/>
                    <a:gd name="T79" fmla="*/ 3 h 93"/>
                    <a:gd name="T80" fmla="*/ 0 w 435"/>
                    <a:gd name="T81" fmla="*/ 3 h 93"/>
                    <a:gd name="T82" fmla="*/ 0 w 435"/>
                    <a:gd name="T83" fmla="*/ 3 h 93"/>
                    <a:gd name="T84" fmla="*/ 0 w 435"/>
                    <a:gd name="T85" fmla="*/ 3 h 93"/>
                    <a:gd name="T86" fmla="*/ 0 w 435"/>
                    <a:gd name="T87" fmla="*/ 3 h 93"/>
                    <a:gd name="T88" fmla="*/ 0 w 435"/>
                    <a:gd name="T89" fmla="*/ 3 h 93"/>
                    <a:gd name="T90" fmla="*/ 0 w 435"/>
                    <a:gd name="T91" fmla="*/ 3 h 93"/>
                    <a:gd name="T92" fmla="*/ 0 w 435"/>
                    <a:gd name="T93" fmla="*/ 2 h 93"/>
                    <a:gd name="T94" fmla="*/ 0 w 435"/>
                    <a:gd name="T95" fmla="*/ 2 h 93"/>
                    <a:gd name="T96" fmla="*/ 0 w 435"/>
                    <a:gd name="T97" fmla="*/ 1 h 93"/>
                    <a:gd name="T98" fmla="*/ 0 w 435"/>
                    <a:gd name="T99" fmla="*/ 1 h 93"/>
                    <a:gd name="T100" fmla="*/ 0 w 435"/>
                    <a:gd name="T101" fmla="*/ 1 h 9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35"/>
                    <a:gd name="T154" fmla="*/ 0 h 93"/>
                    <a:gd name="T155" fmla="*/ 435 w 435"/>
                    <a:gd name="T156" fmla="*/ 93 h 9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35" h="9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19" y="8"/>
                      </a:lnTo>
                      <a:lnTo>
                        <a:pt x="32" y="8"/>
                      </a:lnTo>
                      <a:lnTo>
                        <a:pt x="40" y="8"/>
                      </a:lnTo>
                      <a:lnTo>
                        <a:pt x="54" y="8"/>
                      </a:lnTo>
                      <a:lnTo>
                        <a:pt x="76" y="8"/>
                      </a:lnTo>
                      <a:lnTo>
                        <a:pt x="101" y="8"/>
                      </a:lnTo>
                      <a:lnTo>
                        <a:pt x="131" y="8"/>
                      </a:lnTo>
                      <a:lnTo>
                        <a:pt x="164" y="8"/>
                      </a:lnTo>
                      <a:lnTo>
                        <a:pt x="199" y="8"/>
                      </a:lnTo>
                      <a:lnTo>
                        <a:pt x="236" y="8"/>
                      </a:lnTo>
                      <a:lnTo>
                        <a:pt x="270" y="8"/>
                      </a:lnTo>
                      <a:lnTo>
                        <a:pt x="305" y="8"/>
                      </a:lnTo>
                      <a:lnTo>
                        <a:pt x="337" y="8"/>
                      </a:lnTo>
                      <a:lnTo>
                        <a:pt x="365" y="8"/>
                      </a:lnTo>
                      <a:lnTo>
                        <a:pt x="389" y="8"/>
                      </a:lnTo>
                      <a:lnTo>
                        <a:pt x="408" y="8"/>
                      </a:lnTo>
                      <a:lnTo>
                        <a:pt x="419" y="8"/>
                      </a:lnTo>
                      <a:lnTo>
                        <a:pt x="424" y="8"/>
                      </a:lnTo>
                      <a:lnTo>
                        <a:pt x="425" y="8"/>
                      </a:lnTo>
                      <a:lnTo>
                        <a:pt x="427" y="8"/>
                      </a:lnTo>
                      <a:lnTo>
                        <a:pt x="428" y="8"/>
                      </a:lnTo>
                      <a:lnTo>
                        <a:pt x="430" y="8"/>
                      </a:lnTo>
                      <a:lnTo>
                        <a:pt x="433" y="10"/>
                      </a:lnTo>
                      <a:lnTo>
                        <a:pt x="435" y="10"/>
                      </a:lnTo>
                      <a:lnTo>
                        <a:pt x="433" y="5"/>
                      </a:lnTo>
                      <a:lnTo>
                        <a:pt x="430" y="2"/>
                      </a:lnTo>
                      <a:lnTo>
                        <a:pt x="425" y="0"/>
                      </a:lnTo>
                      <a:lnTo>
                        <a:pt x="420" y="0"/>
                      </a:lnTo>
                      <a:lnTo>
                        <a:pt x="13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79"/>
                      </a:lnTo>
                      <a:lnTo>
                        <a:pt x="2" y="85"/>
                      </a:lnTo>
                      <a:lnTo>
                        <a:pt x="5" y="89"/>
                      </a:lnTo>
                      <a:lnTo>
                        <a:pt x="8" y="92"/>
                      </a:lnTo>
                      <a:lnTo>
                        <a:pt x="13" y="93"/>
                      </a:lnTo>
                      <a:lnTo>
                        <a:pt x="13" y="92"/>
                      </a:lnTo>
                      <a:lnTo>
                        <a:pt x="11" y="85"/>
                      </a:lnTo>
                      <a:lnTo>
                        <a:pt x="8" y="73"/>
                      </a:lnTo>
                      <a:lnTo>
                        <a:pt x="8" y="54"/>
                      </a:lnTo>
                      <a:lnTo>
                        <a:pt x="8" y="33"/>
                      </a:lnTo>
                      <a:lnTo>
                        <a:pt x="8" y="21"/>
                      </a:lnTo>
                      <a:lnTo>
                        <a:pt x="8" y="14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2" name="Freeform 645"/>
                <p:cNvSpPr>
                  <a:spLocks/>
                </p:cNvSpPr>
                <p:nvPr/>
              </p:nvSpPr>
              <p:spPr bwMode="auto">
                <a:xfrm>
                  <a:off x="2783" y="3160"/>
                  <a:ext cx="279" cy="54"/>
                </a:xfrm>
                <a:custGeom>
                  <a:avLst/>
                  <a:gdLst>
                    <a:gd name="T0" fmla="*/ 1 w 558"/>
                    <a:gd name="T1" fmla="*/ 3 h 108"/>
                    <a:gd name="T2" fmla="*/ 1 w 558"/>
                    <a:gd name="T3" fmla="*/ 3 h 108"/>
                    <a:gd name="T4" fmla="*/ 1 w 558"/>
                    <a:gd name="T5" fmla="*/ 3 h 108"/>
                    <a:gd name="T6" fmla="*/ 1 w 558"/>
                    <a:gd name="T7" fmla="*/ 3 h 108"/>
                    <a:gd name="T8" fmla="*/ 0 w 558"/>
                    <a:gd name="T9" fmla="*/ 3 h 108"/>
                    <a:gd name="T10" fmla="*/ 0 w 558"/>
                    <a:gd name="T11" fmla="*/ 3 h 108"/>
                    <a:gd name="T12" fmla="*/ 1 w 558"/>
                    <a:gd name="T13" fmla="*/ 3 h 108"/>
                    <a:gd name="T14" fmla="*/ 2 w 558"/>
                    <a:gd name="T15" fmla="*/ 1 h 108"/>
                    <a:gd name="T16" fmla="*/ 2 w 558"/>
                    <a:gd name="T17" fmla="*/ 1 h 108"/>
                    <a:gd name="T18" fmla="*/ 2 w 558"/>
                    <a:gd name="T19" fmla="*/ 1 h 108"/>
                    <a:gd name="T20" fmla="*/ 2 w 558"/>
                    <a:gd name="T21" fmla="*/ 1 h 108"/>
                    <a:gd name="T22" fmla="*/ 3 w 558"/>
                    <a:gd name="T23" fmla="*/ 1 h 108"/>
                    <a:gd name="T24" fmla="*/ 3 w 558"/>
                    <a:gd name="T25" fmla="*/ 0 h 108"/>
                    <a:gd name="T26" fmla="*/ 14 w 558"/>
                    <a:gd name="T27" fmla="*/ 0 h 108"/>
                    <a:gd name="T28" fmla="*/ 14 w 558"/>
                    <a:gd name="T29" fmla="*/ 1 h 108"/>
                    <a:gd name="T30" fmla="*/ 14 w 558"/>
                    <a:gd name="T31" fmla="*/ 1 h 108"/>
                    <a:gd name="T32" fmla="*/ 14 w 558"/>
                    <a:gd name="T33" fmla="*/ 1 h 108"/>
                    <a:gd name="T34" fmla="*/ 14 w 558"/>
                    <a:gd name="T35" fmla="*/ 1 h 108"/>
                    <a:gd name="T36" fmla="*/ 14 w 558"/>
                    <a:gd name="T37" fmla="*/ 1 h 108"/>
                    <a:gd name="T38" fmla="*/ 17 w 558"/>
                    <a:gd name="T39" fmla="*/ 3 h 108"/>
                    <a:gd name="T40" fmla="*/ 17 w 558"/>
                    <a:gd name="T41" fmla="*/ 3 h 108"/>
                    <a:gd name="T42" fmla="*/ 17 w 558"/>
                    <a:gd name="T43" fmla="*/ 3 h 108"/>
                    <a:gd name="T44" fmla="*/ 17 w 558"/>
                    <a:gd name="T45" fmla="*/ 3 h 108"/>
                    <a:gd name="T46" fmla="*/ 17 w 558"/>
                    <a:gd name="T47" fmla="*/ 3 h 108"/>
                    <a:gd name="T48" fmla="*/ 17 w 558"/>
                    <a:gd name="T49" fmla="*/ 3 h 108"/>
                    <a:gd name="T50" fmla="*/ 17 w 558"/>
                    <a:gd name="T51" fmla="*/ 3 h 108"/>
                    <a:gd name="T52" fmla="*/ 1 w 558"/>
                    <a:gd name="T53" fmla="*/ 3 h 10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8"/>
                    <a:gd name="T82" fmla="*/ 0 h 108"/>
                    <a:gd name="T83" fmla="*/ 558 w 558"/>
                    <a:gd name="T84" fmla="*/ 108 h 10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8" h="108">
                      <a:moveTo>
                        <a:pt x="28" y="108"/>
                      </a:moveTo>
                      <a:lnTo>
                        <a:pt x="17" y="105"/>
                      </a:lnTo>
                      <a:lnTo>
                        <a:pt x="8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0" y="71"/>
                      </a:lnTo>
                      <a:lnTo>
                        <a:pt x="5" y="68"/>
                      </a:lnTo>
                      <a:lnTo>
                        <a:pt x="93" y="15"/>
                      </a:lnTo>
                      <a:lnTo>
                        <a:pt x="87" y="24"/>
                      </a:lnTo>
                      <a:lnTo>
                        <a:pt x="88" y="15"/>
                      </a:lnTo>
                      <a:lnTo>
                        <a:pt x="93" y="7"/>
                      </a:lnTo>
                      <a:lnTo>
                        <a:pt x="100" y="2"/>
                      </a:lnTo>
                      <a:lnTo>
                        <a:pt x="109" y="0"/>
                      </a:lnTo>
                      <a:lnTo>
                        <a:pt x="449" y="0"/>
                      </a:lnTo>
                      <a:lnTo>
                        <a:pt x="458" y="2"/>
                      </a:lnTo>
                      <a:lnTo>
                        <a:pt x="464" y="7"/>
                      </a:lnTo>
                      <a:lnTo>
                        <a:pt x="469" y="15"/>
                      </a:lnTo>
                      <a:lnTo>
                        <a:pt x="471" y="24"/>
                      </a:lnTo>
                      <a:lnTo>
                        <a:pt x="466" y="15"/>
                      </a:lnTo>
                      <a:lnTo>
                        <a:pt x="553" y="68"/>
                      </a:lnTo>
                      <a:lnTo>
                        <a:pt x="558" y="71"/>
                      </a:lnTo>
                      <a:lnTo>
                        <a:pt x="558" y="78"/>
                      </a:lnTo>
                      <a:lnTo>
                        <a:pt x="556" y="89"/>
                      </a:lnTo>
                      <a:lnTo>
                        <a:pt x="550" y="98"/>
                      </a:lnTo>
                      <a:lnTo>
                        <a:pt x="540" y="105"/>
                      </a:lnTo>
                      <a:lnTo>
                        <a:pt x="529" y="108"/>
                      </a:lnTo>
                      <a:lnTo>
                        <a:pt x="28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3" name="Freeform 646"/>
                <p:cNvSpPr>
                  <a:spLocks/>
                </p:cNvSpPr>
                <p:nvPr/>
              </p:nvSpPr>
              <p:spPr bwMode="auto">
                <a:xfrm>
                  <a:off x="2793" y="3173"/>
                  <a:ext cx="263" cy="27"/>
                </a:xfrm>
                <a:custGeom>
                  <a:avLst/>
                  <a:gdLst>
                    <a:gd name="T0" fmla="*/ 2 w 526"/>
                    <a:gd name="T1" fmla="*/ 0 h 55"/>
                    <a:gd name="T2" fmla="*/ 2 w 526"/>
                    <a:gd name="T3" fmla="*/ 0 h 55"/>
                    <a:gd name="T4" fmla="*/ 2 w 526"/>
                    <a:gd name="T5" fmla="*/ 0 h 55"/>
                    <a:gd name="T6" fmla="*/ 1 w 526"/>
                    <a:gd name="T7" fmla="*/ 0 h 55"/>
                    <a:gd name="T8" fmla="*/ 1 w 526"/>
                    <a:gd name="T9" fmla="*/ 0 h 55"/>
                    <a:gd name="T10" fmla="*/ 1 w 526"/>
                    <a:gd name="T11" fmla="*/ 1 h 55"/>
                    <a:gd name="T12" fmla="*/ 1 w 526"/>
                    <a:gd name="T13" fmla="*/ 1 h 55"/>
                    <a:gd name="T14" fmla="*/ 1 w 526"/>
                    <a:gd name="T15" fmla="*/ 1 h 55"/>
                    <a:gd name="T16" fmla="*/ 1 w 526"/>
                    <a:gd name="T17" fmla="*/ 1 h 55"/>
                    <a:gd name="T18" fmla="*/ 1 w 526"/>
                    <a:gd name="T19" fmla="*/ 1 h 55"/>
                    <a:gd name="T20" fmla="*/ 1 w 526"/>
                    <a:gd name="T21" fmla="*/ 1 h 55"/>
                    <a:gd name="T22" fmla="*/ 0 w 526"/>
                    <a:gd name="T23" fmla="*/ 1 h 55"/>
                    <a:gd name="T24" fmla="*/ 0 w 526"/>
                    <a:gd name="T25" fmla="*/ 1 h 55"/>
                    <a:gd name="T26" fmla="*/ 16 w 526"/>
                    <a:gd name="T27" fmla="*/ 1 h 55"/>
                    <a:gd name="T28" fmla="*/ 16 w 526"/>
                    <a:gd name="T29" fmla="*/ 1 h 55"/>
                    <a:gd name="T30" fmla="*/ 16 w 526"/>
                    <a:gd name="T31" fmla="*/ 1 h 55"/>
                    <a:gd name="T32" fmla="*/ 16 w 526"/>
                    <a:gd name="T33" fmla="*/ 1 h 55"/>
                    <a:gd name="T34" fmla="*/ 16 w 526"/>
                    <a:gd name="T35" fmla="*/ 1 h 55"/>
                    <a:gd name="T36" fmla="*/ 16 w 526"/>
                    <a:gd name="T37" fmla="*/ 1 h 55"/>
                    <a:gd name="T38" fmla="*/ 13 w 526"/>
                    <a:gd name="T39" fmla="*/ 0 h 55"/>
                    <a:gd name="T40" fmla="*/ 13 w 526"/>
                    <a:gd name="T41" fmla="*/ 0 h 55"/>
                    <a:gd name="T42" fmla="*/ 2 w 526"/>
                    <a:gd name="T43" fmla="*/ 0 h 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26"/>
                    <a:gd name="T67" fmla="*/ 0 h 55"/>
                    <a:gd name="T68" fmla="*/ 526 w 526"/>
                    <a:gd name="T69" fmla="*/ 55 h 5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26" h="55">
                      <a:moveTo>
                        <a:pt x="82" y="3"/>
                      </a:moveTo>
                      <a:lnTo>
                        <a:pt x="79" y="4"/>
                      </a:lnTo>
                      <a:lnTo>
                        <a:pt x="71" y="11"/>
                      </a:lnTo>
                      <a:lnTo>
                        <a:pt x="58" y="19"/>
                      </a:lnTo>
                      <a:lnTo>
                        <a:pt x="44" y="28"/>
                      </a:lnTo>
                      <a:lnTo>
                        <a:pt x="30" y="36"/>
                      </a:lnTo>
                      <a:lnTo>
                        <a:pt x="17" y="45"/>
                      </a:lnTo>
                      <a:lnTo>
                        <a:pt x="7" y="50"/>
                      </a:lnTo>
                      <a:lnTo>
                        <a:pt x="1" y="53"/>
                      </a:lnTo>
                      <a:lnTo>
                        <a:pt x="0" y="55"/>
                      </a:lnTo>
                      <a:lnTo>
                        <a:pt x="524" y="55"/>
                      </a:lnTo>
                      <a:lnTo>
                        <a:pt x="526" y="55"/>
                      </a:lnTo>
                      <a:lnTo>
                        <a:pt x="526" y="53"/>
                      </a:lnTo>
                      <a:lnTo>
                        <a:pt x="526" y="52"/>
                      </a:lnTo>
                      <a:lnTo>
                        <a:pt x="440" y="0"/>
                      </a:lnTo>
                      <a:lnTo>
                        <a:pt x="431" y="0"/>
                      </a:lnTo>
                      <a:lnTo>
                        <a:pt x="82" y="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4" name="Freeform 647"/>
                <p:cNvSpPr>
                  <a:spLocks/>
                </p:cNvSpPr>
                <p:nvPr/>
              </p:nvSpPr>
              <p:spPr bwMode="auto">
                <a:xfrm>
                  <a:off x="2793" y="3200"/>
                  <a:ext cx="263" cy="8"/>
                </a:xfrm>
                <a:custGeom>
                  <a:avLst/>
                  <a:gdLst>
                    <a:gd name="T0" fmla="*/ 0 w 526"/>
                    <a:gd name="T1" fmla="*/ 0 h 16"/>
                    <a:gd name="T2" fmla="*/ 0 w 526"/>
                    <a:gd name="T3" fmla="*/ 1 h 16"/>
                    <a:gd name="T4" fmla="*/ 1 w 526"/>
                    <a:gd name="T5" fmla="*/ 1 h 16"/>
                    <a:gd name="T6" fmla="*/ 1 w 526"/>
                    <a:gd name="T7" fmla="*/ 1 h 16"/>
                    <a:gd name="T8" fmla="*/ 1 w 526"/>
                    <a:gd name="T9" fmla="*/ 1 h 16"/>
                    <a:gd name="T10" fmla="*/ 1 w 526"/>
                    <a:gd name="T11" fmla="*/ 1 h 16"/>
                    <a:gd name="T12" fmla="*/ 1 w 526"/>
                    <a:gd name="T13" fmla="*/ 1 h 16"/>
                    <a:gd name="T14" fmla="*/ 1 w 526"/>
                    <a:gd name="T15" fmla="*/ 1 h 16"/>
                    <a:gd name="T16" fmla="*/ 1 w 526"/>
                    <a:gd name="T17" fmla="*/ 1 h 16"/>
                    <a:gd name="T18" fmla="*/ 15 w 526"/>
                    <a:gd name="T19" fmla="*/ 1 h 16"/>
                    <a:gd name="T20" fmla="*/ 16 w 526"/>
                    <a:gd name="T21" fmla="*/ 1 h 16"/>
                    <a:gd name="T22" fmla="*/ 16 w 526"/>
                    <a:gd name="T23" fmla="*/ 1 h 16"/>
                    <a:gd name="T24" fmla="*/ 16 w 526"/>
                    <a:gd name="T25" fmla="*/ 1 h 16"/>
                    <a:gd name="T26" fmla="*/ 16 w 526"/>
                    <a:gd name="T27" fmla="*/ 0 h 16"/>
                    <a:gd name="T28" fmla="*/ 16 w 526"/>
                    <a:gd name="T29" fmla="*/ 0 h 16"/>
                    <a:gd name="T30" fmla="*/ 0 w 526"/>
                    <a:gd name="T31" fmla="*/ 0 h 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26"/>
                    <a:gd name="T49" fmla="*/ 0 h 16"/>
                    <a:gd name="T50" fmla="*/ 526 w 526"/>
                    <a:gd name="T51" fmla="*/ 16 h 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26" h="1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3" y="11"/>
                      </a:lnTo>
                      <a:lnTo>
                        <a:pt x="6" y="16"/>
                      </a:lnTo>
                      <a:lnTo>
                        <a:pt x="7" y="16"/>
                      </a:lnTo>
                      <a:lnTo>
                        <a:pt x="508" y="16"/>
                      </a:lnTo>
                      <a:lnTo>
                        <a:pt x="514" y="14"/>
                      </a:lnTo>
                      <a:lnTo>
                        <a:pt x="519" y="11"/>
                      </a:lnTo>
                      <a:lnTo>
                        <a:pt x="524" y="6"/>
                      </a:lnTo>
                      <a:lnTo>
                        <a:pt x="526" y="0"/>
                      </a:lnTo>
                      <a:lnTo>
                        <a:pt x="5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5" name="Freeform 648"/>
                <p:cNvSpPr>
                  <a:spLocks/>
                </p:cNvSpPr>
                <p:nvPr/>
              </p:nvSpPr>
              <p:spPr bwMode="auto">
                <a:xfrm>
                  <a:off x="2789" y="3166"/>
                  <a:ext cx="225" cy="42"/>
                </a:xfrm>
                <a:custGeom>
                  <a:avLst/>
                  <a:gdLst>
                    <a:gd name="T0" fmla="*/ 3 w 450"/>
                    <a:gd name="T1" fmla="*/ 0 h 86"/>
                    <a:gd name="T2" fmla="*/ 0 w 450"/>
                    <a:gd name="T3" fmla="*/ 2 h 86"/>
                    <a:gd name="T4" fmla="*/ 1 w 450"/>
                    <a:gd name="T5" fmla="*/ 2 h 86"/>
                    <a:gd name="T6" fmla="*/ 1 w 450"/>
                    <a:gd name="T7" fmla="*/ 2 h 86"/>
                    <a:gd name="T8" fmla="*/ 1 w 450"/>
                    <a:gd name="T9" fmla="*/ 2 h 86"/>
                    <a:gd name="T10" fmla="*/ 1 w 450"/>
                    <a:gd name="T11" fmla="*/ 2 h 86"/>
                    <a:gd name="T12" fmla="*/ 1 w 450"/>
                    <a:gd name="T13" fmla="*/ 2 h 86"/>
                    <a:gd name="T14" fmla="*/ 1 w 450"/>
                    <a:gd name="T15" fmla="*/ 2 h 86"/>
                    <a:gd name="T16" fmla="*/ 1 w 450"/>
                    <a:gd name="T17" fmla="*/ 2 h 86"/>
                    <a:gd name="T18" fmla="*/ 1 w 450"/>
                    <a:gd name="T19" fmla="*/ 2 h 86"/>
                    <a:gd name="T20" fmla="*/ 1 w 450"/>
                    <a:gd name="T21" fmla="*/ 2 h 86"/>
                    <a:gd name="T22" fmla="*/ 1 w 450"/>
                    <a:gd name="T23" fmla="*/ 2 h 86"/>
                    <a:gd name="T24" fmla="*/ 1 w 450"/>
                    <a:gd name="T25" fmla="*/ 2 h 86"/>
                    <a:gd name="T26" fmla="*/ 1 w 450"/>
                    <a:gd name="T27" fmla="*/ 2 h 86"/>
                    <a:gd name="T28" fmla="*/ 1 w 450"/>
                    <a:gd name="T29" fmla="*/ 2 h 86"/>
                    <a:gd name="T30" fmla="*/ 1 w 450"/>
                    <a:gd name="T31" fmla="*/ 1 h 86"/>
                    <a:gd name="T32" fmla="*/ 2 w 450"/>
                    <a:gd name="T33" fmla="*/ 1 h 86"/>
                    <a:gd name="T34" fmla="*/ 2 w 450"/>
                    <a:gd name="T35" fmla="*/ 1 h 86"/>
                    <a:gd name="T36" fmla="*/ 3 w 450"/>
                    <a:gd name="T37" fmla="*/ 1 h 86"/>
                    <a:gd name="T38" fmla="*/ 3 w 450"/>
                    <a:gd name="T39" fmla="*/ 0 h 86"/>
                    <a:gd name="T40" fmla="*/ 3 w 450"/>
                    <a:gd name="T41" fmla="*/ 0 h 86"/>
                    <a:gd name="T42" fmla="*/ 3 w 450"/>
                    <a:gd name="T43" fmla="*/ 0 h 86"/>
                    <a:gd name="T44" fmla="*/ 14 w 450"/>
                    <a:gd name="T45" fmla="*/ 0 h 86"/>
                    <a:gd name="T46" fmla="*/ 14 w 450"/>
                    <a:gd name="T47" fmla="*/ 0 h 86"/>
                    <a:gd name="T48" fmla="*/ 14 w 450"/>
                    <a:gd name="T49" fmla="*/ 0 h 86"/>
                    <a:gd name="T50" fmla="*/ 14 w 450"/>
                    <a:gd name="T51" fmla="*/ 0 h 86"/>
                    <a:gd name="T52" fmla="*/ 14 w 450"/>
                    <a:gd name="T53" fmla="*/ 0 h 86"/>
                    <a:gd name="T54" fmla="*/ 14 w 450"/>
                    <a:gd name="T55" fmla="*/ 0 h 86"/>
                    <a:gd name="T56" fmla="*/ 14 w 450"/>
                    <a:gd name="T57" fmla="*/ 0 h 86"/>
                    <a:gd name="T58" fmla="*/ 4 w 450"/>
                    <a:gd name="T59" fmla="*/ 0 h 86"/>
                    <a:gd name="T60" fmla="*/ 3 w 450"/>
                    <a:gd name="T61" fmla="*/ 0 h 86"/>
                    <a:gd name="T62" fmla="*/ 3 w 450"/>
                    <a:gd name="T63" fmla="*/ 0 h 86"/>
                    <a:gd name="T64" fmla="*/ 3 w 450"/>
                    <a:gd name="T65" fmla="*/ 0 h 86"/>
                    <a:gd name="T66" fmla="*/ 3 w 450"/>
                    <a:gd name="T67" fmla="*/ 0 h 8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0"/>
                    <a:gd name="T103" fmla="*/ 0 h 86"/>
                    <a:gd name="T104" fmla="*/ 450 w 450"/>
                    <a:gd name="T105" fmla="*/ 86 h 8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0" h="86">
                      <a:moveTo>
                        <a:pt x="87" y="13"/>
                      </a:moveTo>
                      <a:lnTo>
                        <a:pt x="0" y="67"/>
                      </a:lnTo>
                      <a:lnTo>
                        <a:pt x="2" y="73"/>
                      </a:lnTo>
                      <a:lnTo>
                        <a:pt x="5" y="79"/>
                      </a:lnTo>
                      <a:lnTo>
                        <a:pt x="10" y="84"/>
                      </a:lnTo>
                      <a:lnTo>
                        <a:pt x="16" y="86"/>
                      </a:lnTo>
                      <a:lnTo>
                        <a:pt x="13" y="81"/>
                      </a:lnTo>
                      <a:lnTo>
                        <a:pt x="11" y="78"/>
                      </a:lnTo>
                      <a:lnTo>
                        <a:pt x="10" y="73"/>
                      </a:lnTo>
                      <a:lnTo>
                        <a:pt x="10" y="70"/>
                      </a:lnTo>
                      <a:lnTo>
                        <a:pt x="11" y="68"/>
                      </a:lnTo>
                      <a:lnTo>
                        <a:pt x="17" y="65"/>
                      </a:lnTo>
                      <a:lnTo>
                        <a:pt x="27" y="60"/>
                      </a:lnTo>
                      <a:lnTo>
                        <a:pt x="40" y="51"/>
                      </a:lnTo>
                      <a:lnTo>
                        <a:pt x="54" y="43"/>
                      </a:lnTo>
                      <a:lnTo>
                        <a:pt x="68" y="34"/>
                      </a:lnTo>
                      <a:lnTo>
                        <a:pt x="81" y="26"/>
                      </a:lnTo>
                      <a:lnTo>
                        <a:pt x="89" y="19"/>
                      </a:lnTo>
                      <a:lnTo>
                        <a:pt x="92" y="18"/>
                      </a:lnTo>
                      <a:lnTo>
                        <a:pt x="441" y="15"/>
                      </a:lnTo>
                      <a:lnTo>
                        <a:pt x="450" y="15"/>
                      </a:lnTo>
                      <a:lnTo>
                        <a:pt x="449" y="13"/>
                      </a:lnTo>
                      <a:lnTo>
                        <a:pt x="447" y="8"/>
                      </a:lnTo>
                      <a:lnTo>
                        <a:pt x="446" y="4"/>
                      </a:lnTo>
                      <a:lnTo>
                        <a:pt x="442" y="2"/>
                      </a:lnTo>
                      <a:lnTo>
                        <a:pt x="438" y="0"/>
                      </a:lnTo>
                      <a:lnTo>
                        <a:pt x="98" y="0"/>
                      </a:lnTo>
                      <a:lnTo>
                        <a:pt x="95" y="2"/>
                      </a:lnTo>
                      <a:lnTo>
                        <a:pt x="90" y="4"/>
                      </a:lnTo>
                      <a:lnTo>
                        <a:pt x="89" y="8"/>
                      </a:lnTo>
                      <a:lnTo>
                        <a:pt x="87" y="13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6" name="Freeform 649"/>
                <p:cNvSpPr>
                  <a:spLocks/>
                </p:cNvSpPr>
                <p:nvPr/>
              </p:nvSpPr>
              <p:spPr bwMode="auto">
                <a:xfrm>
                  <a:off x="2838" y="3171"/>
                  <a:ext cx="18" cy="4"/>
                </a:xfrm>
                <a:custGeom>
                  <a:avLst/>
                  <a:gdLst>
                    <a:gd name="T0" fmla="*/ 0 w 38"/>
                    <a:gd name="T1" fmla="*/ 1 h 8"/>
                    <a:gd name="T2" fmla="*/ 0 w 38"/>
                    <a:gd name="T3" fmla="*/ 1 h 8"/>
                    <a:gd name="T4" fmla="*/ 0 w 38"/>
                    <a:gd name="T5" fmla="*/ 1 h 8"/>
                    <a:gd name="T6" fmla="*/ 0 w 38"/>
                    <a:gd name="T7" fmla="*/ 1 h 8"/>
                    <a:gd name="T8" fmla="*/ 0 w 38"/>
                    <a:gd name="T9" fmla="*/ 0 h 8"/>
                    <a:gd name="T10" fmla="*/ 0 w 38"/>
                    <a:gd name="T11" fmla="*/ 0 h 8"/>
                    <a:gd name="T12" fmla="*/ 0 w 38"/>
                    <a:gd name="T13" fmla="*/ 0 h 8"/>
                    <a:gd name="T14" fmla="*/ 0 w 38"/>
                    <a:gd name="T15" fmla="*/ 0 h 8"/>
                    <a:gd name="T16" fmla="*/ 0 w 38"/>
                    <a:gd name="T17" fmla="*/ 0 h 8"/>
                    <a:gd name="T18" fmla="*/ 0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7" name="Freeform 650"/>
                <p:cNvSpPr>
                  <a:spLocks/>
                </p:cNvSpPr>
                <p:nvPr/>
              </p:nvSpPr>
              <p:spPr bwMode="auto">
                <a:xfrm>
                  <a:off x="2866" y="3171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8" name="Freeform 651"/>
                <p:cNvSpPr>
                  <a:spLocks/>
                </p:cNvSpPr>
                <p:nvPr/>
              </p:nvSpPr>
              <p:spPr bwMode="auto">
                <a:xfrm>
                  <a:off x="2894" y="3171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9" name="Freeform 652"/>
                <p:cNvSpPr>
                  <a:spLocks/>
                </p:cNvSpPr>
                <p:nvPr/>
              </p:nvSpPr>
              <p:spPr bwMode="auto">
                <a:xfrm>
                  <a:off x="2923" y="3171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0" name="Freeform 653"/>
                <p:cNvSpPr>
                  <a:spLocks/>
                </p:cNvSpPr>
                <p:nvPr/>
              </p:nvSpPr>
              <p:spPr bwMode="auto">
                <a:xfrm>
                  <a:off x="2950" y="3171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1" name="Freeform 654"/>
                <p:cNvSpPr>
                  <a:spLocks/>
                </p:cNvSpPr>
                <p:nvPr/>
              </p:nvSpPr>
              <p:spPr bwMode="auto">
                <a:xfrm>
                  <a:off x="2979" y="3171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2" name="Freeform 655"/>
                <p:cNvSpPr>
                  <a:spLocks/>
                </p:cNvSpPr>
                <p:nvPr/>
              </p:nvSpPr>
              <p:spPr bwMode="auto">
                <a:xfrm>
                  <a:off x="2826" y="3179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3" name="Freeform 656"/>
                <p:cNvSpPr>
                  <a:spLocks/>
                </p:cNvSpPr>
                <p:nvPr/>
              </p:nvSpPr>
              <p:spPr bwMode="auto">
                <a:xfrm>
                  <a:off x="2854" y="3179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4" name="Freeform 657"/>
                <p:cNvSpPr>
                  <a:spLocks/>
                </p:cNvSpPr>
                <p:nvPr/>
              </p:nvSpPr>
              <p:spPr bwMode="auto">
                <a:xfrm>
                  <a:off x="2882" y="3179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5" name="Freeform 658"/>
                <p:cNvSpPr>
                  <a:spLocks/>
                </p:cNvSpPr>
                <p:nvPr/>
              </p:nvSpPr>
              <p:spPr bwMode="auto">
                <a:xfrm>
                  <a:off x="2910" y="3179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6" name="Freeform 659"/>
                <p:cNvSpPr>
                  <a:spLocks/>
                </p:cNvSpPr>
                <p:nvPr/>
              </p:nvSpPr>
              <p:spPr bwMode="auto">
                <a:xfrm>
                  <a:off x="2938" y="3179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7" name="Freeform 660"/>
                <p:cNvSpPr>
                  <a:spLocks/>
                </p:cNvSpPr>
                <p:nvPr/>
              </p:nvSpPr>
              <p:spPr bwMode="auto">
                <a:xfrm>
                  <a:off x="2966" y="3179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8" name="Freeform 661"/>
                <p:cNvSpPr>
                  <a:spLocks/>
                </p:cNvSpPr>
                <p:nvPr/>
              </p:nvSpPr>
              <p:spPr bwMode="auto">
                <a:xfrm>
                  <a:off x="2995" y="3179"/>
                  <a:ext cx="19" cy="4"/>
                </a:xfrm>
                <a:custGeom>
                  <a:avLst/>
                  <a:gdLst>
                    <a:gd name="T0" fmla="*/ 0 w 40"/>
                    <a:gd name="T1" fmla="*/ 1 h 8"/>
                    <a:gd name="T2" fmla="*/ 0 w 40"/>
                    <a:gd name="T3" fmla="*/ 1 h 8"/>
                    <a:gd name="T4" fmla="*/ 0 w 40"/>
                    <a:gd name="T5" fmla="*/ 1 h 8"/>
                    <a:gd name="T6" fmla="*/ 0 w 40"/>
                    <a:gd name="T7" fmla="*/ 1 h 8"/>
                    <a:gd name="T8" fmla="*/ 0 w 40"/>
                    <a:gd name="T9" fmla="*/ 0 h 8"/>
                    <a:gd name="T10" fmla="*/ 0 w 40"/>
                    <a:gd name="T11" fmla="*/ 0 h 8"/>
                    <a:gd name="T12" fmla="*/ 0 w 40"/>
                    <a:gd name="T13" fmla="*/ 0 h 8"/>
                    <a:gd name="T14" fmla="*/ 0 w 40"/>
                    <a:gd name="T15" fmla="*/ 0 h 8"/>
                    <a:gd name="T16" fmla="*/ 0 w 40"/>
                    <a:gd name="T17" fmla="*/ 0 h 8"/>
                    <a:gd name="T18" fmla="*/ 0 w 40"/>
                    <a:gd name="T19" fmla="*/ 1 h 8"/>
                    <a:gd name="T20" fmla="*/ 1 w 40"/>
                    <a:gd name="T21" fmla="*/ 1 h 8"/>
                    <a:gd name="T22" fmla="*/ 1 w 40"/>
                    <a:gd name="T23" fmla="*/ 1 h 8"/>
                    <a:gd name="T24" fmla="*/ 1 w 40"/>
                    <a:gd name="T25" fmla="*/ 1 h 8"/>
                    <a:gd name="T26" fmla="*/ 0 w 40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"/>
                    <a:gd name="T43" fmla="*/ 0 h 8"/>
                    <a:gd name="T44" fmla="*/ 40 w 40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9" name="Freeform 662"/>
                <p:cNvSpPr>
                  <a:spLocks/>
                </p:cNvSpPr>
                <p:nvPr/>
              </p:nvSpPr>
              <p:spPr bwMode="auto">
                <a:xfrm>
                  <a:off x="2811" y="3188"/>
                  <a:ext cx="19" cy="4"/>
                </a:xfrm>
                <a:custGeom>
                  <a:avLst/>
                  <a:gdLst>
                    <a:gd name="T0" fmla="*/ 0 w 38"/>
                    <a:gd name="T1" fmla="*/ 1 h 7"/>
                    <a:gd name="T2" fmla="*/ 1 w 38"/>
                    <a:gd name="T3" fmla="*/ 1 h 7"/>
                    <a:gd name="T4" fmla="*/ 1 w 38"/>
                    <a:gd name="T5" fmla="*/ 1 h 7"/>
                    <a:gd name="T6" fmla="*/ 1 w 38"/>
                    <a:gd name="T7" fmla="*/ 1 h 7"/>
                    <a:gd name="T8" fmla="*/ 1 w 38"/>
                    <a:gd name="T9" fmla="*/ 0 h 7"/>
                    <a:gd name="T10" fmla="*/ 1 w 38"/>
                    <a:gd name="T11" fmla="*/ 0 h 7"/>
                    <a:gd name="T12" fmla="*/ 1 w 38"/>
                    <a:gd name="T13" fmla="*/ 0 h 7"/>
                    <a:gd name="T14" fmla="*/ 1 w 38"/>
                    <a:gd name="T15" fmla="*/ 0 h 7"/>
                    <a:gd name="T16" fmla="*/ 1 w 38"/>
                    <a:gd name="T17" fmla="*/ 0 h 7"/>
                    <a:gd name="T18" fmla="*/ 1 w 38"/>
                    <a:gd name="T19" fmla="*/ 1 h 7"/>
                    <a:gd name="T20" fmla="*/ 1 w 38"/>
                    <a:gd name="T21" fmla="*/ 1 h 7"/>
                    <a:gd name="T22" fmla="*/ 1 w 38"/>
                    <a:gd name="T23" fmla="*/ 1 h 7"/>
                    <a:gd name="T24" fmla="*/ 1 w 38"/>
                    <a:gd name="T25" fmla="*/ 1 h 7"/>
                    <a:gd name="T26" fmla="*/ 0 w 38"/>
                    <a:gd name="T27" fmla="*/ 1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7"/>
                    <a:gd name="T44" fmla="*/ 38 w 38"/>
                    <a:gd name="T45" fmla="*/ 7 h 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7">
                      <a:moveTo>
                        <a:pt x="0" y="7"/>
                      </a:moveTo>
                      <a:lnTo>
                        <a:pt x="1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0" name="Freeform 663"/>
                <p:cNvSpPr>
                  <a:spLocks/>
                </p:cNvSpPr>
                <p:nvPr/>
              </p:nvSpPr>
              <p:spPr bwMode="auto">
                <a:xfrm>
                  <a:off x="2841" y="3188"/>
                  <a:ext cx="19" cy="4"/>
                </a:xfrm>
                <a:custGeom>
                  <a:avLst/>
                  <a:gdLst>
                    <a:gd name="T0" fmla="*/ 0 w 38"/>
                    <a:gd name="T1" fmla="*/ 1 h 7"/>
                    <a:gd name="T2" fmla="*/ 1 w 38"/>
                    <a:gd name="T3" fmla="*/ 1 h 7"/>
                    <a:gd name="T4" fmla="*/ 1 w 38"/>
                    <a:gd name="T5" fmla="*/ 1 h 7"/>
                    <a:gd name="T6" fmla="*/ 1 w 38"/>
                    <a:gd name="T7" fmla="*/ 1 h 7"/>
                    <a:gd name="T8" fmla="*/ 1 w 38"/>
                    <a:gd name="T9" fmla="*/ 0 h 7"/>
                    <a:gd name="T10" fmla="*/ 1 w 38"/>
                    <a:gd name="T11" fmla="*/ 0 h 7"/>
                    <a:gd name="T12" fmla="*/ 1 w 38"/>
                    <a:gd name="T13" fmla="*/ 0 h 7"/>
                    <a:gd name="T14" fmla="*/ 1 w 38"/>
                    <a:gd name="T15" fmla="*/ 0 h 7"/>
                    <a:gd name="T16" fmla="*/ 1 w 38"/>
                    <a:gd name="T17" fmla="*/ 0 h 7"/>
                    <a:gd name="T18" fmla="*/ 1 w 38"/>
                    <a:gd name="T19" fmla="*/ 1 h 7"/>
                    <a:gd name="T20" fmla="*/ 1 w 38"/>
                    <a:gd name="T21" fmla="*/ 1 h 7"/>
                    <a:gd name="T22" fmla="*/ 1 w 38"/>
                    <a:gd name="T23" fmla="*/ 1 h 7"/>
                    <a:gd name="T24" fmla="*/ 1 w 38"/>
                    <a:gd name="T25" fmla="*/ 1 h 7"/>
                    <a:gd name="T26" fmla="*/ 0 w 38"/>
                    <a:gd name="T27" fmla="*/ 1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7"/>
                    <a:gd name="T44" fmla="*/ 38 w 38"/>
                    <a:gd name="T45" fmla="*/ 7 h 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7">
                      <a:moveTo>
                        <a:pt x="0" y="7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7" y="1"/>
                      </a:lnTo>
                      <a:lnTo>
                        <a:pt x="32" y="3"/>
                      </a:lnTo>
                      <a:lnTo>
                        <a:pt x="37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1" name="Freeform 664"/>
                <p:cNvSpPr>
                  <a:spLocks/>
                </p:cNvSpPr>
                <p:nvPr/>
              </p:nvSpPr>
              <p:spPr bwMode="auto">
                <a:xfrm>
                  <a:off x="2855" y="3195"/>
                  <a:ext cx="140" cy="5"/>
                </a:xfrm>
                <a:custGeom>
                  <a:avLst/>
                  <a:gdLst>
                    <a:gd name="T0" fmla="*/ 0 w 281"/>
                    <a:gd name="T1" fmla="*/ 1 h 9"/>
                    <a:gd name="T2" fmla="*/ 0 w 281"/>
                    <a:gd name="T3" fmla="*/ 0 h 9"/>
                    <a:gd name="T4" fmla="*/ 8 w 281"/>
                    <a:gd name="T5" fmla="*/ 0 h 9"/>
                    <a:gd name="T6" fmla="*/ 8 w 281"/>
                    <a:gd name="T7" fmla="*/ 1 h 9"/>
                    <a:gd name="T8" fmla="*/ 0 w 281"/>
                    <a:gd name="T9" fmla="*/ 1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1"/>
                    <a:gd name="T16" fmla="*/ 0 h 9"/>
                    <a:gd name="T17" fmla="*/ 281 w 281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1" h="9">
                      <a:moveTo>
                        <a:pt x="0" y="9"/>
                      </a:moveTo>
                      <a:lnTo>
                        <a:pt x="16" y="0"/>
                      </a:lnTo>
                      <a:lnTo>
                        <a:pt x="273" y="0"/>
                      </a:lnTo>
                      <a:lnTo>
                        <a:pt x="281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2" name="Freeform 665"/>
                <p:cNvSpPr>
                  <a:spLocks/>
                </p:cNvSpPr>
                <p:nvPr/>
              </p:nvSpPr>
              <p:spPr bwMode="auto">
                <a:xfrm>
                  <a:off x="2897" y="3188"/>
                  <a:ext cx="19" cy="4"/>
                </a:xfrm>
                <a:custGeom>
                  <a:avLst/>
                  <a:gdLst>
                    <a:gd name="T0" fmla="*/ 0 w 38"/>
                    <a:gd name="T1" fmla="*/ 1 h 7"/>
                    <a:gd name="T2" fmla="*/ 1 w 38"/>
                    <a:gd name="T3" fmla="*/ 1 h 7"/>
                    <a:gd name="T4" fmla="*/ 1 w 38"/>
                    <a:gd name="T5" fmla="*/ 1 h 7"/>
                    <a:gd name="T6" fmla="*/ 1 w 38"/>
                    <a:gd name="T7" fmla="*/ 1 h 7"/>
                    <a:gd name="T8" fmla="*/ 1 w 38"/>
                    <a:gd name="T9" fmla="*/ 0 h 7"/>
                    <a:gd name="T10" fmla="*/ 1 w 38"/>
                    <a:gd name="T11" fmla="*/ 0 h 7"/>
                    <a:gd name="T12" fmla="*/ 1 w 38"/>
                    <a:gd name="T13" fmla="*/ 0 h 7"/>
                    <a:gd name="T14" fmla="*/ 1 w 38"/>
                    <a:gd name="T15" fmla="*/ 0 h 7"/>
                    <a:gd name="T16" fmla="*/ 1 w 38"/>
                    <a:gd name="T17" fmla="*/ 0 h 7"/>
                    <a:gd name="T18" fmla="*/ 1 w 38"/>
                    <a:gd name="T19" fmla="*/ 1 h 7"/>
                    <a:gd name="T20" fmla="*/ 1 w 38"/>
                    <a:gd name="T21" fmla="*/ 1 h 7"/>
                    <a:gd name="T22" fmla="*/ 1 w 38"/>
                    <a:gd name="T23" fmla="*/ 1 h 7"/>
                    <a:gd name="T24" fmla="*/ 1 w 38"/>
                    <a:gd name="T25" fmla="*/ 1 h 7"/>
                    <a:gd name="T26" fmla="*/ 0 w 38"/>
                    <a:gd name="T27" fmla="*/ 1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7"/>
                    <a:gd name="T44" fmla="*/ 38 w 38"/>
                    <a:gd name="T45" fmla="*/ 7 h 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7">
                      <a:moveTo>
                        <a:pt x="0" y="7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3" name="Freeform 666"/>
                <p:cNvSpPr>
                  <a:spLocks/>
                </p:cNvSpPr>
                <p:nvPr/>
              </p:nvSpPr>
              <p:spPr bwMode="auto">
                <a:xfrm>
                  <a:off x="2924" y="3188"/>
                  <a:ext cx="19" cy="4"/>
                </a:xfrm>
                <a:custGeom>
                  <a:avLst/>
                  <a:gdLst>
                    <a:gd name="T0" fmla="*/ 0 w 38"/>
                    <a:gd name="T1" fmla="*/ 1 h 7"/>
                    <a:gd name="T2" fmla="*/ 1 w 38"/>
                    <a:gd name="T3" fmla="*/ 1 h 7"/>
                    <a:gd name="T4" fmla="*/ 1 w 38"/>
                    <a:gd name="T5" fmla="*/ 1 h 7"/>
                    <a:gd name="T6" fmla="*/ 1 w 38"/>
                    <a:gd name="T7" fmla="*/ 1 h 7"/>
                    <a:gd name="T8" fmla="*/ 1 w 38"/>
                    <a:gd name="T9" fmla="*/ 0 h 7"/>
                    <a:gd name="T10" fmla="*/ 1 w 38"/>
                    <a:gd name="T11" fmla="*/ 0 h 7"/>
                    <a:gd name="T12" fmla="*/ 1 w 38"/>
                    <a:gd name="T13" fmla="*/ 0 h 7"/>
                    <a:gd name="T14" fmla="*/ 1 w 38"/>
                    <a:gd name="T15" fmla="*/ 0 h 7"/>
                    <a:gd name="T16" fmla="*/ 1 w 38"/>
                    <a:gd name="T17" fmla="*/ 0 h 7"/>
                    <a:gd name="T18" fmla="*/ 1 w 38"/>
                    <a:gd name="T19" fmla="*/ 1 h 7"/>
                    <a:gd name="T20" fmla="*/ 1 w 38"/>
                    <a:gd name="T21" fmla="*/ 1 h 7"/>
                    <a:gd name="T22" fmla="*/ 1 w 38"/>
                    <a:gd name="T23" fmla="*/ 1 h 7"/>
                    <a:gd name="T24" fmla="*/ 1 w 38"/>
                    <a:gd name="T25" fmla="*/ 1 h 7"/>
                    <a:gd name="T26" fmla="*/ 0 w 38"/>
                    <a:gd name="T27" fmla="*/ 1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7"/>
                    <a:gd name="T44" fmla="*/ 38 w 38"/>
                    <a:gd name="T45" fmla="*/ 7 h 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7">
                      <a:moveTo>
                        <a:pt x="0" y="7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4" name="Freeform 667"/>
                <p:cNvSpPr>
                  <a:spLocks/>
                </p:cNvSpPr>
                <p:nvPr/>
              </p:nvSpPr>
              <p:spPr bwMode="auto">
                <a:xfrm>
                  <a:off x="2868" y="3188"/>
                  <a:ext cx="19" cy="4"/>
                </a:xfrm>
                <a:custGeom>
                  <a:avLst/>
                  <a:gdLst>
                    <a:gd name="T0" fmla="*/ 0 w 40"/>
                    <a:gd name="T1" fmla="*/ 1 h 7"/>
                    <a:gd name="T2" fmla="*/ 0 w 40"/>
                    <a:gd name="T3" fmla="*/ 1 h 7"/>
                    <a:gd name="T4" fmla="*/ 0 w 40"/>
                    <a:gd name="T5" fmla="*/ 1 h 7"/>
                    <a:gd name="T6" fmla="*/ 0 w 40"/>
                    <a:gd name="T7" fmla="*/ 1 h 7"/>
                    <a:gd name="T8" fmla="*/ 0 w 40"/>
                    <a:gd name="T9" fmla="*/ 0 h 7"/>
                    <a:gd name="T10" fmla="*/ 0 w 40"/>
                    <a:gd name="T11" fmla="*/ 0 h 7"/>
                    <a:gd name="T12" fmla="*/ 0 w 40"/>
                    <a:gd name="T13" fmla="*/ 0 h 7"/>
                    <a:gd name="T14" fmla="*/ 0 w 40"/>
                    <a:gd name="T15" fmla="*/ 0 h 7"/>
                    <a:gd name="T16" fmla="*/ 0 w 40"/>
                    <a:gd name="T17" fmla="*/ 0 h 7"/>
                    <a:gd name="T18" fmla="*/ 0 w 40"/>
                    <a:gd name="T19" fmla="*/ 1 h 7"/>
                    <a:gd name="T20" fmla="*/ 1 w 40"/>
                    <a:gd name="T21" fmla="*/ 1 h 7"/>
                    <a:gd name="T22" fmla="*/ 1 w 40"/>
                    <a:gd name="T23" fmla="*/ 1 h 7"/>
                    <a:gd name="T24" fmla="*/ 1 w 40"/>
                    <a:gd name="T25" fmla="*/ 1 h 7"/>
                    <a:gd name="T26" fmla="*/ 0 w 40"/>
                    <a:gd name="T27" fmla="*/ 1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"/>
                    <a:gd name="T43" fmla="*/ 0 h 7"/>
                    <a:gd name="T44" fmla="*/ 40 w 40"/>
                    <a:gd name="T45" fmla="*/ 7 h 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" h="7">
                      <a:moveTo>
                        <a:pt x="0" y="7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8" y="6"/>
                      </a:lnTo>
                      <a:lnTo>
                        <a:pt x="4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5" name="Freeform 668"/>
                <p:cNvSpPr>
                  <a:spLocks/>
                </p:cNvSpPr>
                <p:nvPr/>
              </p:nvSpPr>
              <p:spPr bwMode="auto">
                <a:xfrm>
                  <a:off x="2953" y="3188"/>
                  <a:ext cx="19" cy="4"/>
                </a:xfrm>
                <a:custGeom>
                  <a:avLst/>
                  <a:gdLst>
                    <a:gd name="T0" fmla="*/ 0 w 38"/>
                    <a:gd name="T1" fmla="*/ 1 h 7"/>
                    <a:gd name="T2" fmla="*/ 1 w 38"/>
                    <a:gd name="T3" fmla="*/ 1 h 7"/>
                    <a:gd name="T4" fmla="*/ 1 w 38"/>
                    <a:gd name="T5" fmla="*/ 1 h 7"/>
                    <a:gd name="T6" fmla="*/ 1 w 38"/>
                    <a:gd name="T7" fmla="*/ 1 h 7"/>
                    <a:gd name="T8" fmla="*/ 1 w 38"/>
                    <a:gd name="T9" fmla="*/ 0 h 7"/>
                    <a:gd name="T10" fmla="*/ 1 w 38"/>
                    <a:gd name="T11" fmla="*/ 0 h 7"/>
                    <a:gd name="T12" fmla="*/ 1 w 38"/>
                    <a:gd name="T13" fmla="*/ 0 h 7"/>
                    <a:gd name="T14" fmla="*/ 1 w 38"/>
                    <a:gd name="T15" fmla="*/ 0 h 7"/>
                    <a:gd name="T16" fmla="*/ 1 w 38"/>
                    <a:gd name="T17" fmla="*/ 0 h 7"/>
                    <a:gd name="T18" fmla="*/ 1 w 38"/>
                    <a:gd name="T19" fmla="*/ 1 h 7"/>
                    <a:gd name="T20" fmla="*/ 1 w 38"/>
                    <a:gd name="T21" fmla="*/ 1 h 7"/>
                    <a:gd name="T22" fmla="*/ 1 w 38"/>
                    <a:gd name="T23" fmla="*/ 1 h 7"/>
                    <a:gd name="T24" fmla="*/ 1 w 38"/>
                    <a:gd name="T25" fmla="*/ 1 h 7"/>
                    <a:gd name="T26" fmla="*/ 0 w 38"/>
                    <a:gd name="T27" fmla="*/ 1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7"/>
                    <a:gd name="T44" fmla="*/ 38 w 38"/>
                    <a:gd name="T45" fmla="*/ 7 h 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7">
                      <a:moveTo>
                        <a:pt x="0" y="7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6" name="Freeform 669"/>
                <p:cNvSpPr>
                  <a:spLocks/>
                </p:cNvSpPr>
                <p:nvPr/>
              </p:nvSpPr>
              <p:spPr bwMode="auto">
                <a:xfrm>
                  <a:off x="2982" y="3186"/>
                  <a:ext cx="19" cy="5"/>
                </a:xfrm>
                <a:custGeom>
                  <a:avLst/>
                  <a:gdLst>
                    <a:gd name="T0" fmla="*/ 0 w 38"/>
                    <a:gd name="T1" fmla="*/ 1 h 10"/>
                    <a:gd name="T2" fmla="*/ 1 w 38"/>
                    <a:gd name="T3" fmla="*/ 1 h 10"/>
                    <a:gd name="T4" fmla="*/ 1 w 38"/>
                    <a:gd name="T5" fmla="*/ 1 h 10"/>
                    <a:gd name="T6" fmla="*/ 1 w 38"/>
                    <a:gd name="T7" fmla="*/ 1 h 10"/>
                    <a:gd name="T8" fmla="*/ 1 w 38"/>
                    <a:gd name="T9" fmla="*/ 0 h 10"/>
                    <a:gd name="T10" fmla="*/ 1 w 38"/>
                    <a:gd name="T11" fmla="*/ 0 h 10"/>
                    <a:gd name="T12" fmla="*/ 1 w 38"/>
                    <a:gd name="T13" fmla="*/ 0 h 10"/>
                    <a:gd name="T14" fmla="*/ 1 w 38"/>
                    <a:gd name="T15" fmla="*/ 0 h 10"/>
                    <a:gd name="T16" fmla="*/ 1 w 38"/>
                    <a:gd name="T17" fmla="*/ 0 h 10"/>
                    <a:gd name="T18" fmla="*/ 1 w 38"/>
                    <a:gd name="T19" fmla="*/ 1 h 10"/>
                    <a:gd name="T20" fmla="*/ 1 w 38"/>
                    <a:gd name="T21" fmla="*/ 1 h 10"/>
                    <a:gd name="T22" fmla="*/ 1 w 38"/>
                    <a:gd name="T23" fmla="*/ 1 h 10"/>
                    <a:gd name="T24" fmla="*/ 1 w 38"/>
                    <a:gd name="T25" fmla="*/ 1 h 10"/>
                    <a:gd name="T26" fmla="*/ 0 w 38"/>
                    <a:gd name="T27" fmla="*/ 1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10"/>
                    <a:gd name="T44" fmla="*/ 38 w 38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9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7" name="Freeform 670"/>
                <p:cNvSpPr>
                  <a:spLocks/>
                </p:cNvSpPr>
                <p:nvPr/>
              </p:nvSpPr>
              <p:spPr bwMode="auto">
                <a:xfrm>
                  <a:off x="3010" y="3186"/>
                  <a:ext cx="19" cy="5"/>
                </a:xfrm>
                <a:custGeom>
                  <a:avLst/>
                  <a:gdLst>
                    <a:gd name="T0" fmla="*/ 0 w 38"/>
                    <a:gd name="T1" fmla="*/ 1 h 10"/>
                    <a:gd name="T2" fmla="*/ 1 w 38"/>
                    <a:gd name="T3" fmla="*/ 1 h 10"/>
                    <a:gd name="T4" fmla="*/ 1 w 38"/>
                    <a:gd name="T5" fmla="*/ 1 h 10"/>
                    <a:gd name="T6" fmla="*/ 1 w 38"/>
                    <a:gd name="T7" fmla="*/ 1 h 10"/>
                    <a:gd name="T8" fmla="*/ 1 w 38"/>
                    <a:gd name="T9" fmla="*/ 0 h 10"/>
                    <a:gd name="T10" fmla="*/ 1 w 38"/>
                    <a:gd name="T11" fmla="*/ 0 h 10"/>
                    <a:gd name="T12" fmla="*/ 1 w 38"/>
                    <a:gd name="T13" fmla="*/ 0 h 10"/>
                    <a:gd name="T14" fmla="*/ 1 w 38"/>
                    <a:gd name="T15" fmla="*/ 0 h 10"/>
                    <a:gd name="T16" fmla="*/ 1 w 38"/>
                    <a:gd name="T17" fmla="*/ 0 h 10"/>
                    <a:gd name="T18" fmla="*/ 1 w 38"/>
                    <a:gd name="T19" fmla="*/ 1 h 10"/>
                    <a:gd name="T20" fmla="*/ 1 w 38"/>
                    <a:gd name="T21" fmla="*/ 1 h 10"/>
                    <a:gd name="T22" fmla="*/ 1 w 38"/>
                    <a:gd name="T23" fmla="*/ 1 h 10"/>
                    <a:gd name="T24" fmla="*/ 1 w 38"/>
                    <a:gd name="T25" fmla="*/ 1 h 10"/>
                    <a:gd name="T26" fmla="*/ 0 w 38"/>
                    <a:gd name="T27" fmla="*/ 1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10"/>
                    <a:gd name="T44" fmla="*/ 38 w 38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8" name="Freeform 671"/>
                <p:cNvSpPr>
                  <a:spLocks/>
                </p:cNvSpPr>
                <p:nvPr/>
              </p:nvSpPr>
              <p:spPr bwMode="auto">
                <a:xfrm>
                  <a:off x="3001" y="3195"/>
                  <a:ext cx="19" cy="5"/>
                </a:xfrm>
                <a:custGeom>
                  <a:avLst/>
                  <a:gdLst>
                    <a:gd name="T0" fmla="*/ 0 w 38"/>
                    <a:gd name="T1" fmla="*/ 1 h 9"/>
                    <a:gd name="T2" fmla="*/ 1 w 38"/>
                    <a:gd name="T3" fmla="*/ 1 h 9"/>
                    <a:gd name="T4" fmla="*/ 1 w 38"/>
                    <a:gd name="T5" fmla="*/ 1 h 9"/>
                    <a:gd name="T6" fmla="*/ 1 w 38"/>
                    <a:gd name="T7" fmla="*/ 1 h 9"/>
                    <a:gd name="T8" fmla="*/ 1 w 38"/>
                    <a:gd name="T9" fmla="*/ 0 h 9"/>
                    <a:gd name="T10" fmla="*/ 1 w 38"/>
                    <a:gd name="T11" fmla="*/ 0 h 9"/>
                    <a:gd name="T12" fmla="*/ 1 w 38"/>
                    <a:gd name="T13" fmla="*/ 0 h 9"/>
                    <a:gd name="T14" fmla="*/ 1 w 38"/>
                    <a:gd name="T15" fmla="*/ 0 h 9"/>
                    <a:gd name="T16" fmla="*/ 1 w 38"/>
                    <a:gd name="T17" fmla="*/ 0 h 9"/>
                    <a:gd name="T18" fmla="*/ 1 w 38"/>
                    <a:gd name="T19" fmla="*/ 1 h 9"/>
                    <a:gd name="T20" fmla="*/ 1 w 38"/>
                    <a:gd name="T21" fmla="*/ 1 h 9"/>
                    <a:gd name="T22" fmla="*/ 1 w 38"/>
                    <a:gd name="T23" fmla="*/ 1 h 9"/>
                    <a:gd name="T24" fmla="*/ 1 w 38"/>
                    <a:gd name="T25" fmla="*/ 1 h 9"/>
                    <a:gd name="T26" fmla="*/ 0 w 38"/>
                    <a:gd name="T27" fmla="*/ 1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9"/>
                    <a:gd name="T44" fmla="*/ 38 w 38"/>
                    <a:gd name="T45" fmla="*/ 9 h 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9">
                      <a:moveTo>
                        <a:pt x="0" y="9"/>
                      </a:move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9" name="Freeform 672"/>
                <p:cNvSpPr>
                  <a:spLocks/>
                </p:cNvSpPr>
                <p:nvPr/>
              </p:nvSpPr>
              <p:spPr bwMode="auto">
                <a:xfrm>
                  <a:off x="3029" y="3195"/>
                  <a:ext cx="19" cy="5"/>
                </a:xfrm>
                <a:custGeom>
                  <a:avLst/>
                  <a:gdLst>
                    <a:gd name="T0" fmla="*/ 0 w 38"/>
                    <a:gd name="T1" fmla="*/ 1 h 9"/>
                    <a:gd name="T2" fmla="*/ 1 w 38"/>
                    <a:gd name="T3" fmla="*/ 1 h 9"/>
                    <a:gd name="T4" fmla="*/ 1 w 38"/>
                    <a:gd name="T5" fmla="*/ 1 h 9"/>
                    <a:gd name="T6" fmla="*/ 1 w 38"/>
                    <a:gd name="T7" fmla="*/ 1 h 9"/>
                    <a:gd name="T8" fmla="*/ 1 w 38"/>
                    <a:gd name="T9" fmla="*/ 0 h 9"/>
                    <a:gd name="T10" fmla="*/ 1 w 38"/>
                    <a:gd name="T11" fmla="*/ 0 h 9"/>
                    <a:gd name="T12" fmla="*/ 1 w 38"/>
                    <a:gd name="T13" fmla="*/ 0 h 9"/>
                    <a:gd name="T14" fmla="*/ 1 w 38"/>
                    <a:gd name="T15" fmla="*/ 0 h 9"/>
                    <a:gd name="T16" fmla="*/ 1 w 38"/>
                    <a:gd name="T17" fmla="*/ 0 h 9"/>
                    <a:gd name="T18" fmla="*/ 1 w 38"/>
                    <a:gd name="T19" fmla="*/ 1 h 9"/>
                    <a:gd name="T20" fmla="*/ 1 w 38"/>
                    <a:gd name="T21" fmla="*/ 1 h 9"/>
                    <a:gd name="T22" fmla="*/ 1 w 38"/>
                    <a:gd name="T23" fmla="*/ 1 h 9"/>
                    <a:gd name="T24" fmla="*/ 1 w 38"/>
                    <a:gd name="T25" fmla="*/ 1 h 9"/>
                    <a:gd name="T26" fmla="*/ 0 w 38"/>
                    <a:gd name="T27" fmla="*/ 1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9"/>
                    <a:gd name="T44" fmla="*/ 38 w 38"/>
                    <a:gd name="T45" fmla="*/ 9 h 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5" y="5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0" name="Freeform 673"/>
                <p:cNvSpPr>
                  <a:spLocks/>
                </p:cNvSpPr>
                <p:nvPr/>
              </p:nvSpPr>
              <p:spPr bwMode="auto">
                <a:xfrm>
                  <a:off x="2798" y="3195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1" name="Freeform 674"/>
                <p:cNvSpPr>
                  <a:spLocks/>
                </p:cNvSpPr>
                <p:nvPr/>
              </p:nvSpPr>
              <p:spPr bwMode="auto">
                <a:xfrm>
                  <a:off x="2826" y="3195"/>
                  <a:ext cx="19" cy="4"/>
                </a:xfrm>
                <a:custGeom>
                  <a:avLst/>
                  <a:gdLst>
                    <a:gd name="T0" fmla="*/ 0 w 38"/>
                    <a:gd name="T1" fmla="*/ 1 h 8"/>
                    <a:gd name="T2" fmla="*/ 1 w 38"/>
                    <a:gd name="T3" fmla="*/ 1 h 8"/>
                    <a:gd name="T4" fmla="*/ 1 w 38"/>
                    <a:gd name="T5" fmla="*/ 1 h 8"/>
                    <a:gd name="T6" fmla="*/ 1 w 38"/>
                    <a:gd name="T7" fmla="*/ 1 h 8"/>
                    <a:gd name="T8" fmla="*/ 1 w 38"/>
                    <a:gd name="T9" fmla="*/ 0 h 8"/>
                    <a:gd name="T10" fmla="*/ 1 w 38"/>
                    <a:gd name="T11" fmla="*/ 0 h 8"/>
                    <a:gd name="T12" fmla="*/ 1 w 38"/>
                    <a:gd name="T13" fmla="*/ 0 h 8"/>
                    <a:gd name="T14" fmla="*/ 1 w 38"/>
                    <a:gd name="T15" fmla="*/ 0 h 8"/>
                    <a:gd name="T16" fmla="*/ 1 w 38"/>
                    <a:gd name="T17" fmla="*/ 0 h 8"/>
                    <a:gd name="T18" fmla="*/ 1 w 38"/>
                    <a:gd name="T19" fmla="*/ 1 h 8"/>
                    <a:gd name="T20" fmla="*/ 1 w 38"/>
                    <a:gd name="T21" fmla="*/ 1 h 8"/>
                    <a:gd name="T22" fmla="*/ 1 w 38"/>
                    <a:gd name="T23" fmla="*/ 1 h 8"/>
                    <a:gd name="T24" fmla="*/ 1 w 38"/>
                    <a:gd name="T25" fmla="*/ 1 h 8"/>
                    <a:gd name="T26" fmla="*/ 0 w 38"/>
                    <a:gd name="T27" fmla="*/ 1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8"/>
                    <a:gd name="T44" fmla="*/ 38 w 3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2" name="Rectangle 675"/>
                <p:cNvSpPr>
                  <a:spLocks noChangeArrowheads="1"/>
                </p:cNvSpPr>
                <p:nvPr/>
              </p:nvSpPr>
              <p:spPr bwMode="auto">
                <a:xfrm>
                  <a:off x="2965" y="3136"/>
                  <a:ext cx="55" cy="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3" name="Freeform 676"/>
                <p:cNvSpPr>
                  <a:spLocks/>
                </p:cNvSpPr>
                <p:nvPr/>
              </p:nvSpPr>
              <p:spPr bwMode="auto">
                <a:xfrm>
                  <a:off x="2830" y="3128"/>
                  <a:ext cx="11" cy="11"/>
                </a:xfrm>
                <a:custGeom>
                  <a:avLst/>
                  <a:gdLst>
                    <a:gd name="T0" fmla="*/ 1 w 22"/>
                    <a:gd name="T1" fmla="*/ 1 h 22"/>
                    <a:gd name="T2" fmla="*/ 1 w 22"/>
                    <a:gd name="T3" fmla="*/ 1 h 22"/>
                    <a:gd name="T4" fmla="*/ 1 w 22"/>
                    <a:gd name="T5" fmla="*/ 1 h 22"/>
                    <a:gd name="T6" fmla="*/ 1 w 22"/>
                    <a:gd name="T7" fmla="*/ 1 h 22"/>
                    <a:gd name="T8" fmla="*/ 1 w 22"/>
                    <a:gd name="T9" fmla="*/ 1 h 22"/>
                    <a:gd name="T10" fmla="*/ 1 w 22"/>
                    <a:gd name="T11" fmla="*/ 1 h 22"/>
                    <a:gd name="T12" fmla="*/ 1 w 22"/>
                    <a:gd name="T13" fmla="*/ 1 h 22"/>
                    <a:gd name="T14" fmla="*/ 1 w 22"/>
                    <a:gd name="T15" fmla="*/ 1 h 22"/>
                    <a:gd name="T16" fmla="*/ 1 w 22"/>
                    <a:gd name="T17" fmla="*/ 0 h 22"/>
                    <a:gd name="T18" fmla="*/ 1 w 22"/>
                    <a:gd name="T19" fmla="*/ 1 h 22"/>
                    <a:gd name="T20" fmla="*/ 1 w 22"/>
                    <a:gd name="T21" fmla="*/ 1 h 22"/>
                    <a:gd name="T22" fmla="*/ 1 w 22"/>
                    <a:gd name="T23" fmla="*/ 1 h 22"/>
                    <a:gd name="T24" fmla="*/ 0 w 22"/>
                    <a:gd name="T25" fmla="*/ 1 h 22"/>
                    <a:gd name="T26" fmla="*/ 1 w 22"/>
                    <a:gd name="T27" fmla="*/ 1 h 22"/>
                    <a:gd name="T28" fmla="*/ 1 w 22"/>
                    <a:gd name="T29" fmla="*/ 1 h 22"/>
                    <a:gd name="T30" fmla="*/ 1 w 22"/>
                    <a:gd name="T31" fmla="*/ 1 h 22"/>
                    <a:gd name="T32" fmla="*/ 1 w 22"/>
                    <a:gd name="T33" fmla="*/ 1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22"/>
                    <a:gd name="T53" fmla="*/ 22 w 22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22">
                      <a:moveTo>
                        <a:pt x="11" y="22"/>
                      </a:moveTo>
                      <a:lnTo>
                        <a:pt x="16" y="20"/>
                      </a:lnTo>
                      <a:lnTo>
                        <a:pt x="19" y="19"/>
                      </a:lnTo>
                      <a:lnTo>
                        <a:pt x="20" y="15"/>
                      </a:lnTo>
                      <a:lnTo>
                        <a:pt x="22" y="11"/>
                      </a:lnTo>
                      <a:lnTo>
                        <a:pt x="20" y="6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6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4" name="Freeform 677"/>
                <p:cNvSpPr>
                  <a:spLocks/>
                </p:cNvSpPr>
                <p:nvPr/>
              </p:nvSpPr>
              <p:spPr bwMode="auto">
                <a:xfrm>
                  <a:off x="2849" y="3128"/>
                  <a:ext cx="11" cy="11"/>
                </a:xfrm>
                <a:custGeom>
                  <a:avLst/>
                  <a:gdLst>
                    <a:gd name="T0" fmla="*/ 1 w 22"/>
                    <a:gd name="T1" fmla="*/ 1 h 22"/>
                    <a:gd name="T2" fmla="*/ 1 w 22"/>
                    <a:gd name="T3" fmla="*/ 1 h 22"/>
                    <a:gd name="T4" fmla="*/ 1 w 22"/>
                    <a:gd name="T5" fmla="*/ 1 h 22"/>
                    <a:gd name="T6" fmla="*/ 1 w 22"/>
                    <a:gd name="T7" fmla="*/ 1 h 22"/>
                    <a:gd name="T8" fmla="*/ 1 w 22"/>
                    <a:gd name="T9" fmla="*/ 1 h 22"/>
                    <a:gd name="T10" fmla="*/ 1 w 22"/>
                    <a:gd name="T11" fmla="*/ 1 h 22"/>
                    <a:gd name="T12" fmla="*/ 1 w 22"/>
                    <a:gd name="T13" fmla="*/ 1 h 22"/>
                    <a:gd name="T14" fmla="*/ 1 w 22"/>
                    <a:gd name="T15" fmla="*/ 1 h 22"/>
                    <a:gd name="T16" fmla="*/ 1 w 22"/>
                    <a:gd name="T17" fmla="*/ 0 h 22"/>
                    <a:gd name="T18" fmla="*/ 1 w 22"/>
                    <a:gd name="T19" fmla="*/ 1 h 22"/>
                    <a:gd name="T20" fmla="*/ 1 w 22"/>
                    <a:gd name="T21" fmla="*/ 1 h 22"/>
                    <a:gd name="T22" fmla="*/ 1 w 22"/>
                    <a:gd name="T23" fmla="*/ 1 h 22"/>
                    <a:gd name="T24" fmla="*/ 0 w 22"/>
                    <a:gd name="T25" fmla="*/ 1 h 22"/>
                    <a:gd name="T26" fmla="*/ 1 w 22"/>
                    <a:gd name="T27" fmla="*/ 1 h 22"/>
                    <a:gd name="T28" fmla="*/ 1 w 22"/>
                    <a:gd name="T29" fmla="*/ 1 h 22"/>
                    <a:gd name="T30" fmla="*/ 1 w 22"/>
                    <a:gd name="T31" fmla="*/ 1 h 22"/>
                    <a:gd name="T32" fmla="*/ 1 w 22"/>
                    <a:gd name="T33" fmla="*/ 1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22"/>
                    <a:gd name="T53" fmla="*/ 22 w 22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22">
                      <a:moveTo>
                        <a:pt x="11" y="22"/>
                      </a:moveTo>
                      <a:lnTo>
                        <a:pt x="14" y="20"/>
                      </a:lnTo>
                      <a:lnTo>
                        <a:pt x="19" y="19"/>
                      </a:lnTo>
                      <a:lnTo>
                        <a:pt x="21" y="15"/>
                      </a:lnTo>
                      <a:lnTo>
                        <a:pt x="22" y="11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2" y="15"/>
                      </a:lnTo>
                      <a:lnTo>
                        <a:pt x="3" y="19"/>
                      </a:lnTo>
                      <a:lnTo>
                        <a:pt x="6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5" name="Freeform 678"/>
                <p:cNvSpPr>
                  <a:spLocks/>
                </p:cNvSpPr>
                <p:nvPr/>
              </p:nvSpPr>
              <p:spPr bwMode="auto">
                <a:xfrm>
                  <a:off x="2867" y="3129"/>
                  <a:ext cx="10" cy="10"/>
                </a:xfrm>
                <a:custGeom>
                  <a:avLst/>
                  <a:gdLst>
                    <a:gd name="T0" fmla="*/ 0 w 21"/>
                    <a:gd name="T1" fmla="*/ 0 h 21"/>
                    <a:gd name="T2" fmla="*/ 0 w 21"/>
                    <a:gd name="T3" fmla="*/ 0 h 21"/>
                    <a:gd name="T4" fmla="*/ 0 w 21"/>
                    <a:gd name="T5" fmla="*/ 0 h 21"/>
                    <a:gd name="T6" fmla="*/ 0 w 21"/>
                    <a:gd name="T7" fmla="*/ 0 h 21"/>
                    <a:gd name="T8" fmla="*/ 0 w 21"/>
                    <a:gd name="T9" fmla="*/ 0 h 21"/>
                    <a:gd name="T10" fmla="*/ 0 w 21"/>
                    <a:gd name="T11" fmla="*/ 0 h 21"/>
                    <a:gd name="T12" fmla="*/ 0 w 21"/>
                    <a:gd name="T13" fmla="*/ 0 h 21"/>
                    <a:gd name="T14" fmla="*/ 0 w 21"/>
                    <a:gd name="T15" fmla="*/ 0 h 21"/>
                    <a:gd name="T16" fmla="*/ 0 w 21"/>
                    <a:gd name="T17" fmla="*/ 0 h 21"/>
                    <a:gd name="T18" fmla="*/ 0 w 21"/>
                    <a:gd name="T19" fmla="*/ 0 h 21"/>
                    <a:gd name="T20" fmla="*/ 0 w 21"/>
                    <a:gd name="T21" fmla="*/ 0 h 21"/>
                    <a:gd name="T22" fmla="*/ 0 w 21"/>
                    <a:gd name="T23" fmla="*/ 0 h 21"/>
                    <a:gd name="T24" fmla="*/ 0 w 21"/>
                    <a:gd name="T25" fmla="*/ 0 h 21"/>
                    <a:gd name="T26" fmla="*/ 0 w 21"/>
                    <a:gd name="T27" fmla="*/ 0 h 21"/>
                    <a:gd name="T28" fmla="*/ 0 w 21"/>
                    <a:gd name="T29" fmla="*/ 0 h 21"/>
                    <a:gd name="T30" fmla="*/ 0 w 21"/>
                    <a:gd name="T31" fmla="*/ 0 h 21"/>
                    <a:gd name="T32" fmla="*/ 0 w 21"/>
                    <a:gd name="T33" fmla="*/ 0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21"/>
                    <a:gd name="T53" fmla="*/ 21 w 21"/>
                    <a:gd name="T54" fmla="*/ 21 h 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21">
                      <a:moveTo>
                        <a:pt x="10" y="21"/>
                      </a:moveTo>
                      <a:lnTo>
                        <a:pt x="15" y="21"/>
                      </a:lnTo>
                      <a:lnTo>
                        <a:pt x="18" y="18"/>
                      </a:lnTo>
                      <a:lnTo>
                        <a:pt x="21" y="14"/>
                      </a:lnTo>
                      <a:lnTo>
                        <a:pt x="21" y="10"/>
                      </a:lnTo>
                      <a:lnTo>
                        <a:pt x="21" y="6"/>
                      </a:lnTo>
                      <a:lnTo>
                        <a:pt x="18" y="3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8"/>
                      </a:lnTo>
                      <a:lnTo>
                        <a:pt x="7" y="2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6" name="Freeform 679"/>
                <p:cNvSpPr>
                  <a:spLocks/>
                </p:cNvSpPr>
                <p:nvPr/>
              </p:nvSpPr>
              <p:spPr bwMode="auto">
                <a:xfrm>
                  <a:off x="2855" y="2987"/>
                  <a:ext cx="124" cy="78"/>
                </a:xfrm>
                <a:custGeom>
                  <a:avLst/>
                  <a:gdLst>
                    <a:gd name="T0" fmla="*/ 1 w 248"/>
                    <a:gd name="T1" fmla="*/ 5 h 155"/>
                    <a:gd name="T2" fmla="*/ 0 w 248"/>
                    <a:gd name="T3" fmla="*/ 1 h 155"/>
                    <a:gd name="T4" fmla="*/ 0 w 248"/>
                    <a:gd name="T5" fmla="*/ 1 h 155"/>
                    <a:gd name="T6" fmla="*/ 1 w 248"/>
                    <a:gd name="T7" fmla="*/ 1 h 155"/>
                    <a:gd name="T8" fmla="*/ 1 w 248"/>
                    <a:gd name="T9" fmla="*/ 1 h 155"/>
                    <a:gd name="T10" fmla="*/ 1 w 248"/>
                    <a:gd name="T11" fmla="*/ 0 h 155"/>
                    <a:gd name="T12" fmla="*/ 8 w 248"/>
                    <a:gd name="T13" fmla="*/ 0 h 155"/>
                    <a:gd name="T14" fmla="*/ 2 w 248"/>
                    <a:gd name="T15" fmla="*/ 1 h 155"/>
                    <a:gd name="T16" fmla="*/ 1 w 248"/>
                    <a:gd name="T17" fmla="*/ 1 h 155"/>
                    <a:gd name="T18" fmla="*/ 1 w 248"/>
                    <a:gd name="T19" fmla="*/ 1 h 155"/>
                    <a:gd name="T20" fmla="*/ 1 w 248"/>
                    <a:gd name="T21" fmla="*/ 1 h 155"/>
                    <a:gd name="T22" fmla="*/ 1 w 248"/>
                    <a:gd name="T23" fmla="*/ 2 h 155"/>
                    <a:gd name="T24" fmla="*/ 1 w 248"/>
                    <a:gd name="T25" fmla="*/ 2 h 155"/>
                    <a:gd name="T26" fmla="*/ 1 w 248"/>
                    <a:gd name="T27" fmla="*/ 4 h 155"/>
                    <a:gd name="T28" fmla="*/ 1 w 248"/>
                    <a:gd name="T29" fmla="*/ 5 h 155"/>
                    <a:gd name="T30" fmla="*/ 1 w 248"/>
                    <a:gd name="T31" fmla="*/ 5 h 1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8"/>
                    <a:gd name="T49" fmla="*/ 0 h 155"/>
                    <a:gd name="T50" fmla="*/ 248 w 248"/>
                    <a:gd name="T51" fmla="*/ 155 h 15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8" h="155">
                      <a:moveTo>
                        <a:pt x="1" y="155"/>
                      </a:move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3" y="7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48" y="0"/>
                      </a:lnTo>
                      <a:lnTo>
                        <a:pt x="33" y="19"/>
                      </a:lnTo>
                      <a:lnTo>
                        <a:pt x="30" y="21"/>
                      </a:lnTo>
                      <a:lnTo>
                        <a:pt x="25" y="24"/>
                      </a:lnTo>
                      <a:lnTo>
                        <a:pt x="20" y="29"/>
                      </a:lnTo>
                      <a:lnTo>
                        <a:pt x="17" y="38"/>
                      </a:lnTo>
                      <a:lnTo>
                        <a:pt x="14" y="62"/>
                      </a:lnTo>
                      <a:lnTo>
                        <a:pt x="9" y="102"/>
                      </a:lnTo>
                      <a:lnTo>
                        <a:pt x="5" y="139"/>
                      </a:lnTo>
                      <a:lnTo>
                        <a:pt x="1" y="15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7" name="Freeform 680"/>
                <p:cNvSpPr>
                  <a:spLocks/>
                </p:cNvSpPr>
                <p:nvPr/>
              </p:nvSpPr>
              <p:spPr bwMode="auto">
                <a:xfrm>
                  <a:off x="2860" y="3005"/>
                  <a:ext cx="123" cy="77"/>
                </a:xfrm>
                <a:custGeom>
                  <a:avLst/>
                  <a:gdLst>
                    <a:gd name="T0" fmla="*/ 7 w 247"/>
                    <a:gd name="T1" fmla="*/ 0 h 155"/>
                    <a:gd name="T2" fmla="*/ 7 w 247"/>
                    <a:gd name="T3" fmla="*/ 4 h 155"/>
                    <a:gd name="T4" fmla="*/ 7 w 247"/>
                    <a:gd name="T5" fmla="*/ 4 h 155"/>
                    <a:gd name="T6" fmla="*/ 7 w 247"/>
                    <a:gd name="T7" fmla="*/ 4 h 155"/>
                    <a:gd name="T8" fmla="*/ 7 w 247"/>
                    <a:gd name="T9" fmla="*/ 4 h 155"/>
                    <a:gd name="T10" fmla="*/ 7 w 247"/>
                    <a:gd name="T11" fmla="*/ 4 h 155"/>
                    <a:gd name="T12" fmla="*/ 0 w 247"/>
                    <a:gd name="T13" fmla="*/ 4 h 155"/>
                    <a:gd name="T14" fmla="*/ 6 w 247"/>
                    <a:gd name="T15" fmla="*/ 4 h 155"/>
                    <a:gd name="T16" fmla="*/ 6 w 247"/>
                    <a:gd name="T17" fmla="*/ 4 h 155"/>
                    <a:gd name="T18" fmla="*/ 6 w 247"/>
                    <a:gd name="T19" fmla="*/ 4 h 155"/>
                    <a:gd name="T20" fmla="*/ 7 w 247"/>
                    <a:gd name="T21" fmla="*/ 3 h 155"/>
                    <a:gd name="T22" fmla="*/ 7 w 247"/>
                    <a:gd name="T23" fmla="*/ 3 h 155"/>
                    <a:gd name="T24" fmla="*/ 7 w 247"/>
                    <a:gd name="T25" fmla="*/ 2 h 155"/>
                    <a:gd name="T26" fmla="*/ 7 w 247"/>
                    <a:gd name="T27" fmla="*/ 1 h 155"/>
                    <a:gd name="T28" fmla="*/ 7 w 247"/>
                    <a:gd name="T29" fmla="*/ 0 h 155"/>
                    <a:gd name="T30" fmla="*/ 7 w 247"/>
                    <a:gd name="T31" fmla="*/ 0 h 1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7"/>
                    <a:gd name="T49" fmla="*/ 0 h 155"/>
                    <a:gd name="T50" fmla="*/ 247 w 247"/>
                    <a:gd name="T51" fmla="*/ 155 h 15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7" h="155">
                      <a:moveTo>
                        <a:pt x="245" y="0"/>
                      </a:moveTo>
                      <a:lnTo>
                        <a:pt x="247" y="141"/>
                      </a:lnTo>
                      <a:lnTo>
                        <a:pt x="247" y="142"/>
                      </a:lnTo>
                      <a:lnTo>
                        <a:pt x="243" y="147"/>
                      </a:lnTo>
                      <a:lnTo>
                        <a:pt x="239" y="153"/>
                      </a:lnTo>
                      <a:lnTo>
                        <a:pt x="229" y="155"/>
                      </a:lnTo>
                      <a:lnTo>
                        <a:pt x="0" y="155"/>
                      </a:lnTo>
                      <a:lnTo>
                        <a:pt x="213" y="136"/>
                      </a:lnTo>
                      <a:lnTo>
                        <a:pt x="217" y="134"/>
                      </a:lnTo>
                      <a:lnTo>
                        <a:pt x="221" y="131"/>
                      </a:lnTo>
                      <a:lnTo>
                        <a:pt x="226" y="127"/>
                      </a:lnTo>
                      <a:lnTo>
                        <a:pt x="229" y="119"/>
                      </a:lnTo>
                      <a:lnTo>
                        <a:pt x="232" y="93"/>
                      </a:lnTo>
                      <a:lnTo>
                        <a:pt x="237" y="54"/>
                      </a:lnTo>
                      <a:lnTo>
                        <a:pt x="242" y="16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59" name="Group 681"/>
              <p:cNvGrpSpPr>
                <a:grpSpLocks/>
              </p:cNvGrpSpPr>
              <p:nvPr/>
            </p:nvGrpSpPr>
            <p:grpSpPr bwMode="auto">
              <a:xfrm>
                <a:off x="3408" y="1152"/>
                <a:ext cx="1139" cy="499"/>
                <a:chOff x="3261" y="1360"/>
                <a:chExt cx="1139" cy="499"/>
              </a:xfrm>
            </p:grpSpPr>
            <p:sp>
              <p:nvSpPr>
                <p:cNvPr id="18460" name="Freeform 682"/>
                <p:cNvSpPr>
                  <a:spLocks/>
                </p:cNvSpPr>
                <p:nvPr/>
              </p:nvSpPr>
              <p:spPr bwMode="auto">
                <a:xfrm>
                  <a:off x="3572" y="1360"/>
                  <a:ext cx="500" cy="499"/>
                </a:xfrm>
                <a:custGeom>
                  <a:avLst/>
                  <a:gdLst>
                    <a:gd name="T0" fmla="*/ 16 w 1000"/>
                    <a:gd name="T1" fmla="*/ 0 h 998"/>
                    <a:gd name="T2" fmla="*/ 18 w 1000"/>
                    <a:gd name="T3" fmla="*/ 10 h 998"/>
                    <a:gd name="T4" fmla="*/ 27 w 1000"/>
                    <a:gd name="T5" fmla="*/ 5 h 998"/>
                    <a:gd name="T6" fmla="*/ 22 w 1000"/>
                    <a:gd name="T7" fmla="*/ 14 h 998"/>
                    <a:gd name="T8" fmla="*/ 31 w 1000"/>
                    <a:gd name="T9" fmla="*/ 16 h 998"/>
                    <a:gd name="T10" fmla="*/ 22 w 1000"/>
                    <a:gd name="T11" fmla="*/ 18 h 998"/>
                    <a:gd name="T12" fmla="*/ 27 w 1000"/>
                    <a:gd name="T13" fmla="*/ 27 h 998"/>
                    <a:gd name="T14" fmla="*/ 18 w 1000"/>
                    <a:gd name="T15" fmla="*/ 22 h 998"/>
                    <a:gd name="T16" fmla="*/ 16 w 1000"/>
                    <a:gd name="T17" fmla="*/ 31 h 998"/>
                    <a:gd name="T18" fmla="*/ 14 w 1000"/>
                    <a:gd name="T19" fmla="*/ 22 h 998"/>
                    <a:gd name="T20" fmla="*/ 5 w 1000"/>
                    <a:gd name="T21" fmla="*/ 27 h 998"/>
                    <a:gd name="T22" fmla="*/ 10 w 1000"/>
                    <a:gd name="T23" fmla="*/ 18 h 998"/>
                    <a:gd name="T24" fmla="*/ 0 w 1000"/>
                    <a:gd name="T25" fmla="*/ 16 h 998"/>
                    <a:gd name="T26" fmla="*/ 10 w 1000"/>
                    <a:gd name="T27" fmla="*/ 14 h 998"/>
                    <a:gd name="T28" fmla="*/ 5 w 1000"/>
                    <a:gd name="T29" fmla="*/ 5 h 998"/>
                    <a:gd name="T30" fmla="*/ 14 w 1000"/>
                    <a:gd name="T31" fmla="*/ 10 h 998"/>
                    <a:gd name="T32" fmla="*/ 16 w 1000"/>
                    <a:gd name="T33" fmla="*/ 0 h 9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00"/>
                    <a:gd name="T52" fmla="*/ 0 h 998"/>
                    <a:gd name="T53" fmla="*/ 1000 w 1000"/>
                    <a:gd name="T54" fmla="*/ 998 h 9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00" h="998">
                      <a:moveTo>
                        <a:pt x="499" y="0"/>
                      </a:moveTo>
                      <a:lnTo>
                        <a:pt x="575" y="319"/>
                      </a:lnTo>
                      <a:lnTo>
                        <a:pt x="853" y="147"/>
                      </a:lnTo>
                      <a:lnTo>
                        <a:pt x="681" y="425"/>
                      </a:lnTo>
                      <a:lnTo>
                        <a:pt x="1000" y="499"/>
                      </a:lnTo>
                      <a:lnTo>
                        <a:pt x="681" y="575"/>
                      </a:lnTo>
                      <a:lnTo>
                        <a:pt x="853" y="853"/>
                      </a:lnTo>
                      <a:lnTo>
                        <a:pt x="575" y="680"/>
                      </a:lnTo>
                      <a:lnTo>
                        <a:pt x="499" y="998"/>
                      </a:lnTo>
                      <a:lnTo>
                        <a:pt x="425" y="680"/>
                      </a:lnTo>
                      <a:lnTo>
                        <a:pt x="147" y="853"/>
                      </a:lnTo>
                      <a:lnTo>
                        <a:pt x="319" y="575"/>
                      </a:lnTo>
                      <a:lnTo>
                        <a:pt x="0" y="499"/>
                      </a:lnTo>
                      <a:lnTo>
                        <a:pt x="319" y="425"/>
                      </a:lnTo>
                      <a:lnTo>
                        <a:pt x="147" y="147"/>
                      </a:lnTo>
                      <a:lnTo>
                        <a:pt x="425" y="319"/>
                      </a:lnTo>
                      <a:lnTo>
                        <a:pt x="499" y="0"/>
                      </a:lnTo>
                      <a:close/>
                    </a:path>
                  </a:pathLst>
                </a:custGeom>
                <a:solidFill>
                  <a:srgbClr val="60D1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1" name="Freeform 683"/>
                <p:cNvSpPr>
                  <a:spLocks/>
                </p:cNvSpPr>
                <p:nvPr/>
              </p:nvSpPr>
              <p:spPr bwMode="auto">
                <a:xfrm>
                  <a:off x="3261" y="1388"/>
                  <a:ext cx="758" cy="367"/>
                </a:xfrm>
                <a:custGeom>
                  <a:avLst/>
                  <a:gdLst>
                    <a:gd name="T0" fmla="*/ 27 w 1516"/>
                    <a:gd name="T1" fmla="*/ 14 h 734"/>
                    <a:gd name="T2" fmla="*/ 26 w 1516"/>
                    <a:gd name="T3" fmla="*/ 14 h 734"/>
                    <a:gd name="T4" fmla="*/ 26 w 1516"/>
                    <a:gd name="T5" fmla="*/ 14 h 734"/>
                    <a:gd name="T6" fmla="*/ 24 w 1516"/>
                    <a:gd name="T7" fmla="*/ 15 h 734"/>
                    <a:gd name="T8" fmla="*/ 23 w 1516"/>
                    <a:gd name="T9" fmla="*/ 15 h 734"/>
                    <a:gd name="T10" fmla="*/ 22 w 1516"/>
                    <a:gd name="T11" fmla="*/ 17 h 734"/>
                    <a:gd name="T12" fmla="*/ 21 w 1516"/>
                    <a:gd name="T13" fmla="*/ 17 h 734"/>
                    <a:gd name="T14" fmla="*/ 23 w 1516"/>
                    <a:gd name="T15" fmla="*/ 17 h 734"/>
                    <a:gd name="T16" fmla="*/ 24 w 1516"/>
                    <a:gd name="T17" fmla="*/ 17 h 734"/>
                    <a:gd name="T18" fmla="*/ 28 w 1516"/>
                    <a:gd name="T19" fmla="*/ 20 h 734"/>
                    <a:gd name="T20" fmla="*/ 28 w 1516"/>
                    <a:gd name="T21" fmla="*/ 21 h 734"/>
                    <a:gd name="T22" fmla="*/ 28 w 1516"/>
                    <a:gd name="T23" fmla="*/ 21 h 734"/>
                    <a:gd name="T24" fmla="*/ 28 w 1516"/>
                    <a:gd name="T25" fmla="*/ 22 h 734"/>
                    <a:gd name="T26" fmla="*/ 28 w 1516"/>
                    <a:gd name="T27" fmla="*/ 22 h 734"/>
                    <a:gd name="T28" fmla="*/ 27 w 1516"/>
                    <a:gd name="T29" fmla="*/ 23 h 734"/>
                    <a:gd name="T30" fmla="*/ 6 w 1516"/>
                    <a:gd name="T31" fmla="*/ 23 h 734"/>
                    <a:gd name="T32" fmla="*/ 6 w 1516"/>
                    <a:gd name="T33" fmla="*/ 23 h 734"/>
                    <a:gd name="T34" fmla="*/ 1 w 1516"/>
                    <a:gd name="T35" fmla="*/ 21 h 734"/>
                    <a:gd name="T36" fmla="*/ 1 w 1516"/>
                    <a:gd name="T37" fmla="*/ 21 h 734"/>
                    <a:gd name="T38" fmla="*/ 1 w 1516"/>
                    <a:gd name="T39" fmla="*/ 21 h 734"/>
                    <a:gd name="T40" fmla="*/ 1 w 1516"/>
                    <a:gd name="T41" fmla="*/ 19 h 734"/>
                    <a:gd name="T42" fmla="*/ 1 w 1516"/>
                    <a:gd name="T43" fmla="*/ 18 h 734"/>
                    <a:gd name="T44" fmla="*/ 1 w 1516"/>
                    <a:gd name="T45" fmla="*/ 17 h 734"/>
                    <a:gd name="T46" fmla="*/ 3 w 1516"/>
                    <a:gd name="T47" fmla="*/ 17 h 734"/>
                    <a:gd name="T48" fmla="*/ 3 w 1516"/>
                    <a:gd name="T49" fmla="*/ 17 h 734"/>
                    <a:gd name="T50" fmla="*/ 3 w 1516"/>
                    <a:gd name="T51" fmla="*/ 15 h 734"/>
                    <a:gd name="T52" fmla="*/ 3 w 1516"/>
                    <a:gd name="T53" fmla="*/ 15 h 734"/>
                    <a:gd name="T54" fmla="*/ 1 w 1516"/>
                    <a:gd name="T55" fmla="*/ 15 h 734"/>
                    <a:gd name="T56" fmla="*/ 1 w 1516"/>
                    <a:gd name="T57" fmla="*/ 14 h 734"/>
                    <a:gd name="T58" fmla="*/ 1 w 1516"/>
                    <a:gd name="T59" fmla="*/ 6 h 734"/>
                    <a:gd name="T60" fmla="*/ 1 w 1516"/>
                    <a:gd name="T61" fmla="*/ 6 h 734"/>
                    <a:gd name="T62" fmla="*/ 1 w 1516"/>
                    <a:gd name="T63" fmla="*/ 5 h 734"/>
                    <a:gd name="T64" fmla="*/ 1 w 1516"/>
                    <a:gd name="T65" fmla="*/ 3 h 734"/>
                    <a:gd name="T66" fmla="*/ 3 w 1516"/>
                    <a:gd name="T67" fmla="*/ 1 h 734"/>
                    <a:gd name="T68" fmla="*/ 3 w 1516"/>
                    <a:gd name="T69" fmla="*/ 1 h 734"/>
                    <a:gd name="T70" fmla="*/ 20 w 1516"/>
                    <a:gd name="T71" fmla="*/ 0 h 734"/>
                    <a:gd name="T72" fmla="*/ 21 w 1516"/>
                    <a:gd name="T73" fmla="*/ 1 h 734"/>
                    <a:gd name="T74" fmla="*/ 22 w 1516"/>
                    <a:gd name="T75" fmla="*/ 11 h 734"/>
                    <a:gd name="T76" fmla="*/ 24 w 1516"/>
                    <a:gd name="T77" fmla="*/ 11 h 734"/>
                    <a:gd name="T78" fmla="*/ 24 w 1516"/>
                    <a:gd name="T79" fmla="*/ 11 h 734"/>
                    <a:gd name="T80" fmla="*/ 26 w 1516"/>
                    <a:gd name="T81" fmla="*/ 10 h 734"/>
                    <a:gd name="T82" fmla="*/ 28 w 1516"/>
                    <a:gd name="T83" fmla="*/ 10 h 734"/>
                    <a:gd name="T84" fmla="*/ 31 w 1516"/>
                    <a:gd name="T85" fmla="*/ 11 h 734"/>
                    <a:gd name="T86" fmla="*/ 34 w 1516"/>
                    <a:gd name="T87" fmla="*/ 11 h 734"/>
                    <a:gd name="T88" fmla="*/ 37 w 1516"/>
                    <a:gd name="T89" fmla="*/ 11 h 734"/>
                    <a:gd name="T90" fmla="*/ 40 w 1516"/>
                    <a:gd name="T91" fmla="*/ 12 h 734"/>
                    <a:gd name="T92" fmla="*/ 42 w 1516"/>
                    <a:gd name="T93" fmla="*/ 12 h 734"/>
                    <a:gd name="T94" fmla="*/ 45 w 1516"/>
                    <a:gd name="T95" fmla="*/ 12 h 734"/>
                    <a:gd name="T96" fmla="*/ 47 w 1516"/>
                    <a:gd name="T97" fmla="*/ 13 h 734"/>
                    <a:gd name="T98" fmla="*/ 47 w 1516"/>
                    <a:gd name="T99" fmla="*/ 14 h 734"/>
                    <a:gd name="T100" fmla="*/ 47 w 1516"/>
                    <a:gd name="T101" fmla="*/ 14 h 734"/>
                    <a:gd name="T102" fmla="*/ 47 w 1516"/>
                    <a:gd name="T103" fmla="*/ 15 h 734"/>
                    <a:gd name="T104" fmla="*/ 47 w 1516"/>
                    <a:gd name="T105" fmla="*/ 17 h 734"/>
                    <a:gd name="T106" fmla="*/ 46 w 1516"/>
                    <a:gd name="T107" fmla="*/ 18 h 734"/>
                    <a:gd name="T108" fmla="*/ 44 w 1516"/>
                    <a:gd name="T109" fmla="*/ 18 h 734"/>
                    <a:gd name="T110" fmla="*/ 42 w 1516"/>
                    <a:gd name="T111" fmla="*/ 18 h 734"/>
                    <a:gd name="T112" fmla="*/ 40 w 1516"/>
                    <a:gd name="T113" fmla="*/ 17 h 734"/>
                    <a:gd name="T114" fmla="*/ 38 w 1516"/>
                    <a:gd name="T115" fmla="*/ 17 h 734"/>
                    <a:gd name="T116" fmla="*/ 36 w 1516"/>
                    <a:gd name="T117" fmla="*/ 17 h 734"/>
                    <a:gd name="T118" fmla="*/ 33 w 1516"/>
                    <a:gd name="T119" fmla="*/ 15 h 734"/>
                    <a:gd name="T120" fmla="*/ 29 w 1516"/>
                    <a:gd name="T121" fmla="*/ 14 h 73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16"/>
                    <a:gd name="T184" fmla="*/ 0 h 734"/>
                    <a:gd name="T185" fmla="*/ 1516 w 1516"/>
                    <a:gd name="T186" fmla="*/ 734 h 73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16" h="734">
                      <a:moveTo>
                        <a:pt x="905" y="464"/>
                      </a:moveTo>
                      <a:lnTo>
                        <a:pt x="894" y="462"/>
                      </a:lnTo>
                      <a:lnTo>
                        <a:pt x="884" y="462"/>
                      </a:lnTo>
                      <a:lnTo>
                        <a:pt x="876" y="461"/>
                      </a:lnTo>
                      <a:lnTo>
                        <a:pt x="867" y="461"/>
                      </a:lnTo>
                      <a:lnTo>
                        <a:pt x="859" y="461"/>
                      </a:lnTo>
                      <a:lnTo>
                        <a:pt x="851" y="461"/>
                      </a:lnTo>
                      <a:lnTo>
                        <a:pt x="843" y="462"/>
                      </a:lnTo>
                      <a:lnTo>
                        <a:pt x="835" y="464"/>
                      </a:lnTo>
                      <a:lnTo>
                        <a:pt x="815" y="469"/>
                      </a:lnTo>
                      <a:lnTo>
                        <a:pt x="794" y="475"/>
                      </a:lnTo>
                      <a:lnTo>
                        <a:pt x="775" y="483"/>
                      </a:lnTo>
                      <a:lnTo>
                        <a:pt x="755" y="489"/>
                      </a:lnTo>
                      <a:lnTo>
                        <a:pt x="736" y="499"/>
                      </a:lnTo>
                      <a:lnTo>
                        <a:pt x="717" y="507"/>
                      </a:lnTo>
                      <a:lnTo>
                        <a:pt x="696" y="516"/>
                      </a:lnTo>
                      <a:lnTo>
                        <a:pt x="677" y="525"/>
                      </a:lnTo>
                      <a:lnTo>
                        <a:pt x="676" y="525"/>
                      </a:lnTo>
                      <a:lnTo>
                        <a:pt x="673" y="527"/>
                      </a:lnTo>
                      <a:lnTo>
                        <a:pt x="671" y="527"/>
                      </a:lnTo>
                      <a:lnTo>
                        <a:pt x="669" y="529"/>
                      </a:lnTo>
                      <a:lnTo>
                        <a:pt x="731" y="527"/>
                      </a:lnTo>
                      <a:lnTo>
                        <a:pt x="733" y="527"/>
                      </a:lnTo>
                      <a:lnTo>
                        <a:pt x="736" y="527"/>
                      </a:lnTo>
                      <a:lnTo>
                        <a:pt x="737" y="527"/>
                      </a:lnTo>
                      <a:lnTo>
                        <a:pt x="739" y="527"/>
                      </a:lnTo>
                      <a:lnTo>
                        <a:pt x="747" y="527"/>
                      </a:lnTo>
                      <a:lnTo>
                        <a:pt x="753" y="530"/>
                      </a:lnTo>
                      <a:lnTo>
                        <a:pt x="761" y="535"/>
                      </a:lnTo>
                      <a:lnTo>
                        <a:pt x="903" y="614"/>
                      </a:lnTo>
                      <a:lnTo>
                        <a:pt x="914" y="620"/>
                      </a:lnTo>
                      <a:lnTo>
                        <a:pt x="929" y="628"/>
                      </a:lnTo>
                      <a:lnTo>
                        <a:pt x="927" y="644"/>
                      </a:lnTo>
                      <a:lnTo>
                        <a:pt x="925" y="653"/>
                      </a:lnTo>
                      <a:lnTo>
                        <a:pt x="925" y="657"/>
                      </a:lnTo>
                      <a:lnTo>
                        <a:pt x="924" y="666"/>
                      </a:lnTo>
                      <a:lnTo>
                        <a:pt x="922" y="674"/>
                      </a:lnTo>
                      <a:lnTo>
                        <a:pt x="922" y="679"/>
                      </a:lnTo>
                      <a:lnTo>
                        <a:pt x="922" y="680"/>
                      </a:lnTo>
                      <a:lnTo>
                        <a:pt x="922" y="685"/>
                      </a:lnTo>
                      <a:lnTo>
                        <a:pt x="921" y="691"/>
                      </a:lnTo>
                      <a:lnTo>
                        <a:pt x="921" y="693"/>
                      </a:lnTo>
                      <a:lnTo>
                        <a:pt x="919" y="715"/>
                      </a:lnTo>
                      <a:lnTo>
                        <a:pt x="895" y="715"/>
                      </a:lnTo>
                      <a:lnTo>
                        <a:pt x="875" y="717"/>
                      </a:lnTo>
                      <a:lnTo>
                        <a:pt x="202" y="732"/>
                      </a:lnTo>
                      <a:lnTo>
                        <a:pt x="200" y="732"/>
                      </a:lnTo>
                      <a:lnTo>
                        <a:pt x="196" y="732"/>
                      </a:lnTo>
                      <a:lnTo>
                        <a:pt x="191" y="734"/>
                      </a:lnTo>
                      <a:lnTo>
                        <a:pt x="189" y="734"/>
                      </a:lnTo>
                      <a:lnTo>
                        <a:pt x="178" y="734"/>
                      </a:lnTo>
                      <a:lnTo>
                        <a:pt x="169" y="725"/>
                      </a:lnTo>
                      <a:lnTo>
                        <a:pt x="167" y="723"/>
                      </a:lnTo>
                      <a:lnTo>
                        <a:pt x="61" y="672"/>
                      </a:lnTo>
                      <a:lnTo>
                        <a:pt x="60" y="672"/>
                      </a:lnTo>
                      <a:lnTo>
                        <a:pt x="57" y="669"/>
                      </a:lnTo>
                      <a:lnTo>
                        <a:pt x="52" y="668"/>
                      </a:lnTo>
                      <a:lnTo>
                        <a:pt x="50" y="668"/>
                      </a:lnTo>
                      <a:lnTo>
                        <a:pt x="35" y="660"/>
                      </a:lnTo>
                      <a:lnTo>
                        <a:pt x="36" y="644"/>
                      </a:lnTo>
                      <a:lnTo>
                        <a:pt x="36" y="634"/>
                      </a:lnTo>
                      <a:lnTo>
                        <a:pt x="36" y="625"/>
                      </a:lnTo>
                      <a:lnTo>
                        <a:pt x="38" y="604"/>
                      </a:lnTo>
                      <a:lnTo>
                        <a:pt x="39" y="586"/>
                      </a:lnTo>
                      <a:lnTo>
                        <a:pt x="39" y="576"/>
                      </a:lnTo>
                      <a:lnTo>
                        <a:pt x="39" y="571"/>
                      </a:lnTo>
                      <a:lnTo>
                        <a:pt x="41" y="568"/>
                      </a:lnTo>
                      <a:lnTo>
                        <a:pt x="47" y="556"/>
                      </a:lnTo>
                      <a:lnTo>
                        <a:pt x="52" y="544"/>
                      </a:lnTo>
                      <a:lnTo>
                        <a:pt x="65" y="541"/>
                      </a:lnTo>
                      <a:lnTo>
                        <a:pt x="82" y="538"/>
                      </a:lnTo>
                      <a:lnTo>
                        <a:pt x="85" y="537"/>
                      </a:lnTo>
                      <a:lnTo>
                        <a:pt x="88" y="537"/>
                      </a:lnTo>
                      <a:lnTo>
                        <a:pt x="95" y="537"/>
                      </a:lnTo>
                      <a:lnTo>
                        <a:pt x="88" y="525"/>
                      </a:lnTo>
                      <a:lnTo>
                        <a:pt x="85" y="514"/>
                      </a:lnTo>
                      <a:lnTo>
                        <a:pt x="85" y="505"/>
                      </a:lnTo>
                      <a:lnTo>
                        <a:pt x="85" y="495"/>
                      </a:lnTo>
                      <a:lnTo>
                        <a:pt x="79" y="494"/>
                      </a:lnTo>
                      <a:lnTo>
                        <a:pt x="65" y="491"/>
                      </a:lnTo>
                      <a:lnTo>
                        <a:pt x="50" y="489"/>
                      </a:lnTo>
                      <a:lnTo>
                        <a:pt x="44" y="488"/>
                      </a:lnTo>
                      <a:lnTo>
                        <a:pt x="41" y="488"/>
                      </a:lnTo>
                      <a:lnTo>
                        <a:pt x="38" y="486"/>
                      </a:lnTo>
                      <a:lnTo>
                        <a:pt x="27" y="480"/>
                      </a:lnTo>
                      <a:lnTo>
                        <a:pt x="11" y="473"/>
                      </a:lnTo>
                      <a:lnTo>
                        <a:pt x="11" y="458"/>
                      </a:lnTo>
                      <a:lnTo>
                        <a:pt x="11" y="445"/>
                      </a:lnTo>
                      <a:lnTo>
                        <a:pt x="1" y="194"/>
                      </a:lnTo>
                      <a:lnTo>
                        <a:pt x="1" y="189"/>
                      </a:lnTo>
                      <a:lnTo>
                        <a:pt x="0" y="183"/>
                      </a:lnTo>
                      <a:lnTo>
                        <a:pt x="3" y="178"/>
                      </a:lnTo>
                      <a:lnTo>
                        <a:pt x="5" y="173"/>
                      </a:lnTo>
                      <a:lnTo>
                        <a:pt x="8" y="167"/>
                      </a:lnTo>
                      <a:lnTo>
                        <a:pt x="16" y="151"/>
                      </a:lnTo>
                      <a:lnTo>
                        <a:pt x="27" y="127"/>
                      </a:lnTo>
                      <a:lnTo>
                        <a:pt x="39" y="101"/>
                      </a:lnTo>
                      <a:lnTo>
                        <a:pt x="50" y="74"/>
                      </a:lnTo>
                      <a:lnTo>
                        <a:pt x="61" y="50"/>
                      </a:lnTo>
                      <a:lnTo>
                        <a:pt x="69" y="34"/>
                      </a:lnTo>
                      <a:lnTo>
                        <a:pt x="72" y="28"/>
                      </a:lnTo>
                      <a:lnTo>
                        <a:pt x="82" y="9"/>
                      </a:lnTo>
                      <a:lnTo>
                        <a:pt x="95" y="12"/>
                      </a:lnTo>
                      <a:lnTo>
                        <a:pt x="99" y="7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619" y="0"/>
                      </a:lnTo>
                      <a:lnTo>
                        <a:pt x="643" y="0"/>
                      </a:lnTo>
                      <a:lnTo>
                        <a:pt x="669" y="0"/>
                      </a:lnTo>
                      <a:lnTo>
                        <a:pt x="669" y="25"/>
                      </a:lnTo>
                      <a:lnTo>
                        <a:pt x="669" y="47"/>
                      </a:lnTo>
                      <a:lnTo>
                        <a:pt x="669" y="369"/>
                      </a:lnTo>
                      <a:lnTo>
                        <a:pt x="685" y="363"/>
                      </a:lnTo>
                      <a:lnTo>
                        <a:pt x="703" y="357"/>
                      </a:lnTo>
                      <a:lnTo>
                        <a:pt x="720" y="350"/>
                      </a:lnTo>
                      <a:lnTo>
                        <a:pt x="737" y="344"/>
                      </a:lnTo>
                      <a:lnTo>
                        <a:pt x="755" y="339"/>
                      </a:lnTo>
                      <a:lnTo>
                        <a:pt x="774" y="333"/>
                      </a:lnTo>
                      <a:lnTo>
                        <a:pt x="793" y="328"/>
                      </a:lnTo>
                      <a:lnTo>
                        <a:pt x="813" y="325"/>
                      </a:lnTo>
                      <a:lnTo>
                        <a:pt x="834" y="322"/>
                      </a:lnTo>
                      <a:lnTo>
                        <a:pt x="854" y="320"/>
                      </a:lnTo>
                      <a:lnTo>
                        <a:pt x="876" y="319"/>
                      </a:lnTo>
                      <a:lnTo>
                        <a:pt x="899" y="319"/>
                      </a:lnTo>
                      <a:lnTo>
                        <a:pt x="922" y="320"/>
                      </a:lnTo>
                      <a:lnTo>
                        <a:pt x="946" y="325"/>
                      </a:lnTo>
                      <a:lnTo>
                        <a:pt x="970" y="330"/>
                      </a:lnTo>
                      <a:lnTo>
                        <a:pt x="995" y="336"/>
                      </a:lnTo>
                      <a:lnTo>
                        <a:pt x="1022" y="344"/>
                      </a:lnTo>
                      <a:lnTo>
                        <a:pt x="1049" y="352"/>
                      </a:lnTo>
                      <a:lnTo>
                        <a:pt x="1077" y="358"/>
                      </a:lnTo>
                      <a:lnTo>
                        <a:pt x="1105" y="364"/>
                      </a:lnTo>
                      <a:lnTo>
                        <a:pt x="1135" y="372"/>
                      </a:lnTo>
                      <a:lnTo>
                        <a:pt x="1165" y="379"/>
                      </a:lnTo>
                      <a:lnTo>
                        <a:pt x="1195" y="383"/>
                      </a:lnTo>
                      <a:lnTo>
                        <a:pt x="1225" y="390"/>
                      </a:lnTo>
                      <a:lnTo>
                        <a:pt x="1255" y="394"/>
                      </a:lnTo>
                      <a:lnTo>
                        <a:pt x="1284" y="399"/>
                      </a:lnTo>
                      <a:lnTo>
                        <a:pt x="1312" y="402"/>
                      </a:lnTo>
                      <a:lnTo>
                        <a:pt x="1339" y="405"/>
                      </a:lnTo>
                      <a:lnTo>
                        <a:pt x="1364" y="409"/>
                      </a:lnTo>
                      <a:lnTo>
                        <a:pt x="1388" y="410"/>
                      </a:lnTo>
                      <a:lnTo>
                        <a:pt x="1409" y="412"/>
                      </a:lnTo>
                      <a:lnTo>
                        <a:pt x="1429" y="412"/>
                      </a:lnTo>
                      <a:lnTo>
                        <a:pt x="1454" y="413"/>
                      </a:lnTo>
                      <a:lnTo>
                        <a:pt x="1473" y="420"/>
                      </a:lnTo>
                      <a:lnTo>
                        <a:pt x="1489" y="428"/>
                      </a:lnTo>
                      <a:lnTo>
                        <a:pt x="1500" y="437"/>
                      </a:lnTo>
                      <a:lnTo>
                        <a:pt x="1508" y="448"/>
                      </a:lnTo>
                      <a:lnTo>
                        <a:pt x="1513" y="459"/>
                      </a:lnTo>
                      <a:lnTo>
                        <a:pt x="1516" y="467"/>
                      </a:lnTo>
                      <a:lnTo>
                        <a:pt x="1516" y="475"/>
                      </a:lnTo>
                      <a:lnTo>
                        <a:pt x="1516" y="481"/>
                      </a:lnTo>
                      <a:lnTo>
                        <a:pt x="1514" y="489"/>
                      </a:lnTo>
                      <a:lnTo>
                        <a:pt x="1513" y="499"/>
                      </a:lnTo>
                      <a:lnTo>
                        <a:pt x="1510" y="508"/>
                      </a:lnTo>
                      <a:lnTo>
                        <a:pt x="1503" y="518"/>
                      </a:lnTo>
                      <a:lnTo>
                        <a:pt x="1494" y="525"/>
                      </a:lnTo>
                      <a:lnTo>
                        <a:pt x="1481" y="533"/>
                      </a:lnTo>
                      <a:lnTo>
                        <a:pt x="1466" y="541"/>
                      </a:lnTo>
                      <a:lnTo>
                        <a:pt x="1451" y="546"/>
                      </a:lnTo>
                      <a:lnTo>
                        <a:pt x="1436" y="549"/>
                      </a:lnTo>
                      <a:lnTo>
                        <a:pt x="1417" y="551"/>
                      </a:lnTo>
                      <a:lnTo>
                        <a:pt x="1398" y="552"/>
                      </a:lnTo>
                      <a:lnTo>
                        <a:pt x="1377" y="552"/>
                      </a:lnTo>
                      <a:lnTo>
                        <a:pt x="1357" y="552"/>
                      </a:lnTo>
                      <a:lnTo>
                        <a:pt x="1334" y="552"/>
                      </a:lnTo>
                      <a:lnTo>
                        <a:pt x="1311" y="549"/>
                      </a:lnTo>
                      <a:lnTo>
                        <a:pt x="1289" y="548"/>
                      </a:lnTo>
                      <a:lnTo>
                        <a:pt x="1265" y="544"/>
                      </a:lnTo>
                      <a:lnTo>
                        <a:pt x="1243" y="541"/>
                      </a:lnTo>
                      <a:lnTo>
                        <a:pt x="1219" y="537"/>
                      </a:lnTo>
                      <a:lnTo>
                        <a:pt x="1197" y="532"/>
                      </a:lnTo>
                      <a:lnTo>
                        <a:pt x="1176" y="527"/>
                      </a:lnTo>
                      <a:lnTo>
                        <a:pt x="1156" y="522"/>
                      </a:lnTo>
                      <a:lnTo>
                        <a:pt x="1137" y="516"/>
                      </a:lnTo>
                      <a:lnTo>
                        <a:pt x="1099" y="505"/>
                      </a:lnTo>
                      <a:lnTo>
                        <a:pt x="1061" y="495"/>
                      </a:lnTo>
                      <a:lnTo>
                        <a:pt x="1025" y="486"/>
                      </a:lnTo>
                      <a:lnTo>
                        <a:pt x="990" y="478"/>
                      </a:lnTo>
                      <a:lnTo>
                        <a:pt x="960" y="473"/>
                      </a:lnTo>
                      <a:lnTo>
                        <a:pt x="935" y="469"/>
                      </a:lnTo>
                      <a:lnTo>
                        <a:pt x="916" y="465"/>
                      </a:lnTo>
                      <a:lnTo>
                        <a:pt x="905" y="4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2" name="Freeform 684"/>
                <p:cNvSpPr>
                  <a:spLocks/>
                </p:cNvSpPr>
                <p:nvPr/>
              </p:nvSpPr>
              <p:spPr bwMode="auto">
                <a:xfrm>
                  <a:off x="3458" y="1560"/>
                  <a:ext cx="548" cy="113"/>
                </a:xfrm>
                <a:custGeom>
                  <a:avLst/>
                  <a:gdLst>
                    <a:gd name="T0" fmla="*/ 34 w 1096"/>
                    <a:gd name="T1" fmla="*/ 4 h 224"/>
                    <a:gd name="T2" fmla="*/ 34 w 1096"/>
                    <a:gd name="T3" fmla="*/ 3 h 224"/>
                    <a:gd name="T4" fmla="*/ 33 w 1096"/>
                    <a:gd name="T5" fmla="*/ 3 h 224"/>
                    <a:gd name="T6" fmla="*/ 33 w 1096"/>
                    <a:gd name="T7" fmla="*/ 3 h 224"/>
                    <a:gd name="T8" fmla="*/ 31 w 1096"/>
                    <a:gd name="T9" fmla="*/ 3 h 224"/>
                    <a:gd name="T10" fmla="*/ 30 w 1096"/>
                    <a:gd name="T11" fmla="*/ 3 h 224"/>
                    <a:gd name="T12" fmla="*/ 28 w 1096"/>
                    <a:gd name="T13" fmla="*/ 3 h 224"/>
                    <a:gd name="T14" fmla="*/ 26 w 1096"/>
                    <a:gd name="T15" fmla="*/ 3 h 224"/>
                    <a:gd name="T16" fmla="*/ 25 w 1096"/>
                    <a:gd name="T17" fmla="*/ 3 h 224"/>
                    <a:gd name="T18" fmla="*/ 23 w 1096"/>
                    <a:gd name="T19" fmla="*/ 2 h 224"/>
                    <a:gd name="T20" fmla="*/ 21 w 1096"/>
                    <a:gd name="T21" fmla="*/ 2 h 224"/>
                    <a:gd name="T22" fmla="*/ 20 w 1096"/>
                    <a:gd name="T23" fmla="*/ 1 h 224"/>
                    <a:gd name="T24" fmla="*/ 18 w 1096"/>
                    <a:gd name="T25" fmla="*/ 1 h 224"/>
                    <a:gd name="T26" fmla="*/ 17 w 1096"/>
                    <a:gd name="T27" fmla="*/ 1 h 224"/>
                    <a:gd name="T28" fmla="*/ 15 w 1096"/>
                    <a:gd name="T29" fmla="*/ 0 h 224"/>
                    <a:gd name="T30" fmla="*/ 12 w 1096"/>
                    <a:gd name="T31" fmla="*/ 1 h 224"/>
                    <a:gd name="T32" fmla="*/ 10 w 1096"/>
                    <a:gd name="T33" fmla="*/ 1 h 224"/>
                    <a:gd name="T34" fmla="*/ 9 w 1096"/>
                    <a:gd name="T35" fmla="*/ 2 h 224"/>
                    <a:gd name="T36" fmla="*/ 6 w 1096"/>
                    <a:gd name="T37" fmla="*/ 3 h 224"/>
                    <a:gd name="T38" fmla="*/ 5 w 1096"/>
                    <a:gd name="T39" fmla="*/ 4 h 224"/>
                    <a:gd name="T40" fmla="*/ 4 w 1096"/>
                    <a:gd name="T41" fmla="*/ 4 h 224"/>
                    <a:gd name="T42" fmla="*/ 3 w 1096"/>
                    <a:gd name="T43" fmla="*/ 5 h 224"/>
                    <a:gd name="T44" fmla="*/ 3 w 1096"/>
                    <a:gd name="T45" fmla="*/ 5 h 224"/>
                    <a:gd name="T46" fmla="*/ 2 w 1096"/>
                    <a:gd name="T47" fmla="*/ 5 h 224"/>
                    <a:gd name="T48" fmla="*/ 1 w 1096"/>
                    <a:gd name="T49" fmla="*/ 5 h 224"/>
                    <a:gd name="T50" fmla="*/ 1 w 1096"/>
                    <a:gd name="T51" fmla="*/ 5 h 224"/>
                    <a:gd name="T52" fmla="*/ 1 w 1096"/>
                    <a:gd name="T53" fmla="*/ 5 h 224"/>
                    <a:gd name="T54" fmla="*/ 1 w 1096"/>
                    <a:gd name="T55" fmla="*/ 6 h 224"/>
                    <a:gd name="T56" fmla="*/ 1 w 1096"/>
                    <a:gd name="T57" fmla="*/ 6 h 224"/>
                    <a:gd name="T58" fmla="*/ 1 w 1096"/>
                    <a:gd name="T59" fmla="*/ 7 h 224"/>
                    <a:gd name="T60" fmla="*/ 1 w 1096"/>
                    <a:gd name="T61" fmla="*/ 7 h 224"/>
                    <a:gd name="T62" fmla="*/ 2 w 1096"/>
                    <a:gd name="T63" fmla="*/ 8 h 224"/>
                    <a:gd name="T64" fmla="*/ 4 w 1096"/>
                    <a:gd name="T65" fmla="*/ 7 h 224"/>
                    <a:gd name="T66" fmla="*/ 6 w 1096"/>
                    <a:gd name="T67" fmla="*/ 7 h 224"/>
                    <a:gd name="T68" fmla="*/ 7 w 1096"/>
                    <a:gd name="T69" fmla="*/ 6 h 224"/>
                    <a:gd name="T70" fmla="*/ 9 w 1096"/>
                    <a:gd name="T71" fmla="*/ 5 h 224"/>
                    <a:gd name="T72" fmla="*/ 11 w 1096"/>
                    <a:gd name="T73" fmla="*/ 4 h 224"/>
                    <a:gd name="T74" fmla="*/ 13 w 1096"/>
                    <a:gd name="T75" fmla="*/ 3 h 224"/>
                    <a:gd name="T76" fmla="*/ 14 w 1096"/>
                    <a:gd name="T77" fmla="*/ 3 h 224"/>
                    <a:gd name="T78" fmla="*/ 15 w 1096"/>
                    <a:gd name="T79" fmla="*/ 3 h 224"/>
                    <a:gd name="T80" fmla="*/ 17 w 1096"/>
                    <a:gd name="T81" fmla="*/ 4 h 224"/>
                    <a:gd name="T82" fmla="*/ 18 w 1096"/>
                    <a:gd name="T83" fmla="*/ 4 h 224"/>
                    <a:gd name="T84" fmla="*/ 20 w 1096"/>
                    <a:gd name="T85" fmla="*/ 5 h 224"/>
                    <a:gd name="T86" fmla="*/ 22 w 1096"/>
                    <a:gd name="T87" fmla="*/ 5 h 224"/>
                    <a:gd name="T88" fmla="*/ 24 w 1096"/>
                    <a:gd name="T89" fmla="*/ 6 h 224"/>
                    <a:gd name="T90" fmla="*/ 27 w 1096"/>
                    <a:gd name="T91" fmla="*/ 6 h 224"/>
                    <a:gd name="T92" fmla="*/ 29 w 1096"/>
                    <a:gd name="T93" fmla="*/ 6 h 224"/>
                    <a:gd name="T94" fmla="*/ 31 w 1096"/>
                    <a:gd name="T95" fmla="*/ 6 h 224"/>
                    <a:gd name="T96" fmla="*/ 34 w 1096"/>
                    <a:gd name="T97" fmla="*/ 6 h 224"/>
                    <a:gd name="T98" fmla="*/ 34 w 1096"/>
                    <a:gd name="T99" fmla="*/ 6 h 224"/>
                    <a:gd name="T100" fmla="*/ 34 w 1096"/>
                    <a:gd name="T101" fmla="*/ 5 h 2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96"/>
                    <a:gd name="T154" fmla="*/ 0 h 224"/>
                    <a:gd name="T155" fmla="*/ 1096 w 1096"/>
                    <a:gd name="T156" fmla="*/ 224 h 2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96" h="224">
                      <a:moveTo>
                        <a:pt x="1096" y="129"/>
                      </a:moveTo>
                      <a:lnTo>
                        <a:pt x="1094" y="120"/>
                      </a:lnTo>
                      <a:lnTo>
                        <a:pt x="1089" y="112"/>
                      </a:lnTo>
                      <a:lnTo>
                        <a:pt x="1085" y="106"/>
                      </a:lnTo>
                      <a:lnTo>
                        <a:pt x="1077" y="99"/>
                      </a:lnTo>
                      <a:lnTo>
                        <a:pt x="1069" y="95"/>
                      </a:lnTo>
                      <a:lnTo>
                        <a:pt x="1059" y="91"/>
                      </a:lnTo>
                      <a:lnTo>
                        <a:pt x="1050" y="90"/>
                      </a:lnTo>
                      <a:lnTo>
                        <a:pt x="1041" y="90"/>
                      </a:lnTo>
                      <a:lnTo>
                        <a:pt x="1044" y="90"/>
                      </a:lnTo>
                      <a:lnTo>
                        <a:pt x="1037" y="91"/>
                      </a:lnTo>
                      <a:lnTo>
                        <a:pt x="1029" y="91"/>
                      </a:lnTo>
                      <a:lnTo>
                        <a:pt x="1023" y="91"/>
                      </a:lnTo>
                      <a:lnTo>
                        <a:pt x="1015" y="93"/>
                      </a:lnTo>
                      <a:lnTo>
                        <a:pt x="1004" y="95"/>
                      </a:lnTo>
                      <a:lnTo>
                        <a:pt x="993" y="95"/>
                      </a:lnTo>
                      <a:lnTo>
                        <a:pt x="982" y="95"/>
                      </a:lnTo>
                      <a:lnTo>
                        <a:pt x="973" y="95"/>
                      </a:lnTo>
                      <a:lnTo>
                        <a:pt x="954" y="93"/>
                      </a:lnTo>
                      <a:lnTo>
                        <a:pt x="935" y="91"/>
                      </a:lnTo>
                      <a:lnTo>
                        <a:pt x="916" y="90"/>
                      </a:lnTo>
                      <a:lnTo>
                        <a:pt x="897" y="87"/>
                      </a:lnTo>
                      <a:lnTo>
                        <a:pt x="878" y="84"/>
                      </a:lnTo>
                      <a:lnTo>
                        <a:pt x="860" y="80"/>
                      </a:lnTo>
                      <a:lnTo>
                        <a:pt x="842" y="77"/>
                      </a:lnTo>
                      <a:lnTo>
                        <a:pt x="823" y="73"/>
                      </a:lnTo>
                      <a:lnTo>
                        <a:pt x="804" y="69"/>
                      </a:lnTo>
                      <a:lnTo>
                        <a:pt x="786" y="65"/>
                      </a:lnTo>
                      <a:lnTo>
                        <a:pt x="767" y="61"/>
                      </a:lnTo>
                      <a:lnTo>
                        <a:pt x="748" y="57"/>
                      </a:lnTo>
                      <a:lnTo>
                        <a:pt x="731" y="52"/>
                      </a:lnTo>
                      <a:lnTo>
                        <a:pt x="712" y="47"/>
                      </a:lnTo>
                      <a:lnTo>
                        <a:pt x="693" y="43"/>
                      </a:lnTo>
                      <a:lnTo>
                        <a:pt x="674" y="38"/>
                      </a:lnTo>
                      <a:lnTo>
                        <a:pt x="661" y="35"/>
                      </a:lnTo>
                      <a:lnTo>
                        <a:pt x="647" y="30"/>
                      </a:lnTo>
                      <a:lnTo>
                        <a:pt x="635" y="27"/>
                      </a:lnTo>
                      <a:lnTo>
                        <a:pt x="620" y="24"/>
                      </a:lnTo>
                      <a:lnTo>
                        <a:pt x="606" y="20"/>
                      </a:lnTo>
                      <a:lnTo>
                        <a:pt x="592" y="16"/>
                      </a:lnTo>
                      <a:lnTo>
                        <a:pt x="579" y="13"/>
                      </a:lnTo>
                      <a:lnTo>
                        <a:pt x="565" y="9"/>
                      </a:lnTo>
                      <a:lnTo>
                        <a:pt x="538" y="5"/>
                      </a:lnTo>
                      <a:lnTo>
                        <a:pt x="513" y="1"/>
                      </a:lnTo>
                      <a:lnTo>
                        <a:pt x="488" y="0"/>
                      </a:lnTo>
                      <a:lnTo>
                        <a:pt x="464" y="1"/>
                      </a:lnTo>
                      <a:lnTo>
                        <a:pt x="439" y="3"/>
                      </a:lnTo>
                      <a:lnTo>
                        <a:pt x="415" y="6"/>
                      </a:lnTo>
                      <a:lnTo>
                        <a:pt x="391" y="13"/>
                      </a:lnTo>
                      <a:lnTo>
                        <a:pt x="369" y="17"/>
                      </a:lnTo>
                      <a:lnTo>
                        <a:pt x="346" y="25"/>
                      </a:lnTo>
                      <a:lnTo>
                        <a:pt x="323" y="33"/>
                      </a:lnTo>
                      <a:lnTo>
                        <a:pt x="300" y="41"/>
                      </a:lnTo>
                      <a:lnTo>
                        <a:pt x="278" y="50"/>
                      </a:lnTo>
                      <a:lnTo>
                        <a:pt x="256" y="60"/>
                      </a:lnTo>
                      <a:lnTo>
                        <a:pt x="233" y="71"/>
                      </a:lnTo>
                      <a:lnTo>
                        <a:pt x="213" y="80"/>
                      </a:lnTo>
                      <a:lnTo>
                        <a:pt x="191" y="91"/>
                      </a:lnTo>
                      <a:lnTo>
                        <a:pt x="181" y="96"/>
                      </a:lnTo>
                      <a:lnTo>
                        <a:pt x="173" y="101"/>
                      </a:lnTo>
                      <a:lnTo>
                        <a:pt x="164" y="106"/>
                      </a:lnTo>
                      <a:lnTo>
                        <a:pt x="154" y="110"/>
                      </a:lnTo>
                      <a:lnTo>
                        <a:pt x="145" y="115"/>
                      </a:lnTo>
                      <a:lnTo>
                        <a:pt x="136" y="120"/>
                      </a:lnTo>
                      <a:lnTo>
                        <a:pt x="126" y="123"/>
                      </a:lnTo>
                      <a:lnTo>
                        <a:pt x="117" y="128"/>
                      </a:lnTo>
                      <a:lnTo>
                        <a:pt x="112" y="129"/>
                      </a:lnTo>
                      <a:lnTo>
                        <a:pt x="107" y="131"/>
                      </a:lnTo>
                      <a:lnTo>
                        <a:pt x="101" y="133"/>
                      </a:lnTo>
                      <a:lnTo>
                        <a:pt x="94" y="134"/>
                      </a:lnTo>
                      <a:lnTo>
                        <a:pt x="88" y="136"/>
                      </a:lnTo>
                      <a:lnTo>
                        <a:pt x="82" y="136"/>
                      </a:lnTo>
                      <a:lnTo>
                        <a:pt x="74" y="134"/>
                      </a:lnTo>
                      <a:lnTo>
                        <a:pt x="66" y="133"/>
                      </a:lnTo>
                      <a:lnTo>
                        <a:pt x="58" y="129"/>
                      </a:lnTo>
                      <a:lnTo>
                        <a:pt x="52" y="128"/>
                      </a:lnTo>
                      <a:lnTo>
                        <a:pt x="44" y="128"/>
                      </a:lnTo>
                      <a:lnTo>
                        <a:pt x="36" y="128"/>
                      </a:lnTo>
                      <a:lnTo>
                        <a:pt x="28" y="131"/>
                      </a:lnTo>
                      <a:lnTo>
                        <a:pt x="20" y="134"/>
                      </a:lnTo>
                      <a:lnTo>
                        <a:pt x="14" y="140"/>
                      </a:lnTo>
                      <a:lnTo>
                        <a:pt x="8" y="147"/>
                      </a:lnTo>
                      <a:lnTo>
                        <a:pt x="3" y="155"/>
                      </a:lnTo>
                      <a:lnTo>
                        <a:pt x="1" y="163"/>
                      </a:lnTo>
                      <a:lnTo>
                        <a:pt x="0" y="170"/>
                      </a:lnTo>
                      <a:lnTo>
                        <a:pt x="1" y="178"/>
                      </a:lnTo>
                      <a:lnTo>
                        <a:pt x="3" y="186"/>
                      </a:lnTo>
                      <a:lnTo>
                        <a:pt x="8" y="194"/>
                      </a:lnTo>
                      <a:lnTo>
                        <a:pt x="14" y="200"/>
                      </a:lnTo>
                      <a:lnTo>
                        <a:pt x="20" y="207"/>
                      </a:lnTo>
                      <a:lnTo>
                        <a:pt x="31" y="213"/>
                      </a:lnTo>
                      <a:lnTo>
                        <a:pt x="42" y="218"/>
                      </a:lnTo>
                      <a:lnTo>
                        <a:pt x="53" y="221"/>
                      </a:lnTo>
                      <a:lnTo>
                        <a:pt x="66" y="223"/>
                      </a:lnTo>
                      <a:lnTo>
                        <a:pt x="77" y="224"/>
                      </a:lnTo>
                      <a:lnTo>
                        <a:pt x="90" y="224"/>
                      </a:lnTo>
                      <a:lnTo>
                        <a:pt x="101" y="223"/>
                      </a:lnTo>
                      <a:lnTo>
                        <a:pt x="112" y="221"/>
                      </a:lnTo>
                      <a:lnTo>
                        <a:pt x="132" y="215"/>
                      </a:lnTo>
                      <a:lnTo>
                        <a:pt x="153" y="208"/>
                      </a:lnTo>
                      <a:lnTo>
                        <a:pt x="173" y="200"/>
                      </a:lnTo>
                      <a:lnTo>
                        <a:pt x="194" y="193"/>
                      </a:lnTo>
                      <a:lnTo>
                        <a:pt x="213" y="185"/>
                      </a:lnTo>
                      <a:lnTo>
                        <a:pt x="232" y="175"/>
                      </a:lnTo>
                      <a:lnTo>
                        <a:pt x="251" y="167"/>
                      </a:lnTo>
                      <a:lnTo>
                        <a:pt x="270" y="158"/>
                      </a:lnTo>
                      <a:lnTo>
                        <a:pt x="290" y="148"/>
                      </a:lnTo>
                      <a:lnTo>
                        <a:pt x="309" y="139"/>
                      </a:lnTo>
                      <a:lnTo>
                        <a:pt x="330" y="131"/>
                      </a:lnTo>
                      <a:lnTo>
                        <a:pt x="350" y="121"/>
                      </a:lnTo>
                      <a:lnTo>
                        <a:pt x="371" y="114"/>
                      </a:lnTo>
                      <a:lnTo>
                        <a:pt x="391" y="107"/>
                      </a:lnTo>
                      <a:lnTo>
                        <a:pt x="412" y="101"/>
                      </a:lnTo>
                      <a:lnTo>
                        <a:pt x="434" y="95"/>
                      </a:lnTo>
                      <a:lnTo>
                        <a:pt x="443" y="93"/>
                      </a:lnTo>
                      <a:lnTo>
                        <a:pt x="451" y="91"/>
                      </a:lnTo>
                      <a:lnTo>
                        <a:pt x="461" y="91"/>
                      </a:lnTo>
                      <a:lnTo>
                        <a:pt x="472" y="91"/>
                      </a:lnTo>
                      <a:lnTo>
                        <a:pt x="481" y="91"/>
                      </a:lnTo>
                      <a:lnTo>
                        <a:pt x="492" y="91"/>
                      </a:lnTo>
                      <a:lnTo>
                        <a:pt x="504" y="93"/>
                      </a:lnTo>
                      <a:lnTo>
                        <a:pt x="515" y="95"/>
                      </a:lnTo>
                      <a:lnTo>
                        <a:pt x="537" y="98"/>
                      </a:lnTo>
                      <a:lnTo>
                        <a:pt x="559" y="103"/>
                      </a:lnTo>
                      <a:lnTo>
                        <a:pt x="581" y="107"/>
                      </a:lnTo>
                      <a:lnTo>
                        <a:pt x="601" y="112"/>
                      </a:lnTo>
                      <a:lnTo>
                        <a:pt x="624" y="118"/>
                      </a:lnTo>
                      <a:lnTo>
                        <a:pt x="644" y="125"/>
                      </a:lnTo>
                      <a:lnTo>
                        <a:pt x="666" y="129"/>
                      </a:lnTo>
                      <a:lnTo>
                        <a:pt x="687" y="136"/>
                      </a:lnTo>
                      <a:lnTo>
                        <a:pt x="709" y="142"/>
                      </a:lnTo>
                      <a:lnTo>
                        <a:pt x="731" y="147"/>
                      </a:lnTo>
                      <a:lnTo>
                        <a:pt x="755" y="153"/>
                      </a:lnTo>
                      <a:lnTo>
                        <a:pt x="777" y="158"/>
                      </a:lnTo>
                      <a:lnTo>
                        <a:pt x="799" y="163"/>
                      </a:lnTo>
                      <a:lnTo>
                        <a:pt x="823" y="167"/>
                      </a:lnTo>
                      <a:lnTo>
                        <a:pt x="845" y="172"/>
                      </a:lnTo>
                      <a:lnTo>
                        <a:pt x="868" y="177"/>
                      </a:lnTo>
                      <a:lnTo>
                        <a:pt x="892" y="180"/>
                      </a:lnTo>
                      <a:lnTo>
                        <a:pt x="914" y="183"/>
                      </a:lnTo>
                      <a:lnTo>
                        <a:pt x="938" y="185"/>
                      </a:lnTo>
                      <a:lnTo>
                        <a:pt x="962" y="186"/>
                      </a:lnTo>
                      <a:lnTo>
                        <a:pt x="985" y="186"/>
                      </a:lnTo>
                      <a:lnTo>
                        <a:pt x="1009" y="186"/>
                      </a:lnTo>
                      <a:lnTo>
                        <a:pt x="1034" y="185"/>
                      </a:lnTo>
                      <a:lnTo>
                        <a:pt x="1058" y="181"/>
                      </a:lnTo>
                      <a:lnTo>
                        <a:pt x="1058" y="180"/>
                      </a:lnTo>
                      <a:lnTo>
                        <a:pt x="1066" y="177"/>
                      </a:lnTo>
                      <a:lnTo>
                        <a:pt x="1074" y="174"/>
                      </a:lnTo>
                      <a:lnTo>
                        <a:pt x="1080" y="169"/>
                      </a:lnTo>
                      <a:lnTo>
                        <a:pt x="1086" y="163"/>
                      </a:lnTo>
                      <a:lnTo>
                        <a:pt x="1091" y="155"/>
                      </a:lnTo>
                      <a:lnTo>
                        <a:pt x="1094" y="147"/>
                      </a:lnTo>
                      <a:lnTo>
                        <a:pt x="1096" y="137"/>
                      </a:lnTo>
                      <a:lnTo>
                        <a:pt x="1096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3" name="Freeform 685"/>
                <p:cNvSpPr>
                  <a:spLocks/>
                </p:cNvSpPr>
                <p:nvPr/>
              </p:nvSpPr>
              <p:spPr bwMode="auto">
                <a:xfrm>
                  <a:off x="3541" y="1573"/>
                  <a:ext cx="452" cy="62"/>
                </a:xfrm>
                <a:custGeom>
                  <a:avLst/>
                  <a:gdLst>
                    <a:gd name="T0" fmla="*/ 28 w 903"/>
                    <a:gd name="T1" fmla="*/ 3 h 123"/>
                    <a:gd name="T2" fmla="*/ 27 w 903"/>
                    <a:gd name="T3" fmla="*/ 3 h 123"/>
                    <a:gd name="T4" fmla="*/ 26 w 903"/>
                    <a:gd name="T5" fmla="*/ 3 h 123"/>
                    <a:gd name="T6" fmla="*/ 26 w 903"/>
                    <a:gd name="T7" fmla="*/ 3 h 123"/>
                    <a:gd name="T8" fmla="*/ 25 w 903"/>
                    <a:gd name="T9" fmla="*/ 3 h 123"/>
                    <a:gd name="T10" fmla="*/ 23 w 903"/>
                    <a:gd name="T11" fmla="*/ 3 h 123"/>
                    <a:gd name="T12" fmla="*/ 22 w 903"/>
                    <a:gd name="T13" fmla="*/ 3 h 123"/>
                    <a:gd name="T14" fmla="*/ 20 w 903"/>
                    <a:gd name="T15" fmla="*/ 3 h 123"/>
                    <a:gd name="T16" fmla="*/ 18 w 903"/>
                    <a:gd name="T17" fmla="*/ 2 h 123"/>
                    <a:gd name="T18" fmla="*/ 17 w 903"/>
                    <a:gd name="T19" fmla="*/ 2 h 123"/>
                    <a:gd name="T20" fmla="*/ 15 w 903"/>
                    <a:gd name="T21" fmla="*/ 1 h 123"/>
                    <a:gd name="T22" fmla="*/ 14 w 903"/>
                    <a:gd name="T23" fmla="*/ 1 h 123"/>
                    <a:gd name="T24" fmla="*/ 12 w 903"/>
                    <a:gd name="T25" fmla="*/ 1 h 123"/>
                    <a:gd name="T26" fmla="*/ 10 w 903"/>
                    <a:gd name="T27" fmla="*/ 0 h 123"/>
                    <a:gd name="T28" fmla="*/ 9 w 903"/>
                    <a:gd name="T29" fmla="*/ 1 h 123"/>
                    <a:gd name="T30" fmla="*/ 7 w 903"/>
                    <a:gd name="T31" fmla="*/ 1 h 123"/>
                    <a:gd name="T32" fmla="*/ 6 w 903"/>
                    <a:gd name="T33" fmla="*/ 1 h 123"/>
                    <a:gd name="T34" fmla="*/ 4 w 903"/>
                    <a:gd name="T35" fmla="*/ 2 h 123"/>
                    <a:gd name="T36" fmla="*/ 3 w 903"/>
                    <a:gd name="T37" fmla="*/ 3 h 123"/>
                    <a:gd name="T38" fmla="*/ 1 w 903"/>
                    <a:gd name="T39" fmla="*/ 3 h 123"/>
                    <a:gd name="T40" fmla="*/ 0 w 903"/>
                    <a:gd name="T41" fmla="*/ 4 h 123"/>
                    <a:gd name="T42" fmla="*/ 1 w 903"/>
                    <a:gd name="T43" fmla="*/ 4 h 123"/>
                    <a:gd name="T44" fmla="*/ 1 w 903"/>
                    <a:gd name="T45" fmla="*/ 4 h 123"/>
                    <a:gd name="T46" fmla="*/ 1 w 903"/>
                    <a:gd name="T47" fmla="*/ 4 h 123"/>
                    <a:gd name="T48" fmla="*/ 2 w 903"/>
                    <a:gd name="T49" fmla="*/ 4 h 123"/>
                    <a:gd name="T50" fmla="*/ 2 w 903"/>
                    <a:gd name="T51" fmla="*/ 3 h 123"/>
                    <a:gd name="T52" fmla="*/ 2 w 903"/>
                    <a:gd name="T53" fmla="*/ 3 h 123"/>
                    <a:gd name="T54" fmla="*/ 3 w 903"/>
                    <a:gd name="T55" fmla="*/ 3 h 123"/>
                    <a:gd name="T56" fmla="*/ 4 w 903"/>
                    <a:gd name="T57" fmla="*/ 3 h 123"/>
                    <a:gd name="T58" fmla="*/ 5 w 903"/>
                    <a:gd name="T59" fmla="*/ 2 h 123"/>
                    <a:gd name="T60" fmla="*/ 6 w 903"/>
                    <a:gd name="T61" fmla="*/ 2 h 123"/>
                    <a:gd name="T62" fmla="*/ 8 w 903"/>
                    <a:gd name="T63" fmla="*/ 1 h 123"/>
                    <a:gd name="T64" fmla="*/ 10 w 903"/>
                    <a:gd name="T65" fmla="*/ 1 h 123"/>
                    <a:gd name="T66" fmla="*/ 12 w 903"/>
                    <a:gd name="T67" fmla="*/ 1 h 123"/>
                    <a:gd name="T68" fmla="*/ 14 w 903"/>
                    <a:gd name="T69" fmla="*/ 1 h 123"/>
                    <a:gd name="T70" fmla="*/ 15 w 903"/>
                    <a:gd name="T71" fmla="*/ 2 h 123"/>
                    <a:gd name="T72" fmla="*/ 17 w 903"/>
                    <a:gd name="T73" fmla="*/ 2 h 123"/>
                    <a:gd name="T74" fmla="*/ 18 w 903"/>
                    <a:gd name="T75" fmla="*/ 3 h 123"/>
                    <a:gd name="T76" fmla="*/ 19 w 903"/>
                    <a:gd name="T77" fmla="*/ 3 h 123"/>
                    <a:gd name="T78" fmla="*/ 20 w 903"/>
                    <a:gd name="T79" fmla="*/ 3 h 123"/>
                    <a:gd name="T80" fmla="*/ 22 w 903"/>
                    <a:gd name="T81" fmla="*/ 4 h 123"/>
                    <a:gd name="T82" fmla="*/ 23 w 903"/>
                    <a:gd name="T83" fmla="*/ 4 h 123"/>
                    <a:gd name="T84" fmla="*/ 25 w 903"/>
                    <a:gd name="T85" fmla="*/ 4 h 123"/>
                    <a:gd name="T86" fmla="*/ 27 w 903"/>
                    <a:gd name="T87" fmla="*/ 4 h 123"/>
                    <a:gd name="T88" fmla="*/ 28 w 903"/>
                    <a:gd name="T89" fmla="*/ 4 h 123"/>
                    <a:gd name="T90" fmla="*/ 28 w 903"/>
                    <a:gd name="T91" fmla="*/ 4 h 123"/>
                    <a:gd name="T92" fmla="*/ 29 w 903"/>
                    <a:gd name="T93" fmla="*/ 4 h 123"/>
                    <a:gd name="T94" fmla="*/ 29 w 903"/>
                    <a:gd name="T95" fmla="*/ 4 h 123"/>
                    <a:gd name="T96" fmla="*/ 29 w 903"/>
                    <a:gd name="T97" fmla="*/ 4 h 123"/>
                    <a:gd name="T98" fmla="*/ 28 w 903"/>
                    <a:gd name="T99" fmla="*/ 3 h 1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903"/>
                    <a:gd name="T151" fmla="*/ 0 h 123"/>
                    <a:gd name="T152" fmla="*/ 903 w 903"/>
                    <a:gd name="T153" fmla="*/ 123 h 1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903" h="123">
                      <a:moveTo>
                        <a:pt x="879" y="90"/>
                      </a:moveTo>
                      <a:lnTo>
                        <a:pt x="870" y="90"/>
                      </a:lnTo>
                      <a:lnTo>
                        <a:pt x="860" y="92"/>
                      </a:lnTo>
                      <a:lnTo>
                        <a:pt x="851" y="93"/>
                      </a:lnTo>
                      <a:lnTo>
                        <a:pt x="841" y="93"/>
                      </a:lnTo>
                      <a:lnTo>
                        <a:pt x="832" y="95"/>
                      </a:lnTo>
                      <a:lnTo>
                        <a:pt x="822" y="95"/>
                      </a:lnTo>
                      <a:lnTo>
                        <a:pt x="814" y="95"/>
                      </a:lnTo>
                      <a:lnTo>
                        <a:pt x="805" y="95"/>
                      </a:lnTo>
                      <a:lnTo>
                        <a:pt x="778" y="93"/>
                      </a:lnTo>
                      <a:lnTo>
                        <a:pt x="751" y="90"/>
                      </a:lnTo>
                      <a:lnTo>
                        <a:pt x="726" y="87"/>
                      </a:lnTo>
                      <a:lnTo>
                        <a:pt x="699" y="82"/>
                      </a:lnTo>
                      <a:lnTo>
                        <a:pt x="674" y="78"/>
                      </a:lnTo>
                      <a:lnTo>
                        <a:pt x="649" y="73"/>
                      </a:lnTo>
                      <a:lnTo>
                        <a:pt x="622" y="66"/>
                      </a:lnTo>
                      <a:lnTo>
                        <a:pt x="597" y="62"/>
                      </a:lnTo>
                      <a:lnTo>
                        <a:pt x="571" y="55"/>
                      </a:lnTo>
                      <a:lnTo>
                        <a:pt x="546" y="49"/>
                      </a:lnTo>
                      <a:lnTo>
                        <a:pt x="521" y="43"/>
                      </a:lnTo>
                      <a:lnTo>
                        <a:pt x="495" y="35"/>
                      </a:lnTo>
                      <a:lnTo>
                        <a:pt x="470" y="29"/>
                      </a:lnTo>
                      <a:lnTo>
                        <a:pt x="445" y="22"/>
                      </a:lnTo>
                      <a:lnTo>
                        <a:pt x="418" y="16"/>
                      </a:lnTo>
                      <a:lnTo>
                        <a:pt x="393" y="10"/>
                      </a:lnTo>
                      <a:lnTo>
                        <a:pt x="366" y="5"/>
                      </a:lnTo>
                      <a:lnTo>
                        <a:pt x="339" y="2"/>
                      </a:lnTo>
                      <a:lnTo>
                        <a:pt x="314" y="0"/>
                      </a:lnTo>
                      <a:lnTo>
                        <a:pt x="287" y="2"/>
                      </a:lnTo>
                      <a:lnTo>
                        <a:pt x="262" y="5"/>
                      </a:lnTo>
                      <a:lnTo>
                        <a:pt x="236" y="10"/>
                      </a:lnTo>
                      <a:lnTo>
                        <a:pt x="213" y="16"/>
                      </a:lnTo>
                      <a:lnTo>
                        <a:pt x="187" y="24"/>
                      </a:lnTo>
                      <a:lnTo>
                        <a:pt x="164" y="32"/>
                      </a:lnTo>
                      <a:lnTo>
                        <a:pt x="140" y="41"/>
                      </a:lnTo>
                      <a:lnTo>
                        <a:pt x="116" y="52"/>
                      </a:lnTo>
                      <a:lnTo>
                        <a:pt x="93" y="63"/>
                      </a:lnTo>
                      <a:lnTo>
                        <a:pt x="71" y="74"/>
                      </a:lnTo>
                      <a:lnTo>
                        <a:pt x="47" y="85"/>
                      </a:lnTo>
                      <a:lnTo>
                        <a:pt x="23" y="96"/>
                      </a:lnTo>
                      <a:lnTo>
                        <a:pt x="1" y="108"/>
                      </a:lnTo>
                      <a:lnTo>
                        <a:pt x="0" y="112"/>
                      </a:lnTo>
                      <a:lnTo>
                        <a:pt x="1" y="115"/>
                      </a:lnTo>
                      <a:lnTo>
                        <a:pt x="1" y="119"/>
                      </a:lnTo>
                      <a:lnTo>
                        <a:pt x="4" y="122"/>
                      </a:lnTo>
                      <a:lnTo>
                        <a:pt x="9" y="123"/>
                      </a:lnTo>
                      <a:lnTo>
                        <a:pt x="17" y="120"/>
                      </a:lnTo>
                      <a:lnTo>
                        <a:pt x="26" y="117"/>
                      </a:lnTo>
                      <a:lnTo>
                        <a:pt x="36" y="111"/>
                      </a:lnTo>
                      <a:lnTo>
                        <a:pt x="44" y="106"/>
                      </a:lnTo>
                      <a:lnTo>
                        <a:pt x="52" y="100"/>
                      </a:lnTo>
                      <a:lnTo>
                        <a:pt x="56" y="96"/>
                      </a:lnTo>
                      <a:lnTo>
                        <a:pt x="58" y="95"/>
                      </a:lnTo>
                      <a:lnTo>
                        <a:pt x="60" y="93"/>
                      </a:lnTo>
                      <a:lnTo>
                        <a:pt x="66" y="90"/>
                      </a:lnTo>
                      <a:lnTo>
                        <a:pt x="75" y="85"/>
                      </a:lnTo>
                      <a:lnTo>
                        <a:pt x="88" y="79"/>
                      </a:lnTo>
                      <a:lnTo>
                        <a:pt x="104" y="73"/>
                      </a:lnTo>
                      <a:lnTo>
                        <a:pt x="123" y="65"/>
                      </a:lnTo>
                      <a:lnTo>
                        <a:pt x="145" y="57"/>
                      </a:lnTo>
                      <a:lnTo>
                        <a:pt x="167" y="48"/>
                      </a:lnTo>
                      <a:lnTo>
                        <a:pt x="192" y="40"/>
                      </a:lnTo>
                      <a:lnTo>
                        <a:pt x="219" y="33"/>
                      </a:lnTo>
                      <a:lnTo>
                        <a:pt x="246" y="27"/>
                      </a:lnTo>
                      <a:lnTo>
                        <a:pt x="276" y="22"/>
                      </a:lnTo>
                      <a:lnTo>
                        <a:pt x="304" y="19"/>
                      </a:lnTo>
                      <a:lnTo>
                        <a:pt x="334" y="18"/>
                      </a:lnTo>
                      <a:lnTo>
                        <a:pt x="363" y="19"/>
                      </a:lnTo>
                      <a:lnTo>
                        <a:pt x="393" y="24"/>
                      </a:lnTo>
                      <a:lnTo>
                        <a:pt x="421" y="30"/>
                      </a:lnTo>
                      <a:lnTo>
                        <a:pt x="446" y="36"/>
                      </a:lnTo>
                      <a:lnTo>
                        <a:pt x="470" y="41"/>
                      </a:lnTo>
                      <a:lnTo>
                        <a:pt x="494" y="48"/>
                      </a:lnTo>
                      <a:lnTo>
                        <a:pt x="514" y="54"/>
                      </a:lnTo>
                      <a:lnTo>
                        <a:pt x="537" y="60"/>
                      </a:lnTo>
                      <a:lnTo>
                        <a:pt x="557" y="66"/>
                      </a:lnTo>
                      <a:lnTo>
                        <a:pt x="576" y="71"/>
                      </a:lnTo>
                      <a:lnTo>
                        <a:pt x="597" y="78"/>
                      </a:lnTo>
                      <a:lnTo>
                        <a:pt x="617" y="84"/>
                      </a:lnTo>
                      <a:lnTo>
                        <a:pt x="639" y="89"/>
                      </a:lnTo>
                      <a:lnTo>
                        <a:pt x="661" y="95"/>
                      </a:lnTo>
                      <a:lnTo>
                        <a:pt x="683" y="100"/>
                      </a:lnTo>
                      <a:lnTo>
                        <a:pt x="709" y="104"/>
                      </a:lnTo>
                      <a:lnTo>
                        <a:pt x="736" y="109"/>
                      </a:lnTo>
                      <a:lnTo>
                        <a:pt x="764" y="114"/>
                      </a:lnTo>
                      <a:lnTo>
                        <a:pt x="791" y="117"/>
                      </a:lnTo>
                      <a:lnTo>
                        <a:pt x="813" y="120"/>
                      </a:lnTo>
                      <a:lnTo>
                        <a:pt x="833" y="122"/>
                      </a:lnTo>
                      <a:lnTo>
                        <a:pt x="852" y="122"/>
                      </a:lnTo>
                      <a:lnTo>
                        <a:pt x="868" y="122"/>
                      </a:lnTo>
                      <a:lnTo>
                        <a:pt x="881" y="122"/>
                      </a:lnTo>
                      <a:lnTo>
                        <a:pt x="892" y="120"/>
                      </a:lnTo>
                      <a:lnTo>
                        <a:pt x="901" y="119"/>
                      </a:lnTo>
                      <a:lnTo>
                        <a:pt x="903" y="115"/>
                      </a:lnTo>
                      <a:lnTo>
                        <a:pt x="903" y="112"/>
                      </a:lnTo>
                      <a:lnTo>
                        <a:pt x="903" y="111"/>
                      </a:lnTo>
                      <a:lnTo>
                        <a:pt x="903" y="108"/>
                      </a:lnTo>
                      <a:lnTo>
                        <a:pt x="900" y="100"/>
                      </a:lnTo>
                      <a:lnTo>
                        <a:pt x="895" y="93"/>
                      </a:lnTo>
                      <a:lnTo>
                        <a:pt x="887" y="90"/>
                      </a:lnTo>
                      <a:lnTo>
                        <a:pt x="879" y="9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4" name="Freeform 686"/>
                <p:cNvSpPr>
                  <a:spLocks/>
                </p:cNvSpPr>
                <p:nvPr/>
              </p:nvSpPr>
              <p:spPr bwMode="auto">
                <a:xfrm>
                  <a:off x="3473" y="1582"/>
                  <a:ext cx="519" cy="78"/>
                </a:xfrm>
                <a:custGeom>
                  <a:avLst/>
                  <a:gdLst>
                    <a:gd name="T0" fmla="*/ 26 w 1039"/>
                    <a:gd name="T1" fmla="*/ 2 h 156"/>
                    <a:gd name="T2" fmla="*/ 24 w 1039"/>
                    <a:gd name="T3" fmla="*/ 2 h 156"/>
                    <a:gd name="T4" fmla="*/ 22 w 1039"/>
                    <a:gd name="T5" fmla="*/ 1 h 156"/>
                    <a:gd name="T6" fmla="*/ 20 w 1039"/>
                    <a:gd name="T7" fmla="*/ 1 h 156"/>
                    <a:gd name="T8" fmla="*/ 18 w 1039"/>
                    <a:gd name="T9" fmla="*/ 1 h 156"/>
                    <a:gd name="T10" fmla="*/ 15 w 1039"/>
                    <a:gd name="T11" fmla="*/ 1 h 156"/>
                    <a:gd name="T12" fmla="*/ 12 w 1039"/>
                    <a:gd name="T13" fmla="*/ 1 h 156"/>
                    <a:gd name="T14" fmla="*/ 10 w 1039"/>
                    <a:gd name="T15" fmla="*/ 1 h 156"/>
                    <a:gd name="T16" fmla="*/ 8 w 1039"/>
                    <a:gd name="T17" fmla="*/ 1 h 156"/>
                    <a:gd name="T18" fmla="*/ 6 w 1039"/>
                    <a:gd name="T19" fmla="*/ 2 h 156"/>
                    <a:gd name="T20" fmla="*/ 6 w 1039"/>
                    <a:gd name="T21" fmla="*/ 2 h 156"/>
                    <a:gd name="T22" fmla="*/ 5 w 1039"/>
                    <a:gd name="T23" fmla="*/ 2 h 156"/>
                    <a:gd name="T24" fmla="*/ 4 w 1039"/>
                    <a:gd name="T25" fmla="*/ 3 h 156"/>
                    <a:gd name="T26" fmla="*/ 4 w 1039"/>
                    <a:gd name="T27" fmla="*/ 3 h 156"/>
                    <a:gd name="T28" fmla="*/ 4 w 1039"/>
                    <a:gd name="T29" fmla="*/ 2 h 156"/>
                    <a:gd name="T30" fmla="*/ 3 w 1039"/>
                    <a:gd name="T31" fmla="*/ 3 h 156"/>
                    <a:gd name="T32" fmla="*/ 2 w 1039"/>
                    <a:gd name="T33" fmla="*/ 3 h 156"/>
                    <a:gd name="T34" fmla="*/ 1 w 1039"/>
                    <a:gd name="T35" fmla="*/ 3 h 156"/>
                    <a:gd name="T36" fmla="*/ 0 w 1039"/>
                    <a:gd name="T37" fmla="*/ 3 h 156"/>
                    <a:gd name="T38" fmla="*/ 0 w 1039"/>
                    <a:gd name="T39" fmla="*/ 3 h 156"/>
                    <a:gd name="T40" fmla="*/ 0 w 1039"/>
                    <a:gd name="T41" fmla="*/ 5 h 156"/>
                    <a:gd name="T42" fmla="*/ 0 w 1039"/>
                    <a:gd name="T43" fmla="*/ 5 h 156"/>
                    <a:gd name="T44" fmla="*/ 1 w 1039"/>
                    <a:gd name="T45" fmla="*/ 5 h 156"/>
                    <a:gd name="T46" fmla="*/ 2 w 1039"/>
                    <a:gd name="T47" fmla="*/ 5 h 156"/>
                    <a:gd name="T48" fmla="*/ 3 w 1039"/>
                    <a:gd name="T49" fmla="*/ 5 h 156"/>
                    <a:gd name="T50" fmla="*/ 5 w 1039"/>
                    <a:gd name="T51" fmla="*/ 3 h 156"/>
                    <a:gd name="T52" fmla="*/ 7 w 1039"/>
                    <a:gd name="T53" fmla="*/ 2 h 156"/>
                    <a:gd name="T54" fmla="*/ 9 w 1039"/>
                    <a:gd name="T55" fmla="*/ 1 h 156"/>
                    <a:gd name="T56" fmla="*/ 11 w 1039"/>
                    <a:gd name="T57" fmla="*/ 1 h 156"/>
                    <a:gd name="T58" fmla="*/ 12 w 1039"/>
                    <a:gd name="T59" fmla="*/ 1 h 156"/>
                    <a:gd name="T60" fmla="*/ 13 w 1039"/>
                    <a:gd name="T61" fmla="*/ 1 h 156"/>
                    <a:gd name="T62" fmla="*/ 15 w 1039"/>
                    <a:gd name="T63" fmla="*/ 1 h 156"/>
                    <a:gd name="T64" fmla="*/ 17 w 1039"/>
                    <a:gd name="T65" fmla="*/ 1 h 156"/>
                    <a:gd name="T66" fmla="*/ 20 w 1039"/>
                    <a:gd name="T67" fmla="*/ 2 h 156"/>
                    <a:gd name="T68" fmla="*/ 23 w 1039"/>
                    <a:gd name="T69" fmla="*/ 2 h 156"/>
                    <a:gd name="T70" fmla="*/ 26 w 1039"/>
                    <a:gd name="T71" fmla="*/ 3 h 156"/>
                    <a:gd name="T72" fmla="*/ 29 w 1039"/>
                    <a:gd name="T73" fmla="*/ 3 h 156"/>
                    <a:gd name="T74" fmla="*/ 32 w 1039"/>
                    <a:gd name="T75" fmla="*/ 3 h 156"/>
                    <a:gd name="T76" fmla="*/ 32 w 1039"/>
                    <a:gd name="T77" fmla="*/ 3 h 156"/>
                    <a:gd name="T78" fmla="*/ 32 w 1039"/>
                    <a:gd name="T79" fmla="*/ 3 h 156"/>
                    <a:gd name="T80" fmla="*/ 31 w 1039"/>
                    <a:gd name="T81" fmla="*/ 3 h 156"/>
                    <a:gd name="T82" fmla="*/ 30 w 1039"/>
                    <a:gd name="T83" fmla="*/ 3 h 156"/>
                    <a:gd name="T84" fmla="*/ 28 w 1039"/>
                    <a:gd name="T85" fmla="*/ 3 h 15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39"/>
                    <a:gd name="T130" fmla="*/ 0 h 156"/>
                    <a:gd name="T131" fmla="*/ 1039 w 1039"/>
                    <a:gd name="T132" fmla="*/ 156 h 15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39" h="156">
                      <a:moveTo>
                        <a:pt x="902" y="96"/>
                      </a:moveTo>
                      <a:lnTo>
                        <a:pt x="874" y="91"/>
                      </a:lnTo>
                      <a:lnTo>
                        <a:pt x="847" y="86"/>
                      </a:lnTo>
                      <a:lnTo>
                        <a:pt x="821" y="82"/>
                      </a:lnTo>
                      <a:lnTo>
                        <a:pt x="799" y="77"/>
                      </a:lnTo>
                      <a:lnTo>
                        <a:pt x="777" y="71"/>
                      </a:lnTo>
                      <a:lnTo>
                        <a:pt x="755" y="66"/>
                      </a:lnTo>
                      <a:lnTo>
                        <a:pt x="735" y="60"/>
                      </a:lnTo>
                      <a:lnTo>
                        <a:pt x="714" y="53"/>
                      </a:lnTo>
                      <a:lnTo>
                        <a:pt x="695" y="48"/>
                      </a:lnTo>
                      <a:lnTo>
                        <a:pt x="675" y="42"/>
                      </a:lnTo>
                      <a:lnTo>
                        <a:pt x="652" y="36"/>
                      </a:lnTo>
                      <a:lnTo>
                        <a:pt x="632" y="30"/>
                      </a:lnTo>
                      <a:lnTo>
                        <a:pt x="608" y="23"/>
                      </a:lnTo>
                      <a:lnTo>
                        <a:pt x="584" y="18"/>
                      </a:lnTo>
                      <a:lnTo>
                        <a:pt x="559" y="12"/>
                      </a:lnTo>
                      <a:lnTo>
                        <a:pt x="531" y="6"/>
                      </a:lnTo>
                      <a:lnTo>
                        <a:pt x="501" y="1"/>
                      </a:lnTo>
                      <a:lnTo>
                        <a:pt x="472" y="0"/>
                      </a:lnTo>
                      <a:lnTo>
                        <a:pt x="442" y="1"/>
                      </a:lnTo>
                      <a:lnTo>
                        <a:pt x="414" y="4"/>
                      </a:lnTo>
                      <a:lnTo>
                        <a:pt x="384" y="9"/>
                      </a:lnTo>
                      <a:lnTo>
                        <a:pt x="357" y="15"/>
                      </a:lnTo>
                      <a:lnTo>
                        <a:pt x="330" y="22"/>
                      </a:lnTo>
                      <a:lnTo>
                        <a:pt x="305" y="30"/>
                      </a:lnTo>
                      <a:lnTo>
                        <a:pt x="283" y="39"/>
                      </a:lnTo>
                      <a:lnTo>
                        <a:pt x="261" y="47"/>
                      </a:lnTo>
                      <a:lnTo>
                        <a:pt x="242" y="55"/>
                      </a:lnTo>
                      <a:lnTo>
                        <a:pt x="226" y="61"/>
                      </a:lnTo>
                      <a:lnTo>
                        <a:pt x="213" y="67"/>
                      </a:lnTo>
                      <a:lnTo>
                        <a:pt x="204" y="72"/>
                      </a:lnTo>
                      <a:lnTo>
                        <a:pt x="198" y="75"/>
                      </a:lnTo>
                      <a:lnTo>
                        <a:pt x="196" y="77"/>
                      </a:lnTo>
                      <a:lnTo>
                        <a:pt x="194" y="78"/>
                      </a:lnTo>
                      <a:lnTo>
                        <a:pt x="190" y="82"/>
                      </a:lnTo>
                      <a:lnTo>
                        <a:pt x="182" y="88"/>
                      </a:lnTo>
                      <a:lnTo>
                        <a:pt x="174" y="93"/>
                      </a:lnTo>
                      <a:lnTo>
                        <a:pt x="164" y="99"/>
                      </a:lnTo>
                      <a:lnTo>
                        <a:pt x="155" y="102"/>
                      </a:lnTo>
                      <a:lnTo>
                        <a:pt x="147" y="105"/>
                      </a:lnTo>
                      <a:lnTo>
                        <a:pt x="142" y="104"/>
                      </a:lnTo>
                      <a:lnTo>
                        <a:pt x="139" y="101"/>
                      </a:lnTo>
                      <a:lnTo>
                        <a:pt x="139" y="97"/>
                      </a:lnTo>
                      <a:lnTo>
                        <a:pt x="138" y="94"/>
                      </a:lnTo>
                      <a:lnTo>
                        <a:pt x="139" y="90"/>
                      </a:lnTo>
                      <a:lnTo>
                        <a:pt x="130" y="94"/>
                      </a:lnTo>
                      <a:lnTo>
                        <a:pt x="120" y="99"/>
                      </a:lnTo>
                      <a:lnTo>
                        <a:pt x="109" y="104"/>
                      </a:lnTo>
                      <a:lnTo>
                        <a:pt x="100" y="107"/>
                      </a:lnTo>
                      <a:lnTo>
                        <a:pt x="92" y="110"/>
                      </a:lnTo>
                      <a:lnTo>
                        <a:pt x="82" y="113"/>
                      </a:lnTo>
                      <a:lnTo>
                        <a:pt x="74" y="116"/>
                      </a:lnTo>
                      <a:lnTo>
                        <a:pt x="65" y="116"/>
                      </a:lnTo>
                      <a:lnTo>
                        <a:pt x="55" y="118"/>
                      </a:lnTo>
                      <a:lnTo>
                        <a:pt x="46" y="116"/>
                      </a:lnTo>
                      <a:lnTo>
                        <a:pt x="38" y="116"/>
                      </a:lnTo>
                      <a:lnTo>
                        <a:pt x="29" y="113"/>
                      </a:lnTo>
                      <a:lnTo>
                        <a:pt x="21" y="110"/>
                      </a:lnTo>
                      <a:lnTo>
                        <a:pt x="14" y="110"/>
                      </a:lnTo>
                      <a:lnTo>
                        <a:pt x="8" y="113"/>
                      </a:lnTo>
                      <a:lnTo>
                        <a:pt x="2" y="118"/>
                      </a:lnTo>
                      <a:lnTo>
                        <a:pt x="0" y="124"/>
                      </a:lnTo>
                      <a:lnTo>
                        <a:pt x="0" y="131"/>
                      </a:lnTo>
                      <a:lnTo>
                        <a:pt x="2" y="137"/>
                      </a:lnTo>
                      <a:lnTo>
                        <a:pt x="8" y="142"/>
                      </a:lnTo>
                      <a:lnTo>
                        <a:pt x="16" y="146"/>
                      </a:lnTo>
                      <a:lnTo>
                        <a:pt x="24" y="150"/>
                      </a:lnTo>
                      <a:lnTo>
                        <a:pt x="33" y="153"/>
                      </a:lnTo>
                      <a:lnTo>
                        <a:pt x="43" y="154"/>
                      </a:lnTo>
                      <a:lnTo>
                        <a:pt x="51" y="156"/>
                      </a:lnTo>
                      <a:lnTo>
                        <a:pt x="60" y="156"/>
                      </a:lnTo>
                      <a:lnTo>
                        <a:pt x="68" y="154"/>
                      </a:lnTo>
                      <a:lnTo>
                        <a:pt x="76" y="153"/>
                      </a:lnTo>
                      <a:lnTo>
                        <a:pt x="96" y="146"/>
                      </a:lnTo>
                      <a:lnTo>
                        <a:pt x="117" y="140"/>
                      </a:lnTo>
                      <a:lnTo>
                        <a:pt x="138" y="132"/>
                      </a:lnTo>
                      <a:lnTo>
                        <a:pt x="158" y="124"/>
                      </a:lnTo>
                      <a:lnTo>
                        <a:pt x="179" y="116"/>
                      </a:lnTo>
                      <a:lnTo>
                        <a:pt x="198" y="107"/>
                      </a:lnTo>
                      <a:lnTo>
                        <a:pt x="216" y="97"/>
                      </a:lnTo>
                      <a:lnTo>
                        <a:pt x="237" y="90"/>
                      </a:lnTo>
                      <a:lnTo>
                        <a:pt x="256" y="80"/>
                      </a:lnTo>
                      <a:lnTo>
                        <a:pt x="277" y="71"/>
                      </a:lnTo>
                      <a:lnTo>
                        <a:pt x="295" y="63"/>
                      </a:lnTo>
                      <a:lnTo>
                        <a:pt x="316" y="55"/>
                      </a:lnTo>
                      <a:lnTo>
                        <a:pt x="337" y="47"/>
                      </a:lnTo>
                      <a:lnTo>
                        <a:pt x="357" y="39"/>
                      </a:lnTo>
                      <a:lnTo>
                        <a:pt x="378" y="33"/>
                      </a:lnTo>
                      <a:lnTo>
                        <a:pt x="400" y="28"/>
                      </a:lnTo>
                      <a:lnTo>
                        <a:pt x="411" y="25"/>
                      </a:lnTo>
                      <a:lnTo>
                        <a:pt x="422" y="23"/>
                      </a:lnTo>
                      <a:lnTo>
                        <a:pt x="433" y="23"/>
                      </a:lnTo>
                      <a:lnTo>
                        <a:pt x="446" y="22"/>
                      </a:lnTo>
                      <a:lnTo>
                        <a:pt x="457" y="23"/>
                      </a:lnTo>
                      <a:lnTo>
                        <a:pt x="468" y="23"/>
                      </a:lnTo>
                      <a:lnTo>
                        <a:pt x="480" y="25"/>
                      </a:lnTo>
                      <a:lnTo>
                        <a:pt x="491" y="26"/>
                      </a:lnTo>
                      <a:lnTo>
                        <a:pt x="526" y="33"/>
                      </a:lnTo>
                      <a:lnTo>
                        <a:pt x="559" y="41"/>
                      </a:lnTo>
                      <a:lnTo>
                        <a:pt x="592" y="48"/>
                      </a:lnTo>
                      <a:lnTo>
                        <a:pt x="626" y="56"/>
                      </a:lnTo>
                      <a:lnTo>
                        <a:pt x="659" y="66"/>
                      </a:lnTo>
                      <a:lnTo>
                        <a:pt x="692" y="74"/>
                      </a:lnTo>
                      <a:lnTo>
                        <a:pt x="725" y="83"/>
                      </a:lnTo>
                      <a:lnTo>
                        <a:pt x="758" y="91"/>
                      </a:lnTo>
                      <a:lnTo>
                        <a:pt x="791" y="97"/>
                      </a:lnTo>
                      <a:lnTo>
                        <a:pt x="825" y="104"/>
                      </a:lnTo>
                      <a:lnTo>
                        <a:pt x="858" y="110"/>
                      </a:lnTo>
                      <a:lnTo>
                        <a:pt x="891" y="115"/>
                      </a:lnTo>
                      <a:lnTo>
                        <a:pt x="924" y="116"/>
                      </a:lnTo>
                      <a:lnTo>
                        <a:pt x="957" y="118"/>
                      </a:lnTo>
                      <a:lnTo>
                        <a:pt x="990" y="116"/>
                      </a:lnTo>
                      <a:lnTo>
                        <a:pt x="1025" y="113"/>
                      </a:lnTo>
                      <a:lnTo>
                        <a:pt x="1025" y="112"/>
                      </a:lnTo>
                      <a:lnTo>
                        <a:pt x="1024" y="112"/>
                      </a:lnTo>
                      <a:lnTo>
                        <a:pt x="1028" y="110"/>
                      </a:lnTo>
                      <a:lnTo>
                        <a:pt x="1033" y="108"/>
                      </a:lnTo>
                      <a:lnTo>
                        <a:pt x="1036" y="105"/>
                      </a:lnTo>
                      <a:lnTo>
                        <a:pt x="1039" y="101"/>
                      </a:lnTo>
                      <a:lnTo>
                        <a:pt x="1030" y="102"/>
                      </a:lnTo>
                      <a:lnTo>
                        <a:pt x="1019" y="104"/>
                      </a:lnTo>
                      <a:lnTo>
                        <a:pt x="1006" y="104"/>
                      </a:lnTo>
                      <a:lnTo>
                        <a:pt x="990" y="104"/>
                      </a:lnTo>
                      <a:lnTo>
                        <a:pt x="971" y="104"/>
                      </a:lnTo>
                      <a:lnTo>
                        <a:pt x="951" y="102"/>
                      </a:lnTo>
                      <a:lnTo>
                        <a:pt x="929" y="99"/>
                      </a:lnTo>
                      <a:lnTo>
                        <a:pt x="902" y="96"/>
                      </a:lnTo>
                      <a:close/>
                    </a:path>
                  </a:pathLst>
                </a:custGeom>
                <a:solidFill>
                  <a:srgbClr val="C1C1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5" name="Freeform 687"/>
                <p:cNvSpPr>
                  <a:spLocks/>
                </p:cNvSpPr>
                <p:nvPr/>
              </p:nvSpPr>
              <p:spPr bwMode="auto">
                <a:xfrm>
                  <a:off x="3312" y="1609"/>
                  <a:ext cx="225" cy="62"/>
                </a:xfrm>
                <a:custGeom>
                  <a:avLst/>
                  <a:gdLst>
                    <a:gd name="T0" fmla="*/ 10 w 449"/>
                    <a:gd name="T1" fmla="*/ 4 h 123"/>
                    <a:gd name="T2" fmla="*/ 5 w 449"/>
                    <a:gd name="T3" fmla="*/ 4 h 123"/>
                    <a:gd name="T4" fmla="*/ 5 w 449"/>
                    <a:gd name="T5" fmla="*/ 4 h 123"/>
                    <a:gd name="T6" fmla="*/ 5 w 449"/>
                    <a:gd name="T7" fmla="*/ 4 h 123"/>
                    <a:gd name="T8" fmla="*/ 2 w 449"/>
                    <a:gd name="T9" fmla="*/ 4 h 123"/>
                    <a:gd name="T10" fmla="*/ 2 w 449"/>
                    <a:gd name="T11" fmla="*/ 4 h 123"/>
                    <a:gd name="T12" fmla="*/ 2 w 449"/>
                    <a:gd name="T13" fmla="*/ 3 h 123"/>
                    <a:gd name="T14" fmla="*/ 1 w 449"/>
                    <a:gd name="T15" fmla="*/ 2 h 123"/>
                    <a:gd name="T16" fmla="*/ 0 w 449"/>
                    <a:gd name="T17" fmla="*/ 1 h 123"/>
                    <a:gd name="T18" fmla="*/ 2 w 449"/>
                    <a:gd name="T19" fmla="*/ 1 h 123"/>
                    <a:gd name="T20" fmla="*/ 9 w 449"/>
                    <a:gd name="T21" fmla="*/ 0 h 123"/>
                    <a:gd name="T22" fmla="*/ 9 w 449"/>
                    <a:gd name="T23" fmla="*/ 0 h 123"/>
                    <a:gd name="T24" fmla="*/ 9 w 449"/>
                    <a:gd name="T25" fmla="*/ 0 h 123"/>
                    <a:gd name="T26" fmla="*/ 12 w 449"/>
                    <a:gd name="T27" fmla="*/ 1 h 123"/>
                    <a:gd name="T28" fmla="*/ 12 w 449"/>
                    <a:gd name="T29" fmla="*/ 1 h 123"/>
                    <a:gd name="T30" fmla="*/ 13 w 449"/>
                    <a:gd name="T31" fmla="*/ 1 h 123"/>
                    <a:gd name="T32" fmla="*/ 14 w 449"/>
                    <a:gd name="T33" fmla="*/ 2 h 123"/>
                    <a:gd name="T34" fmla="*/ 15 w 449"/>
                    <a:gd name="T35" fmla="*/ 3 h 123"/>
                    <a:gd name="T36" fmla="*/ 13 w 449"/>
                    <a:gd name="T37" fmla="*/ 3 h 123"/>
                    <a:gd name="T38" fmla="*/ 10 w 449"/>
                    <a:gd name="T39" fmla="*/ 4 h 123"/>
                    <a:gd name="T40" fmla="*/ 10 w 449"/>
                    <a:gd name="T41" fmla="*/ 4 h 123"/>
                    <a:gd name="T42" fmla="*/ 10 w 449"/>
                    <a:gd name="T43" fmla="*/ 4 h 1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49"/>
                    <a:gd name="T67" fmla="*/ 0 h 123"/>
                    <a:gd name="T68" fmla="*/ 449 w 449"/>
                    <a:gd name="T69" fmla="*/ 123 h 12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49" h="123">
                      <a:moveTo>
                        <a:pt x="301" y="123"/>
                      </a:moveTo>
                      <a:lnTo>
                        <a:pt x="147" y="120"/>
                      </a:lnTo>
                      <a:lnTo>
                        <a:pt x="146" y="120"/>
                      </a:lnTo>
                      <a:lnTo>
                        <a:pt x="143" y="120"/>
                      </a:lnTo>
                      <a:lnTo>
                        <a:pt x="57" y="102"/>
                      </a:lnTo>
                      <a:lnTo>
                        <a:pt x="46" y="101"/>
                      </a:lnTo>
                      <a:lnTo>
                        <a:pt x="42" y="91"/>
                      </a:lnTo>
                      <a:lnTo>
                        <a:pt x="16" y="49"/>
                      </a:lnTo>
                      <a:lnTo>
                        <a:pt x="0" y="19"/>
                      </a:lnTo>
                      <a:lnTo>
                        <a:pt x="35" y="17"/>
                      </a:lnTo>
                      <a:lnTo>
                        <a:pt x="282" y="0"/>
                      </a:lnTo>
                      <a:lnTo>
                        <a:pt x="285" y="0"/>
                      </a:lnTo>
                      <a:lnTo>
                        <a:pt x="286" y="0"/>
                      </a:lnTo>
                      <a:lnTo>
                        <a:pt x="372" y="11"/>
                      </a:lnTo>
                      <a:lnTo>
                        <a:pt x="381" y="11"/>
                      </a:lnTo>
                      <a:lnTo>
                        <a:pt x="386" y="17"/>
                      </a:lnTo>
                      <a:lnTo>
                        <a:pt x="425" y="61"/>
                      </a:lnTo>
                      <a:lnTo>
                        <a:pt x="449" y="87"/>
                      </a:lnTo>
                      <a:lnTo>
                        <a:pt x="413" y="96"/>
                      </a:lnTo>
                      <a:lnTo>
                        <a:pt x="307" y="123"/>
                      </a:lnTo>
                      <a:lnTo>
                        <a:pt x="304" y="123"/>
                      </a:lnTo>
                      <a:lnTo>
                        <a:pt x="301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6" name="Freeform 688"/>
                <p:cNvSpPr>
                  <a:spLocks/>
                </p:cNvSpPr>
                <p:nvPr/>
              </p:nvSpPr>
              <p:spPr bwMode="auto">
                <a:xfrm>
                  <a:off x="3330" y="1620"/>
                  <a:ext cx="186" cy="41"/>
                </a:xfrm>
                <a:custGeom>
                  <a:avLst/>
                  <a:gdLst>
                    <a:gd name="T0" fmla="*/ 12 w 371"/>
                    <a:gd name="T1" fmla="*/ 2 h 80"/>
                    <a:gd name="T2" fmla="*/ 11 w 371"/>
                    <a:gd name="T3" fmla="*/ 1 h 80"/>
                    <a:gd name="T4" fmla="*/ 8 w 371"/>
                    <a:gd name="T5" fmla="*/ 0 h 80"/>
                    <a:gd name="T6" fmla="*/ 0 w 371"/>
                    <a:gd name="T7" fmla="*/ 1 h 80"/>
                    <a:gd name="T8" fmla="*/ 1 w 371"/>
                    <a:gd name="T9" fmla="*/ 2 h 80"/>
                    <a:gd name="T10" fmla="*/ 4 w 371"/>
                    <a:gd name="T11" fmla="*/ 3 h 80"/>
                    <a:gd name="T12" fmla="*/ 9 w 371"/>
                    <a:gd name="T13" fmla="*/ 3 h 80"/>
                    <a:gd name="T14" fmla="*/ 12 w 371"/>
                    <a:gd name="T15" fmla="*/ 2 h 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1"/>
                    <a:gd name="T25" fmla="*/ 0 h 80"/>
                    <a:gd name="T26" fmla="*/ 371 w 371"/>
                    <a:gd name="T27" fmla="*/ 80 h 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1" h="80">
                      <a:moveTo>
                        <a:pt x="371" y="54"/>
                      </a:moveTo>
                      <a:lnTo>
                        <a:pt x="333" y="9"/>
                      </a:lnTo>
                      <a:lnTo>
                        <a:pt x="246" y="0"/>
                      </a:lnTo>
                      <a:lnTo>
                        <a:pt x="0" y="16"/>
                      </a:lnTo>
                      <a:lnTo>
                        <a:pt x="25" y="60"/>
                      </a:lnTo>
                      <a:lnTo>
                        <a:pt x="110" y="76"/>
                      </a:lnTo>
                      <a:lnTo>
                        <a:pt x="265" y="80"/>
                      </a:lnTo>
                      <a:lnTo>
                        <a:pt x="371" y="54"/>
                      </a:lnTo>
                      <a:close/>
                    </a:path>
                  </a:pathLst>
                </a:custGeom>
                <a:solidFill>
                  <a:srgbClr val="D6D6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7" name="Freeform 689"/>
                <p:cNvSpPr>
                  <a:spLocks/>
                </p:cNvSpPr>
                <p:nvPr/>
              </p:nvSpPr>
              <p:spPr bwMode="auto">
                <a:xfrm>
                  <a:off x="3317" y="1626"/>
                  <a:ext cx="214" cy="49"/>
                </a:xfrm>
                <a:custGeom>
                  <a:avLst/>
                  <a:gdLst>
                    <a:gd name="T0" fmla="*/ 5 w 428"/>
                    <a:gd name="T1" fmla="*/ 1 h 98"/>
                    <a:gd name="T2" fmla="*/ 6 w 428"/>
                    <a:gd name="T3" fmla="*/ 1 h 98"/>
                    <a:gd name="T4" fmla="*/ 7 w 428"/>
                    <a:gd name="T5" fmla="*/ 1 h 98"/>
                    <a:gd name="T6" fmla="*/ 9 w 428"/>
                    <a:gd name="T7" fmla="*/ 1 h 98"/>
                    <a:gd name="T8" fmla="*/ 10 w 428"/>
                    <a:gd name="T9" fmla="*/ 1 h 98"/>
                    <a:gd name="T10" fmla="*/ 11 w 428"/>
                    <a:gd name="T11" fmla="*/ 1 h 98"/>
                    <a:gd name="T12" fmla="*/ 12 w 428"/>
                    <a:gd name="T13" fmla="*/ 1 h 98"/>
                    <a:gd name="T14" fmla="*/ 13 w 428"/>
                    <a:gd name="T15" fmla="*/ 1 h 98"/>
                    <a:gd name="T16" fmla="*/ 13 w 428"/>
                    <a:gd name="T17" fmla="*/ 1 h 98"/>
                    <a:gd name="T18" fmla="*/ 13 w 428"/>
                    <a:gd name="T19" fmla="*/ 1 h 98"/>
                    <a:gd name="T20" fmla="*/ 13 w 428"/>
                    <a:gd name="T21" fmla="*/ 2 h 98"/>
                    <a:gd name="T22" fmla="*/ 13 w 428"/>
                    <a:gd name="T23" fmla="*/ 3 h 98"/>
                    <a:gd name="T24" fmla="*/ 13 w 428"/>
                    <a:gd name="T25" fmla="*/ 3 h 98"/>
                    <a:gd name="T26" fmla="*/ 13 w 428"/>
                    <a:gd name="T27" fmla="*/ 3 h 98"/>
                    <a:gd name="T28" fmla="*/ 12 w 428"/>
                    <a:gd name="T29" fmla="*/ 3 h 98"/>
                    <a:gd name="T30" fmla="*/ 11 w 428"/>
                    <a:gd name="T31" fmla="*/ 3 h 98"/>
                    <a:gd name="T32" fmla="*/ 10 w 428"/>
                    <a:gd name="T33" fmla="*/ 3 h 98"/>
                    <a:gd name="T34" fmla="*/ 9 w 428"/>
                    <a:gd name="T35" fmla="*/ 3 h 98"/>
                    <a:gd name="T36" fmla="*/ 7 w 428"/>
                    <a:gd name="T37" fmla="*/ 3 h 98"/>
                    <a:gd name="T38" fmla="*/ 6 w 428"/>
                    <a:gd name="T39" fmla="*/ 3 h 98"/>
                    <a:gd name="T40" fmla="*/ 3 w 428"/>
                    <a:gd name="T41" fmla="*/ 3 h 98"/>
                    <a:gd name="T42" fmla="*/ 3 w 428"/>
                    <a:gd name="T43" fmla="*/ 3 h 98"/>
                    <a:gd name="T44" fmla="*/ 2 w 428"/>
                    <a:gd name="T45" fmla="*/ 3 h 98"/>
                    <a:gd name="T46" fmla="*/ 1 w 428"/>
                    <a:gd name="T47" fmla="*/ 2 h 98"/>
                    <a:gd name="T48" fmla="*/ 1 w 428"/>
                    <a:gd name="T49" fmla="*/ 2 h 98"/>
                    <a:gd name="T50" fmla="*/ 1 w 428"/>
                    <a:gd name="T51" fmla="*/ 1 h 98"/>
                    <a:gd name="T52" fmla="*/ 1 w 428"/>
                    <a:gd name="T53" fmla="*/ 1 h 98"/>
                    <a:gd name="T54" fmla="*/ 2 w 428"/>
                    <a:gd name="T55" fmla="*/ 1 h 98"/>
                    <a:gd name="T56" fmla="*/ 2 w 428"/>
                    <a:gd name="T57" fmla="*/ 1 h 98"/>
                    <a:gd name="T58" fmla="*/ 2 w 428"/>
                    <a:gd name="T59" fmla="*/ 1 h 98"/>
                    <a:gd name="T60" fmla="*/ 2 w 428"/>
                    <a:gd name="T61" fmla="*/ 1 h 98"/>
                    <a:gd name="T62" fmla="*/ 2 w 428"/>
                    <a:gd name="T63" fmla="*/ 1 h 98"/>
                    <a:gd name="T64" fmla="*/ 3 w 428"/>
                    <a:gd name="T65" fmla="*/ 1 h 98"/>
                    <a:gd name="T66" fmla="*/ 3 w 428"/>
                    <a:gd name="T67" fmla="*/ 1 h 9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8"/>
                    <a:gd name="T103" fmla="*/ 0 h 98"/>
                    <a:gd name="T104" fmla="*/ 428 w 428"/>
                    <a:gd name="T105" fmla="*/ 98 h 9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8" h="98">
                      <a:moveTo>
                        <a:pt x="115" y="24"/>
                      </a:moveTo>
                      <a:lnTo>
                        <a:pt x="133" y="27"/>
                      </a:lnTo>
                      <a:lnTo>
                        <a:pt x="153" y="28"/>
                      </a:lnTo>
                      <a:lnTo>
                        <a:pt x="175" y="30"/>
                      </a:lnTo>
                      <a:lnTo>
                        <a:pt x="197" y="32"/>
                      </a:lnTo>
                      <a:lnTo>
                        <a:pt x="221" y="32"/>
                      </a:lnTo>
                      <a:lnTo>
                        <a:pt x="245" y="32"/>
                      </a:lnTo>
                      <a:lnTo>
                        <a:pt x="268" y="30"/>
                      </a:lnTo>
                      <a:lnTo>
                        <a:pt x="292" y="28"/>
                      </a:lnTo>
                      <a:lnTo>
                        <a:pt x="313" y="28"/>
                      </a:lnTo>
                      <a:lnTo>
                        <a:pt x="333" y="27"/>
                      </a:lnTo>
                      <a:lnTo>
                        <a:pt x="352" y="25"/>
                      </a:lnTo>
                      <a:lnTo>
                        <a:pt x="368" y="24"/>
                      </a:lnTo>
                      <a:lnTo>
                        <a:pt x="382" y="22"/>
                      </a:lnTo>
                      <a:lnTo>
                        <a:pt x="392" y="22"/>
                      </a:lnTo>
                      <a:lnTo>
                        <a:pt x="398" y="20"/>
                      </a:lnTo>
                      <a:lnTo>
                        <a:pt x="401" y="20"/>
                      </a:lnTo>
                      <a:lnTo>
                        <a:pt x="428" y="17"/>
                      </a:lnTo>
                      <a:lnTo>
                        <a:pt x="428" y="20"/>
                      </a:lnTo>
                      <a:lnTo>
                        <a:pt x="428" y="28"/>
                      </a:lnTo>
                      <a:lnTo>
                        <a:pt x="428" y="38"/>
                      </a:lnTo>
                      <a:lnTo>
                        <a:pt x="428" y="41"/>
                      </a:lnTo>
                      <a:lnTo>
                        <a:pt x="428" y="68"/>
                      </a:lnTo>
                      <a:lnTo>
                        <a:pt x="428" y="87"/>
                      </a:lnTo>
                      <a:lnTo>
                        <a:pt x="407" y="90"/>
                      </a:lnTo>
                      <a:lnTo>
                        <a:pt x="406" y="90"/>
                      </a:lnTo>
                      <a:lnTo>
                        <a:pt x="401" y="90"/>
                      </a:lnTo>
                      <a:lnTo>
                        <a:pt x="393" y="92"/>
                      </a:lnTo>
                      <a:lnTo>
                        <a:pt x="385" y="92"/>
                      </a:lnTo>
                      <a:lnTo>
                        <a:pt x="374" y="93"/>
                      </a:lnTo>
                      <a:lnTo>
                        <a:pt x="362" y="93"/>
                      </a:lnTo>
                      <a:lnTo>
                        <a:pt x="346" y="95"/>
                      </a:lnTo>
                      <a:lnTo>
                        <a:pt x="330" y="95"/>
                      </a:lnTo>
                      <a:lnTo>
                        <a:pt x="311" y="96"/>
                      </a:lnTo>
                      <a:lnTo>
                        <a:pt x="292" y="96"/>
                      </a:lnTo>
                      <a:lnTo>
                        <a:pt x="270" y="98"/>
                      </a:lnTo>
                      <a:lnTo>
                        <a:pt x="248" y="98"/>
                      </a:lnTo>
                      <a:lnTo>
                        <a:pt x="224" y="98"/>
                      </a:lnTo>
                      <a:lnTo>
                        <a:pt x="201" y="98"/>
                      </a:lnTo>
                      <a:lnTo>
                        <a:pt x="175" y="98"/>
                      </a:lnTo>
                      <a:lnTo>
                        <a:pt x="148" y="96"/>
                      </a:lnTo>
                      <a:lnTo>
                        <a:pt x="122" y="95"/>
                      </a:lnTo>
                      <a:lnTo>
                        <a:pt x="98" y="92"/>
                      </a:lnTo>
                      <a:lnTo>
                        <a:pt x="76" y="88"/>
                      </a:lnTo>
                      <a:lnTo>
                        <a:pt x="57" y="84"/>
                      </a:lnTo>
                      <a:lnTo>
                        <a:pt x="41" y="77"/>
                      </a:lnTo>
                      <a:lnTo>
                        <a:pt x="28" y="69"/>
                      </a:lnTo>
                      <a:lnTo>
                        <a:pt x="17" y="62"/>
                      </a:lnTo>
                      <a:lnTo>
                        <a:pt x="9" y="52"/>
                      </a:lnTo>
                      <a:lnTo>
                        <a:pt x="2" y="39"/>
                      </a:lnTo>
                      <a:lnTo>
                        <a:pt x="0" y="28"/>
                      </a:lnTo>
                      <a:lnTo>
                        <a:pt x="2" y="19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5" y="0"/>
                      </a:lnTo>
                      <a:lnTo>
                        <a:pt x="47" y="17"/>
                      </a:lnTo>
                      <a:lnTo>
                        <a:pt x="49" y="11"/>
                      </a:lnTo>
                      <a:lnTo>
                        <a:pt x="51" y="6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9" y="2"/>
                      </a:lnTo>
                      <a:lnTo>
                        <a:pt x="51" y="3"/>
                      </a:lnTo>
                      <a:lnTo>
                        <a:pt x="55" y="6"/>
                      </a:lnTo>
                      <a:lnTo>
                        <a:pt x="60" y="8"/>
                      </a:lnTo>
                      <a:lnTo>
                        <a:pt x="69" y="11"/>
                      </a:lnTo>
                      <a:lnTo>
                        <a:pt x="81" y="16"/>
                      </a:lnTo>
                      <a:lnTo>
                        <a:pt x="96" y="19"/>
                      </a:lnTo>
                      <a:lnTo>
                        <a:pt x="115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8" name="Freeform 690"/>
                <p:cNvSpPr>
                  <a:spLocks/>
                </p:cNvSpPr>
                <p:nvPr/>
              </p:nvSpPr>
              <p:spPr bwMode="auto">
                <a:xfrm>
                  <a:off x="3329" y="1628"/>
                  <a:ext cx="190" cy="36"/>
                </a:xfrm>
                <a:custGeom>
                  <a:avLst/>
                  <a:gdLst>
                    <a:gd name="T0" fmla="*/ 1 w 380"/>
                    <a:gd name="T1" fmla="*/ 0 h 71"/>
                    <a:gd name="T2" fmla="*/ 0 w 380"/>
                    <a:gd name="T3" fmla="*/ 1 h 71"/>
                    <a:gd name="T4" fmla="*/ 0 w 380"/>
                    <a:gd name="T5" fmla="*/ 1 h 71"/>
                    <a:gd name="T6" fmla="*/ 0 w 380"/>
                    <a:gd name="T7" fmla="*/ 1 h 71"/>
                    <a:gd name="T8" fmla="*/ 1 w 380"/>
                    <a:gd name="T9" fmla="*/ 1 h 71"/>
                    <a:gd name="T10" fmla="*/ 1 w 380"/>
                    <a:gd name="T11" fmla="*/ 2 h 71"/>
                    <a:gd name="T12" fmla="*/ 1 w 380"/>
                    <a:gd name="T13" fmla="*/ 2 h 71"/>
                    <a:gd name="T14" fmla="*/ 1 w 380"/>
                    <a:gd name="T15" fmla="*/ 2 h 71"/>
                    <a:gd name="T16" fmla="*/ 3 w 380"/>
                    <a:gd name="T17" fmla="*/ 2 h 71"/>
                    <a:gd name="T18" fmla="*/ 3 w 380"/>
                    <a:gd name="T19" fmla="*/ 3 h 71"/>
                    <a:gd name="T20" fmla="*/ 5 w 380"/>
                    <a:gd name="T21" fmla="*/ 3 h 71"/>
                    <a:gd name="T22" fmla="*/ 6 w 380"/>
                    <a:gd name="T23" fmla="*/ 3 h 71"/>
                    <a:gd name="T24" fmla="*/ 6 w 380"/>
                    <a:gd name="T25" fmla="*/ 3 h 71"/>
                    <a:gd name="T26" fmla="*/ 7 w 380"/>
                    <a:gd name="T27" fmla="*/ 3 h 71"/>
                    <a:gd name="T28" fmla="*/ 7 w 380"/>
                    <a:gd name="T29" fmla="*/ 3 h 71"/>
                    <a:gd name="T30" fmla="*/ 9 w 380"/>
                    <a:gd name="T31" fmla="*/ 3 h 71"/>
                    <a:gd name="T32" fmla="*/ 10 w 380"/>
                    <a:gd name="T33" fmla="*/ 3 h 71"/>
                    <a:gd name="T34" fmla="*/ 10 w 380"/>
                    <a:gd name="T35" fmla="*/ 3 h 71"/>
                    <a:gd name="T36" fmla="*/ 11 w 380"/>
                    <a:gd name="T37" fmla="*/ 3 h 71"/>
                    <a:gd name="T38" fmla="*/ 11 w 380"/>
                    <a:gd name="T39" fmla="*/ 3 h 71"/>
                    <a:gd name="T40" fmla="*/ 11 w 380"/>
                    <a:gd name="T41" fmla="*/ 3 h 71"/>
                    <a:gd name="T42" fmla="*/ 12 w 380"/>
                    <a:gd name="T43" fmla="*/ 2 h 71"/>
                    <a:gd name="T44" fmla="*/ 12 w 380"/>
                    <a:gd name="T45" fmla="*/ 2 h 71"/>
                    <a:gd name="T46" fmla="*/ 12 w 380"/>
                    <a:gd name="T47" fmla="*/ 2 h 71"/>
                    <a:gd name="T48" fmla="*/ 12 w 380"/>
                    <a:gd name="T49" fmla="*/ 2 h 71"/>
                    <a:gd name="T50" fmla="*/ 12 w 380"/>
                    <a:gd name="T51" fmla="*/ 2 h 71"/>
                    <a:gd name="T52" fmla="*/ 12 w 380"/>
                    <a:gd name="T53" fmla="*/ 2 h 71"/>
                    <a:gd name="T54" fmla="*/ 12 w 380"/>
                    <a:gd name="T55" fmla="*/ 2 h 71"/>
                    <a:gd name="T56" fmla="*/ 12 w 380"/>
                    <a:gd name="T57" fmla="*/ 2 h 71"/>
                    <a:gd name="T58" fmla="*/ 12 w 380"/>
                    <a:gd name="T59" fmla="*/ 2 h 71"/>
                    <a:gd name="T60" fmla="*/ 11 w 380"/>
                    <a:gd name="T61" fmla="*/ 2 h 71"/>
                    <a:gd name="T62" fmla="*/ 11 w 380"/>
                    <a:gd name="T63" fmla="*/ 2 h 71"/>
                    <a:gd name="T64" fmla="*/ 10 w 380"/>
                    <a:gd name="T65" fmla="*/ 2 h 71"/>
                    <a:gd name="T66" fmla="*/ 10 w 380"/>
                    <a:gd name="T67" fmla="*/ 2 h 71"/>
                    <a:gd name="T68" fmla="*/ 9 w 380"/>
                    <a:gd name="T69" fmla="*/ 2 h 71"/>
                    <a:gd name="T70" fmla="*/ 7 w 380"/>
                    <a:gd name="T71" fmla="*/ 2 h 71"/>
                    <a:gd name="T72" fmla="*/ 6 w 380"/>
                    <a:gd name="T73" fmla="*/ 2 h 71"/>
                    <a:gd name="T74" fmla="*/ 6 w 380"/>
                    <a:gd name="T75" fmla="*/ 2 h 71"/>
                    <a:gd name="T76" fmla="*/ 6 w 380"/>
                    <a:gd name="T77" fmla="*/ 2 h 71"/>
                    <a:gd name="T78" fmla="*/ 5 w 380"/>
                    <a:gd name="T79" fmla="*/ 2 h 71"/>
                    <a:gd name="T80" fmla="*/ 3 w 380"/>
                    <a:gd name="T81" fmla="*/ 2 h 71"/>
                    <a:gd name="T82" fmla="*/ 3 w 380"/>
                    <a:gd name="T83" fmla="*/ 2 h 71"/>
                    <a:gd name="T84" fmla="*/ 3 w 380"/>
                    <a:gd name="T85" fmla="*/ 2 h 71"/>
                    <a:gd name="T86" fmla="*/ 1 w 380"/>
                    <a:gd name="T87" fmla="*/ 2 h 71"/>
                    <a:gd name="T88" fmla="*/ 1 w 380"/>
                    <a:gd name="T89" fmla="*/ 1 h 71"/>
                    <a:gd name="T90" fmla="*/ 1 w 380"/>
                    <a:gd name="T91" fmla="*/ 1 h 71"/>
                    <a:gd name="T92" fmla="*/ 1 w 380"/>
                    <a:gd name="T93" fmla="*/ 1 h 71"/>
                    <a:gd name="T94" fmla="*/ 1 w 380"/>
                    <a:gd name="T95" fmla="*/ 1 h 71"/>
                    <a:gd name="T96" fmla="*/ 1 w 380"/>
                    <a:gd name="T97" fmla="*/ 1 h 71"/>
                    <a:gd name="T98" fmla="*/ 1 w 380"/>
                    <a:gd name="T99" fmla="*/ 1 h 71"/>
                    <a:gd name="T100" fmla="*/ 1 w 380"/>
                    <a:gd name="T101" fmla="*/ 0 h 7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80"/>
                    <a:gd name="T154" fmla="*/ 0 h 71"/>
                    <a:gd name="T155" fmla="*/ 380 w 380"/>
                    <a:gd name="T156" fmla="*/ 71 h 7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80" h="71">
                      <a:moveTo>
                        <a:pt x="3" y="0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1" y="31"/>
                      </a:lnTo>
                      <a:lnTo>
                        <a:pt x="9" y="41"/>
                      </a:lnTo>
                      <a:lnTo>
                        <a:pt x="22" y="50"/>
                      </a:lnTo>
                      <a:lnTo>
                        <a:pt x="45" y="58"/>
                      </a:lnTo>
                      <a:lnTo>
                        <a:pt x="79" y="64"/>
                      </a:lnTo>
                      <a:lnTo>
                        <a:pt x="124" y="69"/>
                      </a:lnTo>
                      <a:lnTo>
                        <a:pt x="151" y="71"/>
                      </a:lnTo>
                      <a:lnTo>
                        <a:pt x="177" y="71"/>
                      </a:lnTo>
                      <a:lnTo>
                        <a:pt x="202" y="71"/>
                      </a:lnTo>
                      <a:lnTo>
                        <a:pt x="226" y="71"/>
                      </a:lnTo>
                      <a:lnTo>
                        <a:pt x="248" y="71"/>
                      </a:lnTo>
                      <a:lnTo>
                        <a:pt x="268" y="71"/>
                      </a:lnTo>
                      <a:lnTo>
                        <a:pt x="289" y="69"/>
                      </a:lnTo>
                      <a:lnTo>
                        <a:pt x="306" y="69"/>
                      </a:lnTo>
                      <a:lnTo>
                        <a:pt x="323" y="68"/>
                      </a:lnTo>
                      <a:lnTo>
                        <a:pt x="338" y="68"/>
                      </a:lnTo>
                      <a:lnTo>
                        <a:pt x="350" y="66"/>
                      </a:lnTo>
                      <a:lnTo>
                        <a:pt x="360" y="64"/>
                      </a:lnTo>
                      <a:lnTo>
                        <a:pt x="369" y="64"/>
                      </a:lnTo>
                      <a:lnTo>
                        <a:pt x="376" y="63"/>
                      </a:lnTo>
                      <a:lnTo>
                        <a:pt x="379" y="63"/>
                      </a:lnTo>
                      <a:lnTo>
                        <a:pt x="380" y="63"/>
                      </a:lnTo>
                      <a:lnTo>
                        <a:pt x="380" y="36"/>
                      </a:lnTo>
                      <a:lnTo>
                        <a:pt x="379" y="36"/>
                      </a:lnTo>
                      <a:lnTo>
                        <a:pt x="372" y="38"/>
                      </a:lnTo>
                      <a:lnTo>
                        <a:pt x="361" y="38"/>
                      </a:lnTo>
                      <a:lnTo>
                        <a:pt x="349" y="39"/>
                      </a:lnTo>
                      <a:lnTo>
                        <a:pt x="331" y="41"/>
                      </a:lnTo>
                      <a:lnTo>
                        <a:pt x="312" y="42"/>
                      </a:lnTo>
                      <a:lnTo>
                        <a:pt x="292" y="44"/>
                      </a:lnTo>
                      <a:lnTo>
                        <a:pt x="270" y="45"/>
                      </a:lnTo>
                      <a:lnTo>
                        <a:pt x="246" y="47"/>
                      </a:lnTo>
                      <a:lnTo>
                        <a:pt x="221" y="47"/>
                      </a:lnTo>
                      <a:lnTo>
                        <a:pt x="197" y="49"/>
                      </a:lnTo>
                      <a:lnTo>
                        <a:pt x="172" y="49"/>
                      </a:lnTo>
                      <a:lnTo>
                        <a:pt x="148" y="47"/>
                      </a:lnTo>
                      <a:lnTo>
                        <a:pt x="126" y="45"/>
                      </a:lnTo>
                      <a:lnTo>
                        <a:pt x="104" y="44"/>
                      </a:lnTo>
                      <a:lnTo>
                        <a:pt x="85" y="41"/>
                      </a:lnTo>
                      <a:lnTo>
                        <a:pt x="53" y="33"/>
                      </a:lnTo>
                      <a:lnTo>
                        <a:pt x="31" y="25"/>
                      </a:lnTo>
                      <a:lnTo>
                        <a:pt x="17" y="19"/>
                      </a:lnTo>
                      <a:lnTo>
                        <a:pt x="8" y="12"/>
                      </a:lnTo>
                      <a:lnTo>
                        <a:pt x="3" y="8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DE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9" name="Freeform 691"/>
                <p:cNvSpPr>
                  <a:spLocks/>
                </p:cNvSpPr>
                <p:nvPr/>
              </p:nvSpPr>
              <p:spPr bwMode="auto">
                <a:xfrm>
                  <a:off x="3309" y="1401"/>
                  <a:ext cx="273" cy="234"/>
                </a:xfrm>
                <a:custGeom>
                  <a:avLst/>
                  <a:gdLst>
                    <a:gd name="T0" fmla="*/ 17 w 547"/>
                    <a:gd name="T1" fmla="*/ 1 h 467"/>
                    <a:gd name="T2" fmla="*/ 17 w 547"/>
                    <a:gd name="T3" fmla="*/ 14 h 467"/>
                    <a:gd name="T4" fmla="*/ 17 w 547"/>
                    <a:gd name="T5" fmla="*/ 15 h 467"/>
                    <a:gd name="T6" fmla="*/ 16 w 547"/>
                    <a:gd name="T7" fmla="*/ 15 h 467"/>
                    <a:gd name="T8" fmla="*/ 1 w 547"/>
                    <a:gd name="T9" fmla="*/ 15 h 467"/>
                    <a:gd name="T10" fmla="*/ 1 w 547"/>
                    <a:gd name="T11" fmla="*/ 15 h 467"/>
                    <a:gd name="T12" fmla="*/ 0 w 547"/>
                    <a:gd name="T13" fmla="*/ 14 h 467"/>
                    <a:gd name="T14" fmla="*/ 0 w 547"/>
                    <a:gd name="T15" fmla="*/ 1 h 467"/>
                    <a:gd name="T16" fmla="*/ 0 w 547"/>
                    <a:gd name="T17" fmla="*/ 0 h 467"/>
                    <a:gd name="T18" fmla="*/ 0 w 547"/>
                    <a:gd name="T19" fmla="*/ 0 h 467"/>
                    <a:gd name="T20" fmla="*/ 16 w 547"/>
                    <a:gd name="T21" fmla="*/ 0 h 467"/>
                    <a:gd name="T22" fmla="*/ 17 w 547"/>
                    <a:gd name="T23" fmla="*/ 0 h 467"/>
                    <a:gd name="T24" fmla="*/ 17 w 547"/>
                    <a:gd name="T25" fmla="*/ 1 h 4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7"/>
                    <a:gd name="T40" fmla="*/ 0 h 467"/>
                    <a:gd name="T41" fmla="*/ 547 w 547"/>
                    <a:gd name="T42" fmla="*/ 467 h 4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7" h="467">
                      <a:moveTo>
                        <a:pt x="547" y="22"/>
                      </a:moveTo>
                      <a:lnTo>
                        <a:pt x="547" y="445"/>
                      </a:lnTo>
                      <a:lnTo>
                        <a:pt x="547" y="467"/>
                      </a:lnTo>
                      <a:lnTo>
                        <a:pt x="523" y="467"/>
                      </a:lnTo>
                      <a:lnTo>
                        <a:pt x="55" y="467"/>
                      </a:lnTo>
                      <a:lnTo>
                        <a:pt x="32" y="463"/>
                      </a:lnTo>
                      <a:lnTo>
                        <a:pt x="0" y="445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523" y="0"/>
                      </a:lnTo>
                      <a:lnTo>
                        <a:pt x="547" y="0"/>
                      </a:lnTo>
                      <a:lnTo>
                        <a:pt x="54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0" name="Rectangle 692"/>
                <p:cNvSpPr>
                  <a:spLocks noChangeArrowheads="1"/>
                </p:cNvSpPr>
                <p:nvPr/>
              </p:nvSpPr>
              <p:spPr bwMode="auto">
                <a:xfrm>
                  <a:off x="3320" y="1412"/>
                  <a:ext cx="250" cy="212"/>
                </a:xfrm>
                <a:prstGeom prst="rect">
                  <a:avLst/>
                </a:prstGeom>
                <a:solidFill>
                  <a:srgbClr val="EDED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1" name="Freeform 693"/>
                <p:cNvSpPr>
                  <a:spLocks/>
                </p:cNvSpPr>
                <p:nvPr/>
              </p:nvSpPr>
              <p:spPr bwMode="auto">
                <a:xfrm>
                  <a:off x="3275" y="1408"/>
                  <a:ext cx="57" cy="220"/>
                </a:xfrm>
                <a:custGeom>
                  <a:avLst/>
                  <a:gdLst>
                    <a:gd name="T0" fmla="*/ 2 w 114"/>
                    <a:gd name="T1" fmla="*/ 13 h 441"/>
                    <a:gd name="T2" fmla="*/ 1 w 114"/>
                    <a:gd name="T3" fmla="*/ 13 h 441"/>
                    <a:gd name="T4" fmla="*/ 1 w 114"/>
                    <a:gd name="T5" fmla="*/ 13 h 441"/>
                    <a:gd name="T6" fmla="*/ 1 w 114"/>
                    <a:gd name="T7" fmla="*/ 12 h 441"/>
                    <a:gd name="T8" fmla="*/ 0 w 114"/>
                    <a:gd name="T9" fmla="*/ 4 h 441"/>
                    <a:gd name="T10" fmla="*/ 0 w 114"/>
                    <a:gd name="T11" fmla="*/ 4 h 441"/>
                    <a:gd name="T12" fmla="*/ 1 w 114"/>
                    <a:gd name="T13" fmla="*/ 4 h 441"/>
                    <a:gd name="T14" fmla="*/ 3 w 114"/>
                    <a:gd name="T15" fmla="*/ 0 h 441"/>
                    <a:gd name="T16" fmla="*/ 4 w 114"/>
                    <a:gd name="T17" fmla="*/ 0 h 441"/>
                    <a:gd name="T18" fmla="*/ 4 w 114"/>
                    <a:gd name="T19" fmla="*/ 13 h 441"/>
                    <a:gd name="T20" fmla="*/ 4 w 114"/>
                    <a:gd name="T21" fmla="*/ 13 h 441"/>
                    <a:gd name="T22" fmla="*/ 2 w 114"/>
                    <a:gd name="T23" fmla="*/ 13 h 4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4"/>
                    <a:gd name="T37" fmla="*/ 0 h 441"/>
                    <a:gd name="T38" fmla="*/ 114 w 114"/>
                    <a:gd name="T39" fmla="*/ 441 h 4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4" h="441">
                      <a:moveTo>
                        <a:pt x="62" y="431"/>
                      </a:moveTo>
                      <a:lnTo>
                        <a:pt x="22" y="425"/>
                      </a:lnTo>
                      <a:lnTo>
                        <a:pt x="10" y="419"/>
                      </a:lnTo>
                      <a:lnTo>
                        <a:pt x="10" y="406"/>
                      </a:lnTo>
                      <a:lnTo>
                        <a:pt x="0" y="153"/>
                      </a:lnTo>
                      <a:lnTo>
                        <a:pt x="0" y="149"/>
                      </a:lnTo>
                      <a:lnTo>
                        <a:pt x="2" y="144"/>
                      </a:lnTo>
                      <a:lnTo>
                        <a:pt x="70" y="0"/>
                      </a:lnTo>
                      <a:lnTo>
                        <a:pt x="114" y="8"/>
                      </a:lnTo>
                      <a:lnTo>
                        <a:pt x="114" y="431"/>
                      </a:lnTo>
                      <a:lnTo>
                        <a:pt x="111" y="441"/>
                      </a:lnTo>
                      <a:lnTo>
                        <a:pt x="62" y="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2" name="Freeform 694"/>
                <p:cNvSpPr>
                  <a:spLocks/>
                </p:cNvSpPr>
                <p:nvPr/>
              </p:nvSpPr>
              <p:spPr bwMode="auto">
                <a:xfrm>
                  <a:off x="3287" y="1412"/>
                  <a:ext cx="33" cy="204"/>
                </a:xfrm>
                <a:custGeom>
                  <a:avLst/>
                  <a:gdLst>
                    <a:gd name="T0" fmla="*/ 2 w 66"/>
                    <a:gd name="T1" fmla="*/ 0 h 407"/>
                    <a:gd name="T2" fmla="*/ 0 w 66"/>
                    <a:gd name="T3" fmla="*/ 5 h 407"/>
                    <a:gd name="T4" fmla="*/ 1 w 66"/>
                    <a:gd name="T5" fmla="*/ 13 h 407"/>
                    <a:gd name="T6" fmla="*/ 2 w 66"/>
                    <a:gd name="T7" fmla="*/ 13 h 407"/>
                    <a:gd name="T8" fmla="*/ 2 w 66"/>
                    <a:gd name="T9" fmla="*/ 0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407"/>
                    <a:gd name="T17" fmla="*/ 66 w 66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407">
                      <a:moveTo>
                        <a:pt x="66" y="0"/>
                      </a:moveTo>
                      <a:lnTo>
                        <a:pt x="0" y="145"/>
                      </a:lnTo>
                      <a:lnTo>
                        <a:pt x="8" y="396"/>
                      </a:lnTo>
                      <a:lnTo>
                        <a:pt x="65" y="40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3" name="Freeform 695"/>
                <p:cNvSpPr>
                  <a:spLocks/>
                </p:cNvSpPr>
                <p:nvPr/>
              </p:nvSpPr>
              <p:spPr bwMode="auto">
                <a:xfrm>
                  <a:off x="3344" y="1433"/>
                  <a:ext cx="222" cy="171"/>
                </a:xfrm>
                <a:custGeom>
                  <a:avLst/>
                  <a:gdLst>
                    <a:gd name="T0" fmla="*/ 1 w 443"/>
                    <a:gd name="T1" fmla="*/ 2 h 343"/>
                    <a:gd name="T2" fmla="*/ 0 w 443"/>
                    <a:gd name="T3" fmla="*/ 1 h 343"/>
                    <a:gd name="T4" fmla="*/ 0 w 443"/>
                    <a:gd name="T5" fmla="*/ 1 h 343"/>
                    <a:gd name="T6" fmla="*/ 1 w 443"/>
                    <a:gd name="T7" fmla="*/ 1 h 343"/>
                    <a:gd name="T8" fmla="*/ 1 w 443"/>
                    <a:gd name="T9" fmla="*/ 0 h 343"/>
                    <a:gd name="T10" fmla="*/ 1 w 443"/>
                    <a:gd name="T11" fmla="*/ 0 h 343"/>
                    <a:gd name="T12" fmla="*/ 1 w 443"/>
                    <a:gd name="T13" fmla="*/ 0 h 343"/>
                    <a:gd name="T14" fmla="*/ 1 w 443"/>
                    <a:gd name="T15" fmla="*/ 0 h 343"/>
                    <a:gd name="T16" fmla="*/ 2 w 443"/>
                    <a:gd name="T17" fmla="*/ 0 h 343"/>
                    <a:gd name="T18" fmla="*/ 2 w 443"/>
                    <a:gd name="T19" fmla="*/ 0 h 343"/>
                    <a:gd name="T20" fmla="*/ 2 w 443"/>
                    <a:gd name="T21" fmla="*/ 0 h 343"/>
                    <a:gd name="T22" fmla="*/ 3 w 443"/>
                    <a:gd name="T23" fmla="*/ 0 h 343"/>
                    <a:gd name="T24" fmla="*/ 3 w 443"/>
                    <a:gd name="T25" fmla="*/ 0 h 343"/>
                    <a:gd name="T26" fmla="*/ 12 w 443"/>
                    <a:gd name="T27" fmla="*/ 0 h 343"/>
                    <a:gd name="T28" fmla="*/ 13 w 443"/>
                    <a:gd name="T29" fmla="*/ 0 h 343"/>
                    <a:gd name="T30" fmla="*/ 13 w 443"/>
                    <a:gd name="T31" fmla="*/ 0 h 343"/>
                    <a:gd name="T32" fmla="*/ 13 w 443"/>
                    <a:gd name="T33" fmla="*/ 0 h 343"/>
                    <a:gd name="T34" fmla="*/ 14 w 443"/>
                    <a:gd name="T35" fmla="*/ 0 h 343"/>
                    <a:gd name="T36" fmla="*/ 14 w 443"/>
                    <a:gd name="T37" fmla="*/ 0 h 343"/>
                    <a:gd name="T38" fmla="*/ 14 w 443"/>
                    <a:gd name="T39" fmla="*/ 1 h 343"/>
                    <a:gd name="T40" fmla="*/ 14 w 443"/>
                    <a:gd name="T41" fmla="*/ 1 h 343"/>
                    <a:gd name="T42" fmla="*/ 14 w 443"/>
                    <a:gd name="T43" fmla="*/ 1 h 343"/>
                    <a:gd name="T44" fmla="*/ 14 w 443"/>
                    <a:gd name="T45" fmla="*/ 8 h 343"/>
                    <a:gd name="T46" fmla="*/ 14 w 443"/>
                    <a:gd name="T47" fmla="*/ 8 h 343"/>
                    <a:gd name="T48" fmla="*/ 14 w 443"/>
                    <a:gd name="T49" fmla="*/ 9 h 343"/>
                    <a:gd name="T50" fmla="*/ 14 w 443"/>
                    <a:gd name="T51" fmla="*/ 9 h 343"/>
                    <a:gd name="T52" fmla="*/ 14 w 443"/>
                    <a:gd name="T53" fmla="*/ 9 h 343"/>
                    <a:gd name="T54" fmla="*/ 14 w 443"/>
                    <a:gd name="T55" fmla="*/ 9 h 343"/>
                    <a:gd name="T56" fmla="*/ 14 w 443"/>
                    <a:gd name="T57" fmla="*/ 10 h 343"/>
                    <a:gd name="T58" fmla="*/ 14 w 443"/>
                    <a:gd name="T59" fmla="*/ 10 h 343"/>
                    <a:gd name="T60" fmla="*/ 13 w 443"/>
                    <a:gd name="T61" fmla="*/ 10 h 343"/>
                    <a:gd name="T62" fmla="*/ 13 w 443"/>
                    <a:gd name="T63" fmla="*/ 10 h 343"/>
                    <a:gd name="T64" fmla="*/ 13 w 443"/>
                    <a:gd name="T65" fmla="*/ 10 h 343"/>
                    <a:gd name="T66" fmla="*/ 13 w 443"/>
                    <a:gd name="T67" fmla="*/ 10 h 343"/>
                    <a:gd name="T68" fmla="*/ 12 w 443"/>
                    <a:gd name="T69" fmla="*/ 10 h 343"/>
                    <a:gd name="T70" fmla="*/ 12 w 443"/>
                    <a:gd name="T71" fmla="*/ 10 h 343"/>
                    <a:gd name="T72" fmla="*/ 3 w 443"/>
                    <a:gd name="T73" fmla="*/ 10 h 343"/>
                    <a:gd name="T74" fmla="*/ 2 w 443"/>
                    <a:gd name="T75" fmla="*/ 10 h 343"/>
                    <a:gd name="T76" fmla="*/ 2 w 443"/>
                    <a:gd name="T77" fmla="*/ 10 h 343"/>
                    <a:gd name="T78" fmla="*/ 2 w 443"/>
                    <a:gd name="T79" fmla="*/ 10 h 343"/>
                    <a:gd name="T80" fmla="*/ 1 w 443"/>
                    <a:gd name="T81" fmla="*/ 10 h 343"/>
                    <a:gd name="T82" fmla="*/ 1 w 443"/>
                    <a:gd name="T83" fmla="*/ 10 h 343"/>
                    <a:gd name="T84" fmla="*/ 1 w 443"/>
                    <a:gd name="T85" fmla="*/ 9 h 343"/>
                    <a:gd name="T86" fmla="*/ 1 w 443"/>
                    <a:gd name="T87" fmla="*/ 9 h 343"/>
                    <a:gd name="T88" fmla="*/ 1 w 443"/>
                    <a:gd name="T89" fmla="*/ 8 h 343"/>
                    <a:gd name="T90" fmla="*/ 1 w 443"/>
                    <a:gd name="T91" fmla="*/ 7 h 343"/>
                    <a:gd name="T92" fmla="*/ 1 w 443"/>
                    <a:gd name="T93" fmla="*/ 4 h 343"/>
                    <a:gd name="T94" fmla="*/ 0 w 443"/>
                    <a:gd name="T95" fmla="*/ 2 h 343"/>
                    <a:gd name="T96" fmla="*/ 0 w 443"/>
                    <a:gd name="T97" fmla="*/ 1 h 343"/>
                    <a:gd name="T98" fmla="*/ 1 w 443"/>
                    <a:gd name="T99" fmla="*/ 2 h 34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43"/>
                    <a:gd name="T151" fmla="*/ 0 h 343"/>
                    <a:gd name="T152" fmla="*/ 443 w 443"/>
                    <a:gd name="T153" fmla="*/ 343 h 34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43" h="343">
                      <a:moveTo>
                        <a:pt x="1" y="66"/>
                      </a:moveTo>
                      <a:lnTo>
                        <a:pt x="0" y="62"/>
                      </a:lnTo>
                      <a:lnTo>
                        <a:pt x="0" y="52"/>
                      </a:lnTo>
                      <a:lnTo>
                        <a:pt x="3" y="38"/>
                      </a:lnTo>
                      <a:lnTo>
                        <a:pt x="11" y="24"/>
                      </a:lnTo>
                      <a:lnTo>
                        <a:pt x="17" y="17"/>
                      </a:lnTo>
                      <a:lnTo>
                        <a:pt x="23" y="13"/>
                      </a:lnTo>
                      <a:lnTo>
                        <a:pt x="30" y="9"/>
                      </a:lnTo>
                      <a:lnTo>
                        <a:pt x="38" y="6"/>
                      </a:lnTo>
                      <a:lnTo>
                        <a:pt x="47" y="3"/>
                      </a:lnTo>
                      <a:lnTo>
                        <a:pt x="57" y="2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379" y="0"/>
                      </a:lnTo>
                      <a:lnTo>
                        <a:pt x="388" y="2"/>
                      </a:lnTo>
                      <a:lnTo>
                        <a:pt x="399" y="5"/>
                      </a:lnTo>
                      <a:lnTo>
                        <a:pt x="409" y="9"/>
                      </a:lnTo>
                      <a:lnTo>
                        <a:pt x="418" y="16"/>
                      </a:lnTo>
                      <a:lnTo>
                        <a:pt x="426" y="25"/>
                      </a:lnTo>
                      <a:lnTo>
                        <a:pt x="432" y="35"/>
                      </a:lnTo>
                      <a:lnTo>
                        <a:pt x="437" y="47"/>
                      </a:lnTo>
                      <a:lnTo>
                        <a:pt x="439" y="62"/>
                      </a:lnTo>
                      <a:lnTo>
                        <a:pt x="442" y="286"/>
                      </a:lnTo>
                      <a:lnTo>
                        <a:pt x="442" y="281"/>
                      </a:lnTo>
                      <a:lnTo>
                        <a:pt x="443" y="289"/>
                      </a:lnTo>
                      <a:lnTo>
                        <a:pt x="443" y="299"/>
                      </a:lnTo>
                      <a:lnTo>
                        <a:pt x="440" y="310"/>
                      </a:lnTo>
                      <a:lnTo>
                        <a:pt x="434" y="319"/>
                      </a:lnTo>
                      <a:lnTo>
                        <a:pt x="429" y="325"/>
                      </a:lnTo>
                      <a:lnTo>
                        <a:pt x="423" y="330"/>
                      </a:lnTo>
                      <a:lnTo>
                        <a:pt x="415" y="333"/>
                      </a:lnTo>
                      <a:lnTo>
                        <a:pt x="409" y="336"/>
                      </a:lnTo>
                      <a:lnTo>
                        <a:pt x="399" y="340"/>
                      </a:lnTo>
                      <a:lnTo>
                        <a:pt x="390" y="341"/>
                      </a:lnTo>
                      <a:lnTo>
                        <a:pt x="379" y="343"/>
                      </a:lnTo>
                      <a:lnTo>
                        <a:pt x="368" y="343"/>
                      </a:lnTo>
                      <a:lnTo>
                        <a:pt x="75" y="343"/>
                      </a:lnTo>
                      <a:lnTo>
                        <a:pt x="64" y="341"/>
                      </a:lnTo>
                      <a:lnTo>
                        <a:pt x="52" y="340"/>
                      </a:lnTo>
                      <a:lnTo>
                        <a:pt x="39" y="335"/>
                      </a:lnTo>
                      <a:lnTo>
                        <a:pt x="28" y="329"/>
                      </a:lnTo>
                      <a:lnTo>
                        <a:pt x="19" y="321"/>
                      </a:lnTo>
                      <a:lnTo>
                        <a:pt x="11" y="310"/>
                      </a:lnTo>
                      <a:lnTo>
                        <a:pt x="4" y="297"/>
                      </a:lnTo>
                      <a:lnTo>
                        <a:pt x="3" y="281"/>
                      </a:lnTo>
                      <a:lnTo>
                        <a:pt x="3" y="231"/>
                      </a:lnTo>
                      <a:lnTo>
                        <a:pt x="1" y="158"/>
                      </a:lnTo>
                      <a:lnTo>
                        <a:pt x="0" y="92"/>
                      </a:lnTo>
                      <a:lnTo>
                        <a:pt x="0" y="62"/>
                      </a:lnTo>
                      <a:lnTo>
                        <a:pt x="1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4" name="Freeform 696"/>
                <p:cNvSpPr>
                  <a:spLocks/>
                </p:cNvSpPr>
                <p:nvPr/>
              </p:nvSpPr>
              <p:spPr bwMode="auto">
                <a:xfrm>
                  <a:off x="3359" y="1451"/>
                  <a:ext cx="193" cy="142"/>
                </a:xfrm>
                <a:custGeom>
                  <a:avLst/>
                  <a:gdLst>
                    <a:gd name="T0" fmla="*/ 10 w 387"/>
                    <a:gd name="T1" fmla="*/ 0 h 285"/>
                    <a:gd name="T2" fmla="*/ 9 w 387"/>
                    <a:gd name="T3" fmla="*/ 0 h 285"/>
                    <a:gd name="T4" fmla="*/ 8 w 387"/>
                    <a:gd name="T5" fmla="*/ 0 h 285"/>
                    <a:gd name="T6" fmla="*/ 7 w 387"/>
                    <a:gd name="T7" fmla="*/ 0 h 285"/>
                    <a:gd name="T8" fmla="*/ 5 w 387"/>
                    <a:gd name="T9" fmla="*/ 0 h 285"/>
                    <a:gd name="T10" fmla="*/ 3 w 387"/>
                    <a:gd name="T11" fmla="*/ 0 h 285"/>
                    <a:gd name="T12" fmla="*/ 2 w 387"/>
                    <a:gd name="T13" fmla="*/ 0 h 285"/>
                    <a:gd name="T14" fmla="*/ 1 w 387"/>
                    <a:gd name="T15" fmla="*/ 0 h 285"/>
                    <a:gd name="T16" fmla="*/ 0 w 387"/>
                    <a:gd name="T17" fmla="*/ 0 h 285"/>
                    <a:gd name="T18" fmla="*/ 0 w 387"/>
                    <a:gd name="T19" fmla="*/ 0 h 285"/>
                    <a:gd name="T20" fmla="*/ 0 w 387"/>
                    <a:gd name="T21" fmla="*/ 7 h 285"/>
                    <a:gd name="T22" fmla="*/ 0 w 387"/>
                    <a:gd name="T23" fmla="*/ 7 h 285"/>
                    <a:gd name="T24" fmla="*/ 0 w 387"/>
                    <a:gd name="T25" fmla="*/ 8 h 285"/>
                    <a:gd name="T26" fmla="*/ 0 w 387"/>
                    <a:gd name="T27" fmla="*/ 8 h 285"/>
                    <a:gd name="T28" fmla="*/ 1 w 387"/>
                    <a:gd name="T29" fmla="*/ 8 h 285"/>
                    <a:gd name="T30" fmla="*/ 1 w 387"/>
                    <a:gd name="T31" fmla="*/ 8 h 285"/>
                    <a:gd name="T32" fmla="*/ 2 w 387"/>
                    <a:gd name="T33" fmla="*/ 8 h 285"/>
                    <a:gd name="T34" fmla="*/ 3 w 387"/>
                    <a:gd name="T35" fmla="*/ 8 h 285"/>
                    <a:gd name="T36" fmla="*/ 5 w 387"/>
                    <a:gd name="T37" fmla="*/ 8 h 285"/>
                    <a:gd name="T38" fmla="*/ 7 w 387"/>
                    <a:gd name="T39" fmla="*/ 8 h 285"/>
                    <a:gd name="T40" fmla="*/ 9 w 387"/>
                    <a:gd name="T41" fmla="*/ 8 h 285"/>
                    <a:gd name="T42" fmla="*/ 10 w 387"/>
                    <a:gd name="T43" fmla="*/ 8 h 285"/>
                    <a:gd name="T44" fmla="*/ 11 w 387"/>
                    <a:gd name="T45" fmla="*/ 8 h 285"/>
                    <a:gd name="T46" fmla="*/ 11 w 387"/>
                    <a:gd name="T47" fmla="*/ 7 h 285"/>
                    <a:gd name="T48" fmla="*/ 11 w 387"/>
                    <a:gd name="T49" fmla="*/ 0 h 285"/>
                    <a:gd name="T50" fmla="*/ 12 w 387"/>
                    <a:gd name="T51" fmla="*/ 0 h 285"/>
                    <a:gd name="T52" fmla="*/ 12 w 387"/>
                    <a:gd name="T53" fmla="*/ 0 h 285"/>
                    <a:gd name="T54" fmla="*/ 12 w 387"/>
                    <a:gd name="T55" fmla="*/ 0 h 285"/>
                    <a:gd name="T56" fmla="*/ 12 w 387"/>
                    <a:gd name="T57" fmla="*/ 0 h 285"/>
                    <a:gd name="T58" fmla="*/ 12 w 387"/>
                    <a:gd name="T59" fmla="*/ 0 h 285"/>
                    <a:gd name="T60" fmla="*/ 11 w 387"/>
                    <a:gd name="T61" fmla="*/ 0 h 285"/>
                    <a:gd name="T62" fmla="*/ 10 w 387"/>
                    <a:gd name="T63" fmla="*/ 0 h 2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7"/>
                    <a:gd name="T97" fmla="*/ 0 h 285"/>
                    <a:gd name="T98" fmla="*/ 387 w 387"/>
                    <a:gd name="T99" fmla="*/ 285 h 2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7" h="285">
                      <a:moveTo>
                        <a:pt x="342" y="0"/>
                      </a:moveTo>
                      <a:lnTo>
                        <a:pt x="339" y="0"/>
                      </a:lnTo>
                      <a:lnTo>
                        <a:pt x="330" y="0"/>
                      </a:lnTo>
                      <a:lnTo>
                        <a:pt x="317" y="0"/>
                      </a:lnTo>
                      <a:lnTo>
                        <a:pt x="298" y="0"/>
                      </a:lnTo>
                      <a:lnTo>
                        <a:pt x="278" y="0"/>
                      </a:lnTo>
                      <a:lnTo>
                        <a:pt x="254" y="0"/>
                      </a:lnTo>
                      <a:lnTo>
                        <a:pt x="227" y="0"/>
                      </a:lnTo>
                      <a:lnTo>
                        <a:pt x="200" y="0"/>
                      </a:lnTo>
                      <a:lnTo>
                        <a:pt x="173" y="0"/>
                      </a:lnTo>
                      <a:lnTo>
                        <a:pt x="148" y="0"/>
                      </a:lnTo>
                      <a:lnTo>
                        <a:pt x="123" y="0"/>
                      </a:lnTo>
                      <a:lnTo>
                        <a:pt x="99" y="0"/>
                      </a:lnTo>
                      <a:lnTo>
                        <a:pt x="79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44" y="0"/>
                      </a:lnTo>
                      <a:lnTo>
                        <a:pt x="28" y="5"/>
                      </a:lnTo>
                      <a:lnTo>
                        <a:pt x="14" y="13"/>
                      </a:lnTo>
                      <a:lnTo>
                        <a:pt x="3" y="22"/>
                      </a:lnTo>
                      <a:lnTo>
                        <a:pt x="0" y="27"/>
                      </a:lnTo>
                      <a:lnTo>
                        <a:pt x="0" y="233"/>
                      </a:lnTo>
                      <a:lnTo>
                        <a:pt x="1" y="244"/>
                      </a:lnTo>
                      <a:lnTo>
                        <a:pt x="3" y="253"/>
                      </a:lnTo>
                      <a:lnTo>
                        <a:pt x="4" y="263"/>
                      </a:lnTo>
                      <a:lnTo>
                        <a:pt x="6" y="270"/>
                      </a:lnTo>
                      <a:lnTo>
                        <a:pt x="19" y="278"/>
                      </a:lnTo>
                      <a:lnTo>
                        <a:pt x="31" y="283"/>
                      </a:lnTo>
                      <a:lnTo>
                        <a:pt x="41" y="285"/>
                      </a:lnTo>
                      <a:lnTo>
                        <a:pt x="45" y="285"/>
                      </a:lnTo>
                      <a:lnTo>
                        <a:pt x="49" y="285"/>
                      </a:lnTo>
                      <a:lnTo>
                        <a:pt x="55" y="285"/>
                      </a:lnTo>
                      <a:lnTo>
                        <a:pt x="66" y="285"/>
                      </a:lnTo>
                      <a:lnTo>
                        <a:pt x="80" y="285"/>
                      </a:lnTo>
                      <a:lnTo>
                        <a:pt x="98" y="285"/>
                      </a:lnTo>
                      <a:lnTo>
                        <a:pt x="118" y="285"/>
                      </a:lnTo>
                      <a:lnTo>
                        <a:pt x="139" y="285"/>
                      </a:lnTo>
                      <a:lnTo>
                        <a:pt x="162" y="285"/>
                      </a:lnTo>
                      <a:lnTo>
                        <a:pt x="196" y="283"/>
                      </a:lnTo>
                      <a:lnTo>
                        <a:pt x="229" y="281"/>
                      </a:lnTo>
                      <a:lnTo>
                        <a:pt x="260" y="278"/>
                      </a:lnTo>
                      <a:lnTo>
                        <a:pt x="289" y="275"/>
                      </a:lnTo>
                      <a:lnTo>
                        <a:pt x="314" y="274"/>
                      </a:lnTo>
                      <a:lnTo>
                        <a:pt x="335" y="270"/>
                      </a:lnTo>
                      <a:lnTo>
                        <a:pt x="349" y="266"/>
                      </a:lnTo>
                      <a:lnTo>
                        <a:pt x="357" y="263"/>
                      </a:lnTo>
                      <a:lnTo>
                        <a:pt x="360" y="259"/>
                      </a:lnTo>
                      <a:lnTo>
                        <a:pt x="368" y="236"/>
                      </a:lnTo>
                      <a:lnTo>
                        <a:pt x="374" y="166"/>
                      </a:lnTo>
                      <a:lnTo>
                        <a:pt x="376" y="26"/>
                      </a:lnTo>
                      <a:lnTo>
                        <a:pt x="387" y="27"/>
                      </a:lnTo>
                      <a:lnTo>
                        <a:pt x="387" y="26"/>
                      </a:lnTo>
                      <a:lnTo>
                        <a:pt x="387" y="24"/>
                      </a:lnTo>
                      <a:lnTo>
                        <a:pt x="385" y="24"/>
                      </a:lnTo>
                      <a:lnTo>
                        <a:pt x="374" y="13"/>
                      </a:lnTo>
                      <a:lnTo>
                        <a:pt x="360" y="7"/>
                      </a:lnTo>
                      <a:lnTo>
                        <a:pt x="347" y="2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E5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5" name="Freeform 697"/>
                <p:cNvSpPr>
                  <a:spLocks/>
                </p:cNvSpPr>
                <p:nvPr/>
              </p:nvSpPr>
              <p:spPr bwMode="auto">
                <a:xfrm>
                  <a:off x="3547" y="1450"/>
                  <a:ext cx="5" cy="13"/>
                </a:xfrm>
                <a:custGeom>
                  <a:avLst/>
                  <a:gdLst>
                    <a:gd name="T0" fmla="*/ 0 w 11"/>
                    <a:gd name="T1" fmla="*/ 1 h 25"/>
                    <a:gd name="T2" fmla="*/ 0 w 11"/>
                    <a:gd name="T3" fmla="*/ 1 h 25"/>
                    <a:gd name="T4" fmla="*/ 0 w 11"/>
                    <a:gd name="T5" fmla="*/ 1 h 25"/>
                    <a:gd name="T6" fmla="*/ 0 w 11"/>
                    <a:gd name="T7" fmla="*/ 1 h 25"/>
                    <a:gd name="T8" fmla="*/ 0 w 11"/>
                    <a:gd name="T9" fmla="*/ 1 h 25"/>
                    <a:gd name="T10" fmla="*/ 0 w 11"/>
                    <a:gd name="T11" fmla="*/ 1 h 25"/>
                    <a:gd name="T12" fmla="*/ 0 w 11"/>
                    <a:gd name="T13" fmla="*/ 1 h 25"/>
                    <a:gd name="T14" fmla="*/ 0 w 11"/>
                    <a:gd name="T15" fmla="*/ 1 h 25"/>
                    <a:gd name="T16" fmla="*/ 0 w 11"/>
                    <a:gd name="T17" fmla="*/ 0 h 25"/>
                    <a:gd name="T18" fmla="*/ 0 w 11"/>
                    <a:gd name="T19" fmla="*/ 1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25"/>
                    <a:gd name="T32" fmla="*/ 11 w 11"/>
                    <a:gd name="T33" fmla="*/ 25 h 2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25">
                      <a:moveTo>
                        <a:pt x="9" y="25"/>
                      </a:moveTo>
                      <a:lnTo>
                        <a:pt x="11" y="25"/>
                      </a:lnTo>
                      <a:lnTo>
                        <a:pt x="9" y="17"/>
                      </a:lnTo>
                      <a:lnTo>
                        <a:pt x="7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9" y="25"/>
                      </a:lnTo>
                      <a:close/>
                    </a:path>
                  </a:pathLst>
                </a:custGeom>
                <a:solidFill>
                  <a:srgbClr val="E5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6" name="Freeform 698"/>
                <p:cNvSpPr>
                  <a:spLocks/>
                </p:cNvSpPr>
                <p:nvPr/>
              </p:nvSpPr>
              <p:spPr bwMode="auto">
                <a:xfrm>
                  <a:off x="3356" y="1444"/>
                  <a:ext cx="196" cy="142"/>
                </a:xfrm>
                <a:custGeom>
                  <a:avLst/>
                  <a:gdLst>
                    <a:gd name="T0" fmla="*/ 1 w 392"/>
                    <a:gd name="T1" fmla="*/ 1 h 284"/>
                    <a:gd name="T2" fmla="*/ 2 w 392"/>
                    <a:gd name="T3" fmla="*/ 1 h 284"/>
                    <a:gd name="T4" fmla="*/ 2 w 392"/>
                    <a:gd name="T5" fmla="*/ 1 h 284"/>
                    <a:gd name="T6" fmla="*/ 3 w 392"/>
                    <a:gd name="T7" fmla="*/ 1 h 284"/>
                    <a:gd name="T8" fmla="*/ 5 w 392"/>
                    <a:gd name="T9" fmla="*/ 1 h 284"/>
                    <a:gd name="T10" fmla="*/ 6 w 392"/>
                    <a:gd name="T11" fmla="*/ 1 h 284"/>
                    <a:gd name="T12" fmla="*/ 7 w 392"/>
                    <a:gd name="T13" fmla="*/ 1 h 284"/>
                    <a:gd name="T14" fmla="*/ 9 w 392"/>
                    <a:gd name="T15" fmla="*/ 1 h 284"/>
                    <a:gd name="T16" fmla="*/ 11 w 392"/>
                    <a:gd name="T17" fmla="*/ 1 h 284"/>
                    <a:gd name="T18" fmla="*/ 11 w 392"/>
                    <a:gd name="T19" fmla="*/ 1 h 284"/>
                    <a:gd name="T20" fmla="*/ 12 w 392"/>
                    <a:gd name="T21" fmla="*/ 1 h 284"/>
                    <a:gd name="T22" fmla="*/ 12 w 392"/>
                    <a:gd name="T23" fmla="*/ 1 h 284"/>
                    <a:gd name="T24" fmla="*/ 12 w 392"/>
                    <a:gd name="T25" fmla="*/ 1 h 284"/>
                    <a:gd name="T26" fmla="*/ 12 w 392"/>
                    <a:gd name="T27" fmla="*/ 1 h 284"/>
                    <a:gd name="T28" fmla="*/ 12 w 392"/>
                    <a:gd name="T29" fmla="*/ 0 h 284"/>
                    <a:gd name="T30" fmla="*/ 11 w 392"/>
                    <a:gd name="T31" fmla="*/ 0 h 284"/>
                    <a:gd name="T32" fmla="*/ 10 w 392"/>
                    <a:gd name="T33" fmla="*/ 0 h 284"/>
                    <a:gd name="T34" fmla="*/ 9 w 392"/>
                    <a:gd name="T35" fmla="*/ 0 h 284"/>
                    <a:gd name="T36" fmla="*/ 7 w 392"/>
                    <a:gd name="T37" fmla="*/ 0 h 284"/>
                    <a:gd name="T38" fmla="*/ 6 w 392"/>
                    <a:gd name="T39" fmla="*/ 0 h 284"/>
                    <a:gd name="T40" fmla="*/ 5 w 392"/>
                    <a:gd name="T41" fmla="*/ 0 h 284"/>
                    <a:gd name="T42" fmla="*/ 3 w 392"/>
                    <a:gd name="T43" fmla="*/ 0 h 284"/>
                    <a:gd name="T44" fmla="*/ 2 w 392"/>
                    <a:gd name="T45" fmla="*/ 0 h 284"/>
                    <a:gd name="T46" fmla="*/ 1 w 392"/>
                    <a:gd name="T47" fmla="*/ 1 h 284"/>
                    <a:gd name="T48" fmla="*/ 1 w 392"/>
                    <a:gd name="T49" fmla="*/ 1 h 284"/>
                    <a:gd name="T50" fmla="*/ 0 w 392"/>
                    <a:gd name="T51" fmla="*/ 1 h 284"/>
                    <a:gd name="T52" fmla="*/ 0 w 392"/>
                    <a:gd name="T53" fmla="*/ 1 h 284"/>
                    <a:gd name="T54" fmla="*/ 1 w 392"/>
                    <a:gd name="T55" fmla="*/ 4 h 284"/>
                    <a:gd name="T56" fmla="*/ 1 w 392"/>
                    <a:gd name="T57" fmla="*/ 9 h 284"/>
                    <a:gd name="T58" fmla="*/ 1 w 392"/>
                    <a:gd name="T59" fmla="*/ 9 h 284"/>
                    <a:gd name="T60" fmla="*/ 1 w 392"/>
                    <a:gd name="T61" fmla="*/ 9 h 284"/>
                    <a:gd name="T62" fmla="*/ 1 w 392"/>
                    <a:gd name="T63" fmla="*/ 9 h 284"/>
                    <a:gd name="T64" fmla="*/ 1 w 392"/>
                    <a:gd name="T65" fmla="*/ 7 h 2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2"/>
                    <a:gd name="T100" fmla="*/ 0 h 284"/>
                    <a:gd name="T101" fmla="*/ 392 w 392"/>
                    <a:gd name="T102" fmla="*/ 284 h 28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2" h="284">
                      <a:moveTo>
                        <a:pt x="7" y="41"/>
                      </a:moveTo>
                      <a:lnTo>
                        <a:pt x="10" y="36"/>
                      </a:lnTo>
                      <a:lnTo>
                        <a:pt x="21" y="27"/>
                      </a:lnTo>
                      <a:lnTo>
                        <a:pt x="35" y="19"/>
                      </a:lnTo>
                      <a:lnTo>
                        <a:pt x="51" y="14"/>
                      </a:lnTo>
                      <a:lnTo>
                        <a:pt x="57" y="14"/>
                      </a:lnTo>
                      <a:lnTo>
                        <a:pt x="70" y="14"/>
                      </a:lnTo>
                      <a:lnTo>
                        <a:pt x="86" y="14"/>
                      </a:lnTo>
                      <a:lnTo>
                        <a:pt x="106" y="14"/>
                      </a:lnTo>
                      <a:lnTo>
                        <a:pt x="130" y="14"/>
                      </a:lnTo>
                      <a:lnTo>
                        <a:pt x="155" y="14"/>
                      </a:lnTo>
                      <a:lnTo>
                        <a:pt x="180" y="14"/>
                      </a:lnTo>
                      <a:lnTo>
                        <a:pt x="207" y="14"/>
                      </a:lnTo>
                      <a:lnTo>
                        <a:pt x="234" y="14"/>
                      </a:lnTo>
                      <a:lnTo>
                        <a:pt x="261" y="14"/>
                      </a:lnTo>
                      <a:lnTo>
                        <a:pt x="285" y="14"/>
                      </a:lnTo>
                      <a:lnTo>
                        <a:pt x="305" y="14"/>
                      </a:lnTo>
                      <a:lnTo>
                        <a:pt x="324" y="14"/>
                      </a:lnTo>
                      <a:lnTo>
                        <a:pt x="337" y="14"/>
                      </a:lnTo>
                      <a:lnTo>
                        <a:pt x="346" y="14"/>
                      </a:lnTo>
                      <a:lnTo>
                        <a:pt x="349" y="14"/>
                      </a:lnTo>
                      <a:lnTo>
                        <a:pt x="354" y="16"/>
                      </a:lnTo>
                      <a:lnTo>
                        <a:pt x="367" y="21"/>
                      </a:lnTo>
                      <a:lnTo>
                        <a:pt x="381" y="27"/>
                      </a:lnTo>
                      <a:lnTo>
                        <a:pt x="392" y="38"/>
                      </a:lnTo>
                      <a:lnTo>
                        <a:pt x="383" y="13"/>
                      </a:lnTo>
                      <a:lnTo>
                        <a:pt x="373" y="6"/>
                      </a:lnTo>
                      <a:lnTo>
                        <a:pt x="365" y="2"/>
                      </a:lnTo>
                      <a:lnTo>
                        <a:pt x="359" y="0"/>
                      </a:lnTo>
                      <a:lnTo>
                        <a:pt x="356" y="0"/>
                      </a:lnTo>
                      <a:lnTo>
                        <a:pt x="353" y="0"/>
                      </a:lnTo>
                      <a:lnTo>
                        <a:pt x="346" y="0"/>
                      </a:lnTo>
                      <a:lnTo>
                        <a:pt x="334" y="0"/>
                      </a:lnTo>
                      <a:lnTo>
                        <a:pt x="318" y="0"/>
                      </a:lnTo>
                      <a:lnTo>
                        <a:pt x="299" y="0"/>
                      </a:lnTo>
                      <a:lnTo>
                        <a:pt x="278" y="0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4" y="0"/>
                      </a:lnTo>
                      <a:lnTo>
                        <a:pt x="179" y="0"/>
                      </a:lnTo>
                      <a:lnTo>
                        <a:pt x="154" y="0"/>
                      </a:lnTo>
                      <a:lnTo>
                        <a:pt x="130" y="0"/>
                      </a:lnTo>
                      <a:lnTo>
                        <a:pt x="108" y="0"/>
                      </a:lnTo>
                      <a:lnTo>
                        <a:pt x="87" y="0"/>
                      </a:lnTo>
                      <a:lnTo>
                        <a:pt x="70" y="0"/>
                      </a:lnTo>
                      <a:lnTo>
                        <a:pt x="56" y="0"/>
                      </a:lnTo>
                      <a:lnTo>
                        <a:pt x="34" y="2"/>
                      </a:lnTo>
                      <a:lnTo>
                        <a:pt x="19" y="6"/>
                      </a:lnTo>
                      <a:lnTo>
                        <a:pt x="8" y="13"/>
                      </a:lnTo>
                      <a:lnTo>
                        <a:pt x="4" y="19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68"/>
                      </a:lnTo>
                      <a:lnTo>
                        <a:pt x="2" y="134"/>
                      </a:lnTo>
                      <a:lnTo>
                        <a:pt x="4" y="209"/>
                      </a:lnTo>
                      <a:lnTo>
                        <a:pt x="4" y="259"/>
                      </a:lnTo>
                      <a:lnTo>
                        <a:pt x="5" y="267"/>
                      </a:lnTo>
                      <a:lnTo>
                        <a:pt x="7" y="273"/>
                      </a:lnTo>
                      <a:lnTo>
                        <a:pt x="10" y="280"/>
                      </a:lnTo>
                      <a:lnTo>
                        <a:pt x="13" y="284"/>
                      </a:lnTo>
                      <a:lnTo>
                        <a:pt x="11" y="277"/>
                      </a:lnTo>
                      <a:lnTo>
                        <a:pt x="10" y="267"/>
                      </a:lnTo>
                      <a:lnTo>
                        <a:pt x="8" y="258"/>
                      </a:lnTo>
                      <a:lnTo>
                        <a:pt x="7" y="247"/>
                      </a:lnTo>
                      <a:lnTo>
                        <a:pt x="7" y="41"/>
                      </a:lnTo>
                      <a:close/>
                    </a:path>
                  </a:pathLst>
                </a:custGeom>
                <a:solidFill>
                  <a:srgbClr val="BF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7" name="Freeform 699"/>
                <p:cNvSpPr>
                  <a:spLocks/>
                </p:cNvSpPr>
                <p:nvPr/>
              </p:nvSpPr>
              <p:spPr bwMode="auto">
                <a:xfrm>
                  <a:off x="3440" y="1463"/>
                  <a:ext cx="114" cy="130"/>
                </a:xfrm>
                <a:custGeom>
                  <a:avLst/>
                  <a:gdLst>
                    <a:gd name="T0" fmla="*/ 7 w 228"/>
                    <a:gd name="T1" fmla="*/ 8 h 259"/>
                    <a:gd name="T2" fmla="*/ 6 w 228"/>
                    <a:gd name="T3" fmla="*/ 8 h 259"/>
                    <a:gd name="T4" fmla="*/ 6 w 228"/>
                    <a:gd name="T5" fmla="*/ 8 h 259"/>
                    <a:gd name="T6" fmla="*/ 5 w 228"/>
                    <a:gd name="T7" fmla="*/ 8 h 259"/>
                    <a:gd name="T8" fmla="*/ 4 w 228"/>
                    <a:gd name="T9" fmla="*/ 8 h 259"/>
                    <a:gd name="T10" fmla="*/ 4 w 228"/>
                    <a:gd name="T11" fmla="*/ 8 h 259"/>
                    <a:gd name="T12" fmla="*/ 3 w 228"/>
                    <a:gd name="T13" fmla="*/ 8 h 259"/>
                    <a:gd name="T14" fmla="*/ 2 w 228"/>
                    <a:gd name="T15" fmla="*/ 9 h 259"/>
                    <a:gd name="T16" fmla="*/ 0 w 228"/>
                    <a:gd name="T17" fmla="*/ 9 h 259"/>
                    <a:gd name="T18" fmla="*/ 1 w 228"/>
                    <a:gd name="T19" fmla="*/ 9 h 259"/>
                    <a:gd name="T20" fmla="*/ 2 w 228"/>
                    <a:gd name="T21" fmla="*/ 9 h 259"/>
                    <a:gd name="T22" fmla="*/ 3 w 228"/>
                    <a:gd name="T23" fmla="*/ 9 h 259"/>
                    <a:gd name="T24" fmla="*/ 4 w 228"/>
                    <a:gd name="T25" fmla="*/ 9 h 259"/>
                    <a:gd name="T26" fmla="*/ 4 w 228"/>
                    <a:gd name="T27" fmla="*/ 9 h 259"/>
                    <a:gd name="T28" fmla="*/ 5 w 228"/>
                    <a:gd name="T29" fmla="*/ 9 h 259"/>
                    <a:gd name="T30" fmla="*/ 6 w 228"/>
                    <a:gd name="T31" fmla="*/ 9 h 259"/>
                    <a:gd name="T32" fmla="*/ 6 w 228"/>
                    <a:gd name="T33" fmla="*/ 9 h 259"/>
                    <a:gd name="T34" fmla="*/ 7 w 228"/>
                    <a:gd name="T35" fmla="*/ 9 h 259"/>
                    <a:gd name="T36" fmla="*/ 7 w 228"/>
                    <a:gd name="T37" fmla="*/ 8 h 259"/>
                    <a:gd name="T38" fmla="*/ 7 w 228"/>
                    <a:gd name="T39" fmla="*/ 8 h 259"/>
                    <a:gd name="T40" fmla="*/ 7 w 228"/>
                    <a:gd name="T41" fmla="*/ 8 h 259"/>
                    <a:gd name="T42" fmla="*/ 7 w 228"/>
                    <a:gd name="T43" fmla="*/ 8 h 259"/>
                    <a:gd name="T44" fmla="*/ 7 w 228"/>
                    <a:gd name="T45" fmla="*/ 8 h 259"/>
                    <a:gd name="T46" fmla="*/ 7 w 228"/>
                    <a:gd name="T47" fmla="*/ 8 h 259"/>
                    <a:gd name="T48" fmla="*/ 7 w 228"/>
                    <a:gd name="T49" fmla="*/ 8 h 259"/>
                    <a:gd name="T50" fmla="*/ 7 w 228"/>
                    <a:gd name="T51" fmla="*/ 7 h 259"/>
                    <a:gd name="T52" fmla="*/ 7 w 228"/>
                    <a:gd name="T53" fmla="*/ 4 h 259"/>
                    <a:gd name="T54" fmla="*/ 7 w 228"/>
                    <a:gd name="T55" fmla="*/ 2 h 259"/>
                    <a:gd name="T56" fmla="*/ 7 w 228"/>
                    <a:gd name="T57" fmla="*/ 1 h 259"/>
                    <a:gd name="T58" fmla="*/ 7 w 228"/>
                    <a:gd name="T59" fmla="*/ 0 h 259"/>
                    <a:gd name="T60" fmla="*/ 7 w 228"/>
                    <a:gd name="T61" fmla="*/ 5 h 259"/>
                    <a:gd name="T62" fmla="*/ 7 w 228"/>
                    <a:gd name="T63" fmla="*/ 7 h 259"/>
                    <a:gd name="T64" fmla="*/ 7 w 228"/>
                    <a:gd name="T65" fmla="*/ 8 h 259"/>
                    <a:gd name="T66" fmla="*/ 7 w 228"/>
                    <a:gd name="T67" fmla="*/ 8 h 25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28"/>
                    <a:gd name="T103" fmla="*/ 0 h 259"/>
                    <a:gd name="T104" fmla="*/ 228 w 228"/>
                    <a:gd name="T105" fmla="*/ 259 h 25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28" h="259">
                      <a:moveTo>
                        <a:pt x="195" y="237"/>
                      </a:moveTo>
                      <a:lnTo>
                        <a:pt x="187" y="240"/>
                      </a:lnTo>
                      <a:lnTo>
                        <a:pt x="173" y="244"/>
                      </a:lnTo>
                      <a:lnTo>
                        <a:pt x="152" y="248"/>
                      </a:lnTo>
                      <a:lnTo>
                        <a:pt x="127" y="249"/>
                      </a:lnTo>
                      <a:lnTo>
                        <a:pt x="98" y="252"/>
                      </a:lnTo>
                      <a:lnTo>
                        <a:pt x="67" y="255"/>
                      </a:lnTo>
                      <a:lnTo>
                        <a:pt x="34" y="257"/>
                      </a:lnTo>
                      <a:lnTo>
                        <a:pt x="0" y="259"/>
                      </a:lnTo>
                      <a:lnTo>
                        <a:pt x="26" y="259"/>
                      </a:lnTo>
                      <a:lnTo>
                        <a:pt x="52" y="259"/>
                      </a:lnTo>
                      <a:lnTo>
                        <a:pt x="78" y="259"/>
                      </a:lnTo>
                      <a:lnTo>
                        <a:pt x="101" y="259"/>
                      </a:lnTo>
                      <a:lnTo>
                        <a:pt x="124" y="259"/>
                      </a:lnTo>
                      <a:lnTo>
                        <a:pt x="144" y="259"/>
                      </a:lnTo>
                      <a:lnTo>
                        <a:pt x="161" y="259"/>
                      </a:lnTo>
                      <a:lnTo>
                        <a:pt x="176" y="259"/>
                      </a:lnTo>
                      <a:lnTo>
                        <a:pt x="196" y="257"/>
                      </a:lnTo>
                      <a:lnTo>
                        <a:pt x="210" y="254"/>
                      </a:lnTo>
                      <a:lnTo>
                        <a:pt x="220" y="248"/>
                      </a:lnTo>
                      <a:lnTo>
                        <a:pt x="225" y="241"/>
                      </a:lnTo>
                      <a:lnTo>
                        <a:pt x="228" y="237"/>
                      </a:lnTo>
                      <a:lnTo>
                        <a:pt x="228" y="230"/>
                      </a:lnTo>
                      <a:lnTo>
                        <a:pt x="228" y="227"/>
                      </a:lnTo>
                      <a:lnTo>
                        <a:pt x="228" y="225"/>
                      </a:lnTo>
                      <a:lnTo>
                        <a:pt x="228" y="195"/>
                      </a:lnTo>
                      <a:lnTo>
                        <a:pt x="226" y="128"/>
                      </a:lnTo>
                      <a:lnTo>
                        <a:pt x="225" y="53"/>
                      </a:lnTo>
                      <a:lnTo>
                        <a:pt x="225" y="1"/>
                      </a:lnTo>
                      <a:lnTo>
                        <a:pt x="214" y="0"/>
                      </a:lnTo>
                      <a:lnTo>
                        <a:pt x="212" y="140"/>
                      </a:lnTo>
                      <a:lnTo>
                        <a:pt x="206" y="210"/>
                      </a:lnTo>
                      <a:lnTo>
                        <a:pt x="198" y="233"/>
                      </a:lnTo>
                      <a:lnTo>
                        <a:pt x="195" y="237"/>
                      </a:lnTo>
                      <a:close/>
                    </a:path>
                  </a:pathLst>
                </a:custGeom>
                <a:solidFill>
                  <a:srgbClr val="BF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8" name="Freeform 700"/>
                <p:cNvSpPr>
                  <a:spLocks/>
                </p:cNvSpPr>
                <p:nvPr/>
              </p:nvSpPr>
              <p:spPr bwMode="auto">
                <a:xfrm>
                  <a:off x="3397" y="1499"/>
                  <a:ext cx="136" cy="76"/>
                </a:xfrm>
                <a:custGeom>
                  <a:avLst/>
                  <a:gdLst>
                    <a:gd name="T0" fmla="*/ 8 w 274"/>
                    <a:gd name="T1" fmla="*/ 0 h 153"/>
                    <a:gd name="T2" fmla="*/ 8 w 274"/>
                    <a:gd name="T3" fmla="*/ 0 h 153"/>
                    <a:gd name="T4" fmla="*/ 8 w 274"/>
                    <a:gd name="T5" fmla="*/ 2 h 153"/>
                    <a:gd name="T6" fmla="*/ 8 w 274"/>
                    <a:gd name="T7" fmla="*/ 3 h 153"/>
                    <a:gd name="T8" fmla="*/ 7 w 274"/>
                    <a:gd name="T9" fmla="*/ 4 h 153"/>
                    <a:gd name="T10" fmla="*/ 6 w 274"/>
                    <a:gd name="T11" fmla="*/ 4 h 153"/>
                    <a:gd name="T12" fmla="*/ 5 w 274"/>
                    <a:gd name="T13" fmla="*/ 4 h 153"/>
                    <a:gd name="T14" fmla="*/ 4 w 274"/>
                    <a:gd name="T15" fmla="*/ 4 h 153"/>
                    <a:gd name="T16" fmla="*/ 3 w 274"/>
                    <a:gd name="T17" fmla="*/ 4 h 153"/>
                    <a:gd name="T18" fmla="*/ 2 w 274"/>
                    <a:gd name="T19" fmla="*/ 4 h 153"/>
                    <a:gd name="T20" fmla="*/ 0 w 274"/>
                    <a:gd name="T21" fmla="*/ 4 h 153"/>
                    <a:gd name="T22" fmla="*/ 0 w 274"/>
                    <a:gd name="T23" fmla="*/ 4 h 153"/>
                    <a:gd name="T24" fmla="*/ 0 w 274"/>
                    <a:gd name="T25" fmla="*/ 4 h 153"/>
                    <a:gd name="T26" fmla="*/ 0 w 274"/>
                    <a:gd name="T27" fmla="*/ 4 h 153"/>
                    <a:gd name="T28" fmla="*/ 0 w 274"/>
                    <a:gd name="T29" fmla="*/ 4 h 153"/>
                    <a:gd name="T30" fmla="*/ 0 w 274"/>
                    <a:gd name="T31" fmla="*/ 3 h 153"/>
                    <a:gd name="T32" fmla="*/ 1 w 274"/>
                    <a:gd name="T33" fmla="*/ 3 h 153"/>
                    <a:gd name="T34" fmla="*/ 1 w 274"/>
                    <a:gd name="T35" fmla="*/ 3 h 153"/>
                    <a:gd name="T36" fmla="*/ 2 w 274"/>
                    <a:gd name="T37" fmla="*/ 3 h 153"/>
                    <a:gd name="T38" fmla="*/ 2 w 274"/>
                    <a:gd name="T39" fmla="*/ 3 h 153"/>
                    <a:gd name="T40" fmla="*/ 3 w 274"/>
                    <a:gd name="T41" fmla="*/ 3 h 153"/>
                    <a:gd name="T42" fmla="*/ 3 w 274"/>
                    <a:gd name="T43" fmla="*/ 3 h 153"/>
                    <a:gd name="T44" fmla="*/ 4 w 274"/>
                    <a:gd name="T45" fmla="*/ 3 h 153"/>
                    <a:gd name="T46" fmla="*/ 4 w 274"/>
                    <a:gd name="T47" fmla="*/ 3 h 153"/>
                    <a:gd name="T48" fmla="*/ 5 w 274"/>
                    <a:gd name="T49" fmla="*/ 3 h 153"/>
                    <a:gd name="T50" fmla="*/ 6 w 274"/>
                    <a:gd name="T51" fmla="*/ 2 h 153"/>
                    <a:gd name="T52" fmla="*/ 6 w 274"/>
                    <a:gd name="T53" fmla="*/ 2 h 153"/>
                    <a:gd name="T54" fmla="*/ 7 w 274"/>
                    <a:gd name="T55" fmla="*/ 2 h 153"/>
                    <a:gd name="T56" fmla="*/ 7 w 274"/>
                    <a:gd name="T57" fmla="*/ 2 h 153"/>
                    <a:gd name="T58" fmla="*/ 7 w 274"/>
                    <a:gd name="T59" fmla="*/ 1 h 153"/>
                    <a:gd name="T60" fmla="*/ 7 w 274"/>
                    <a:gd name="T61" fmla="*/ 0 h 153"/>
                    <a:gd name="T62" fmla="*/ 7 w 274"/>
                    <a:gd name="T63" fmla="*/ 0 h 153"/>
                    <a:gd name="T64" fmla="*/ 8 w 274"/>
                    <a:gd name="T65" fmla="*/ 0 h 15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4"/>
                    <a:gd name="T100" fmla="*/ 0 h 153"/>
                    <a:gd name="T101" fmla="*/ 274 w 274"/>
                    <a:gd name="T102" fmla="*/ 153 h 15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4" h="153">
                      <a:moveTo>
                        <a:pt x="267" y="0"/>
                      </a:moveTo>
                      <a:lnTo>
                        <a:pt x="271" y="20"/>
                      </a:lnTo>
                      <a:lnTo>
                        <a:pt x="274" y="66"/>
                      </a:lnTo>
                      <a:lnTo>
                        <a:pt x="267" y="113"/>
                      </a:lnTo>
                      <a:lnTo>
                        <a:pt x="245" y="139"/>
                      </a:lnTo>
                      <a:lnTo>
                        <a:pt x="222" y="143"/>
                      </a:lnTo>
                      <a:lnTo>
                        <a:pt x="188" y="147"/>
                      </a:lnTo>
                      <a:lnTo>
                        <a:pt x="147" y="150"/>
                      </a:lnTo>
                      <a:lnTo>
                        <a:pt x="105" y="151"/>
                      </a:lnTo>
                      <a:lnTo>
                        <a:pt x="65" y="153"/>
                      </a:lnTo>
                      <a:lnTo>
                        <a:pt x="30" y="153"/>
                      </a:lnTo>
                      <a:lnTo>
                        <a:pt x="8" y="150"/>
                      </a:lnTo>
                      <a:lnTo>
                        <a:pt x="0" y="147"/>
                      </a:lnTo>
                      <a:lnTo>
                        <a:pt x="4" y="140"/>
                      </a:lnTo>
                      <a:lnTo>
                        <a:pt x="13" y="134"/>
                      </a:lnTo>
                      <a:lnTo>
                        <a:pt x="24" y="126"/>
                      </a:lnTo>
                      <a:lnTo>
                        <a:pt x="38" y="120"/>
                      </a:lnTo>
                      <a:lnTo>
                        <a:pt x="54" y="113"/>
                      </a:lnTo>
                      <a:lnTo>
                        <a:pt x="70" y="109"/>
                      </a:lnTo>
                      <a:lnTo>
                        <a:pt x="86" y="105"/>
                      </a:lnTo>
                      <a:lnTo>
                        <a:pt x="100" y="105"/>
                      </a:lnTo>
                      <a:lnTo>
                        <a:pt x="116" y="105"/>
                      </a:lnTo>
                      <a:lnTo>
                        <a:pt x="135" y="104"/>
                      </a:lnTo>
                      <a:lnTo>
                        <a:pt x="155" y="102"/>
                      </a:lnTo>
                      <a:lnTo>
                        <a:pt x="177" y="98"/>
                      </a:lnTo>
                      <a:lnTo>
                        <a:pt x="196" y="93"/>
                      </a:lnTo>
                      <a:lnTo>
                        <a:pt x="214" y="88"/>
                      </a:lnTo>
                      <a:lnTo>
                        <a:pt x="226" y="82"/>
                      </a:lnTo>
                      <a:lnTo>
                        <a:pt x="234" y="75"/>
                      </a:lnTo>
                      <a:lnTo>
                        <a:pt x="242" y="53"/>
                      </a:lnTo>
                      <a:lnTo>
                        <a:pt x="248" y="23"/>
                      </a:lnTo>
                      <a:lnTo>
                        <a:pt x="256" y="1"/>
                      </a:lnTo>
                      <a:lnTo>
                        <a:pt x="267" y="0"/>
                      </a:lnTo>
                      <a:close/>
                    </a:path>
                  </a:pathLst>
                </a:custGeom>
                <a:solidFill>
                  <a:srgbClr val="D6EF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9" name="Freeform 701"/>
                <p:cNvSpPr>
                  <a:spLocks/>
                </p:cNvSpPr>
                <p:nvPr/>
              </p:nvSpPr>
              <p:spPr bwMode="auto">
                <a:xfrm>
                  <a:off x="3394" y="1468"/>
                  <a:ext cx="89" cy="53"/>
                </a:xfrm>
                <a:custGeom>
                  <a:avLst/>
                  <a:gdLst>
                    <a:gd name="T0" fmla="*/ 1 w 177"/>
                    <a:gd name="T1" fmla="*/ 3 h 106"/>
                    <a:gd name="T2" fmla="*/ 0 w 177"/>
                    <a:gd name="T3" fmla="*/ 3 h 106"/>
                    <a:gd name="T4" fmla="*/ 0 w 177"/>
                    <a:gd name="T5" fmla="*/ 2 h 106"/>
                    <a:gd name="T6" fmla="*/ 1 w 177"/>
                    <a:gd name="T7" fmla="*/ 1 h 106"/>
                    <a:gd name="T8" fmla="*/ 1 w 177"/>
                    <a:gd name="T9" fmla="*/ 1 h 106"/>
                    <a:gd name="T10" fmla="*/ 2 w 177"/>
                    <a:gd name="T11" fmla="*/ 1 h 106"/>
                    <a:gd name="T12" fmla="*/ 2 w 177"/>
                    <a:gd name="T13" fmla="*/ 1 h 106"/>
                    <a:gd name="T14" fmla="*/ 3 w 177"/>
                    <a:gd name="T15" fmla="*/ 1 h 106"/>
                    <a:gd name="T16" fmla="*/ 4 w 177"/>
                    <a:gd name="T17" fmla="*/ 0 h 106"/>
                    <a:gd name="T18" fmla="*/ 5 w 177"/>
                    <a:gd name="T19" fmla="*/ 1 h 106"/>
                    <a:gd name="T20" fmla="*/ 5 w 177"/>
                    <a:gd name="T21" fmla="*/ 1 h 106"/>
                    <a:gd name="T22" fmla="*/ 6 w 177"/>
                    <a:gd name="T23" fmla="*/ 1 h 106"/>
                    <a:gd name="T24" fmla="*/ 6 w 177"/>
                    <a:gd name="T25" fmla="*/ 1 h 106"/>
                    <a:gd name="T26" fmla="*/ 6 w 177"/>
                    <a:gd name="T27" fmla="*/ 1 h 106"/>
                    <a:gd name="T28" fmla="*/ 6 w 177"/>
                    <a:gd name="T29" fmla="*/ 1 h 106"/>
                    <a:gd name="T30" fmla="*/ 5 w 177"/>
                    <a:gd name="T31" fmla="*/ 1 h 106"/>
                    <a:gd name="T32" fmla="*/ 4 w 177"/>
                    <a:gd name="T33" fmla="*/ 1 h 106"/>
                    <a:gd name="T34" fmla="*/ 4 w 177"/>
                    <a:gd name="T35" fmla="*/ 1 h 106"/>
                    <a:gd name="T36" fmla="*/ 3 w 177"/>
                    <a:gd name="T37" fmla="*/ 1 h 106"/>
                    <a:gd name="T38" fmla="*/ 3 w 177"/>
                    <a:gd name="T39" fmla="*/ 2 h 106"/>
                    <a:gd name="T40" fmla="*/ 2 w 177"/>
                    <a:gd name="T41" fmla="*/ 2 h 106"/>
                    <a:gd name="T42" fmla="*/ 2 w 177"/>
                    <a:gd name="T43" fmla="*/ 2 h 106"/>
                    <a:gd name="T44" fmla="*/ 2 w 177"/>
                    <a:gd name="T45" fmla="*/ 2 h 106"/>
                    <a:gd name="T46" fmla="*/ 2 w 177"/>
                    <a:gd name="T47" fmla="*/ 3 h 106"/>
                    <a:gd name="T48" fmla="*/ 1 w 177"/>
                    <a:gd name="T49" fmla="*/ 3 h 106"/>
                    <a:gd name="T50" fmla="*/ 1 w 177"/>
                    <a:gd name="T51" fmla="*/ 3 h 106"/>
                    <a:gd name="T52" fmla="*/ 1 w 177"/>
                    <a:gd name="T53" fmla="*/ 3 h 106"/>
                    <a:gd name="T54" fmla="*/ 1 w 177"/>
                    <a:gd name="T55" fmla="*/ 3 h 106"/>
                    <a:gd name="T56" fmla="*/ 1 w 177"/>
                    <a:gd name="T57" fmla="*/ 3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77"/>
                    <a:gd name="T88" fmla="*/ 0 h 106"/>
                    <a:gd name="T89" fmla="*/ 177 w 177"/>
                    <a:gd name="T90" fmla="*/ 106 h 10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77" h="106">
                      <a:moveTo>
                        <a:pt x="1" y="104"/>
                      </a:moveTo>
                      <a:lnTo>
                        <a:pt x="0" y="90"/>
                      </a:lnTo>
                      <a:lnTo>
                        <a:pt x="0" y="57"/>
                      </a:lnTo>
                      <a:lnTo>
                        <a:pt x="4" y="24"/>
                      </a:lnTo>
                      <a:lnTo>
                        <a:pt x="19" y="5"/>
                      </a:lnTo>
                      <a:lnTo>
                        <a:pt x="33" y="3"/>
                      </a:lnTo>
                      <a:lnTo>
                        <a:pt x="55" y="2"/>
                      </a:lnTo>
                      <a:lnTo>
                        <a:pt x="82" y="2"/>
                      </a:lnTo>
                      <a:lnTo>
                        <a:pt x="109" y="0"/>
                      </a:lnTo>
                      <a:lnTo>
                        <a:pt x="134" y="2"/>
                      </a:lnTo>
                      <a:lnTo>
                        <a:pt x="156" y="2"/>
                      </a:lnTo>
                      <a:lnTo>
                        <a:pt x="170" y="2"/>
                      </a:lnTo>
                      <a:lnTo>
                        <a:pt x="177" y="2"/>
                      </a:lnTo>
                      <a:lnTo>
                        <a:pt x="172" y="3"/>
                      </a:lnTo>
                      <a:lnTo>
                        <a:pt x="162" y="5"/>
                      </a:lnTo>
                      <a:lnTo>
                        <a:pt x="145" y="10"/>
                      </a:lnTo>
                      <a:lnTo>
                        <a:pt x="128" y="14"/>
                      </a:lnTo>
                      <a:lnTo>
                        <a:pt x="107" y="21"/>
                      </a:lnTo>
                      <a:lnTo>
                        <a:pt x="87" y="27"/>
                      </a:lnTo>
                      <a:lnTo>
                        <a:pt x="71" y="33"/>
                      </a:lnTo>
                      <a:lnTo>
                        <a:pt x="58" y="38"/>
                      </a:lnTo>
                      <a:lnTo>
                        <a:pt x="49" y="46"/>
                      </a:lnTo>
                      <a:lnTo>
                        <a:pt x="41" y="57"/>
                      </a:lnTo>
                      <a:lnTo>
                        <a:pt x="33" y="70"/>
                      </a:lnTo>
                      <a:lnTo>
                        <a:pt x="27" y="82"/>
                      </a:lnTo>
                      <a:lnTo>
                        <a:pt x="20" y="93"/>
                      </a:lnTo>
                      <a:lnTo>
                        <a:pt x="14" y="101"/>
                      </a:lnTo>
                      <a:lnTo>
                        <a:pt x="8" y="106"/>
                      </a:lnTo>
                      <a:lnTo>
                        <a:pt x="1" y="104"/>
                      </a:lnTo>
                      <a:close/>
                    </a:path>
                  </a:pathLst>
                </a:custGeom>
                <a:solidFill>
                  <a:srgbClr val="F7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0" name="Freeform 702"/>
                <p:cNvSpPr>
                  <a:spLocks/>
                </p:cNvSpPr>
                <p:nvPr/>
              </p:nvSpPr>
              <p:spPr bwMode="auto">
                <a:xfrm>
                  <a:off x="3296" y="1665"/>
                  <a:ext cx="415" cy="78"/>
                </a:xfrm>
                <a:custGeom>
                  <a:avLst/>
                  <a:gdLst>
                    <a:gd name="T0" fmla="*/ 0 w 831"/>
                    <a:gd name="T1" fmla="*/ 0 h 157"/>
                    <a:gd name="T2" fmla="*/ 20 w 831"/>
                    <a:gd name="T3" fmla="*/ 0 h 157"/>
                    <a:gd name="T4" fmla="*/ 21 w 831"/>
                    <a:gd name="T5" fmla="*/ 0 h 157"/>
                    <a:gd name="T6" fmla="*/ 21 w 831"/>
                    <a:gd name="T7" fmla="*/ 0 h 157"/>
                    <a:gd name="T8" fmla="*/ 25 w 831"/>
                    <a:gd name="T9" fmla="*/ 2 h 157"/>
                    <a:gd name="T10" fmla="*/ 25 w 831"/>
                    <a:gd name="T11" fmla="*/ 2 h 157"/>
                    <a:gd name="T12" fmla="*/ 25 w 831"/>
                    <a:gd name="T13" fmla="*/ 3 h 157"/>
                    <a:gd name="T14" fmla="*/ 25 w 831"/>
                    <a:gd name="T15" fmla="*/ 3 h 157"/>
                    <a:gd name="T16" fmla="*/ 25 w 831"/>
                    <a:gd name="T17" fmla="*/ 4 h 157"/>
                    <a:gd name="T18" fmla="*/ 25 w 831"/>
                    <a:gd name="T19" fmla="*/ 4 h 157"/>
                    <a:gd name="T20" fmla="*/ 4 w 831"/>
                    <a:gd name="T21" fmla="*/ 4 h 157"/>
                    <a:gd name="T22" fmla="*/ 3 w 831"/>
                    <a:gd name="T23" fmla="*/ 4 h 157"/>
                    <a:gd name="T24" fmla="*/ 3 w 831"/>
                    <a:gd name="T25" fmla="*/ 4 h 157"/>
                    <a:gd name="T26" fmla="*/ 0 w 831"/>
                    <a:gd name="T27" fmla="*/ 1 h 157"/>
                    <a:gd name="T28" fmla="*/ 0 w 831"/>
                    <a:gd name="T29" fmla="*/ 0 h 157"/>
                    <a:gd name="T30" fmla="*/ 0 w 831"/>
                    <a:gd name="T31" fmla="*/ 0 h 15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31"/>
                    <a:gd name="T49" fmla="*/ 0 h 157"/>
                    <a:gd name="T50" fmla="*/ 831 w 831"/>
                    <a:gd name="T51" fmla="*/ 157 h 15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31" h="157">
                      <a:moveTo>
                        <a:pt x="19" y="10"/>
                      </a:moveTo>
                      <a:lnTo>
                        <a:pt x="662" y="0"/>
                      </a:lnTo>
                      <a:lnTo>
                        <a:pt x="672" y="0"/>
                      </a:lnTo>
                      <a:lnTo>
                        <a:pt x="678" y="4"/>
                      </a:lnTo>
                      <a:lnTo>
                        <a:pt x="822" y="84"/>
                      </a:lnTo>
                      <a:lnTo>
                        <a:pt x="831" y="90"/>
                      </a:lnTo>
                      <a:lnTo>
                        <a:pt x="830" y="98"/>
                      </a:lnTo>
                      <a:lnTo>
                        <a:pt x="826" y="124"/>
                      </a:lnTo>
                      <a:lnTo>
                        <a:pt x="825" y="138"/>
                      </a:lnTo>
                      <a:lnTo>
                        <a:pt x="804" y="139"/>
                      </a:lnTo>
                      <a:lnTo>
                        <a:pt x="133" y="155"/>
                      </a:lnTo>
                      <a:lnTo>
                        <a:pt x="120" y="157"/>
                      </a:lnTo>
                      <a:lnTo>
                        <a:pt x="112" y="149"/>
                      </a:lnTo>
                      <a:lnTo>
                        <a:pt x="0" y="35"/>
                      </a:lnTo>
                      <a:lnTo>
                        <a:pt x="2" y="15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1" name="Freeform 703"/>
                <p:cNvSpPr>
                  <a:spLocks/>
                </p:cNvSpPr>
                <p:nvPr/>
              </p:nvSpPr>
              <p:spPr bwMode="auto">
                <a:xfrm>
                  <a:off x="3306" y="1673"/>
                  <a:ext cx="393" cy="61"/>
                </a:xfrm>
                <a:custGeom>
                  <a:avLst/>
                  <a:gdLst>
                    <a:gd name="T0" fmla="*/ 0 w 786"/>
                    <a:gd name="T1" fmla="*/ 1 h 121"/>
                    <a:gd name="T2" fmla="*/ 21 w 786"/>
                    <a:gd name="T3" fmla="*/ 0 h 121"/>
                    <a:gd name="T4" fmla="*/ 25 w 786"/>
                    <a:gd name="T5" fmla="*/ 3 h 121"/>
                    <a:gd name="T6" fmla="*/ 25 w 786"/>
                    <a:gd name="T7" fmla="*/ 4 h 121"/>
                    <a:gd name="T8" fmla="*/ 3 w 786"/>
                    <a:gd name="T9" fmla="*/ 4 h 121"/>
                    <a:gd name="T10" fmla="*/ 0 w 786"/>
                    <a:gd name="T11" fmla="*/ 1 h 1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6"/>
                    <a:gd name="T19" fmla="*/ 0 h 121"/>
                    <a:gd name="T20" fmla="*/ 786 w 786"/>
                    <a:gd name="T21" fmla="*/ 121 h 1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6" h="121">
                      <a:moveTo>
                        <a:pt x="0" y="8"/>
                      </a:moveTo>
                      <a:lnTo>
                        <a:pt x="643" y="0"/>
                      </a:lnTo>
                      <a:lnTo>
                        <a:pt x="786" y="79"/>
                      </a:lnTo>
                      <a:lnTo>
                        <a:pt x="783" y="104"/>
                      </a:lnTo>
                      <a:lnTo>
                        <a:pt x="110" y="12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DE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2" name="Freeform 704"/>
                <p:cNvSpPr>
                  <a:spLocks/>
                </p:cNvSpPr>
                <p:nvPr/>
              </p:nvSpPr>
              <p:spPr bwMode="auto">
                <a:xfrm>
                  <a:off x="3293" y="1672"/>
                  <a:ext cx="82" cy="70"/>
                </a:xfrm>
                <a:custGeom>
                  <a:avLst/>
                  <a:gdLst>
                    <a:gd name="T0" fmla="*/ 1 w 166"/>
                    <a:gd name="T1" fmla="*/ 1 h 140"/>
                    <a:gd name="T2" fmla="*/ 4 w 166"/>
                    <a:gd name="T3" fmla="*/ 2 h 140"/>
                    <a:gd name="T4" fmla="*/ 5 w 166"/>
                    <a:gd name="T5" fmla="*/ 3 h 140"/>
                    <a:gd name="T6" fmla="*/ 5 w 166"/>
                    <a:gd name="T7" fmla="*/ 3 h 140"/>
                    <a:gd name="T8" fmla="*/ 5 w 166"/>
                    <a:gd name="T9" fmla="*/ 3 h 140"/>
                    <a:gd name="T10" fmla="*/ 4 w 166"/>
                    <a:gd name="T11" fmla="*/ 4 h 140"/>
                    <a:gd name="T12" fmla="*/ 3 w 166"/>
                    <a:gd name="T13" fmla="*/ 4 h 140"/>
                    <a:gd name="T14" fmla="*/ 0 w 166"/>
                    <a:gd name="T15" fmla="*/ 2 h 140"/>
                    <a:gd name="T16" fmla="*/ 0 w 166"/>
                    <a:gd name="T17" fmla="*/ 2 h 140"/>
                    <a:gd name="T18" fmla="*/ 0 w 166"/>
                    <a:gd name="T19" fmla="*/ 2 h 140"/>
                    <a:gd name="T20" fmla="*/ 0 w 166"/>
                    <a:gd name="T21" fmla="*/ 1 h 140"/>
                    <a:gd name="T22" fmla="*/ 0 w 166"/>
                    <a:gd name="T23" fmla="*/ 0 h 140"/>
                    <a:gd name="T24" fmla="*/ 1 w 166"/>
                    <a:gd name="T25" fmla="*/ 1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6"/>
                    <a:gd name="T40" fmla="*/ 0 h 140"/>
                    <a:gd name="T41" fmla="*/ 166 w 166"/>
                    <a:gd name="T42" fmla="*/ 140 h 1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6" h="140">
                      <a:moveTo>
                        <a:pt x="44" y="1"/>
                      </a:moveTo>
                      <a:lnTo>
                        <a:pt x="158" y="93"/>
                      </a:lnTo>
                      <a:lnTo>
                        <a:pt x="166" y="99"/>
                      </a:lnTo>
                      <a:lnTo>
                        <a:pt x="164" y="105"/>
                      </a:lnTo>
                      <a:lnTo>
                        <a:pt x="161" y="126"/>
                      </a:lnTo>
                      <a:lnTo>
                        <a:pt x="156" y="140"/>
                      </a:lnTo>
                      <a:lnTo>
                        <a:pt x="125" y="139"/>
                      </a:lnTo>
                      <a:lnTo>
                        <a:pt x="11" y="83"/>
                      </a:lnTo>
                      <a:lnTo>
                        <a:pt x="0" y="79"/>
                      </a:lnTo>
                      <a:lnTo>
                        <a:pt x="0" y="69"/>
                      </a:lnTo>
                      <a:lnTo>
                        <a:pt x="3" y="11"/>
                      </a:lnTo>
                      <a:lnTo>
                        <a:pt x="8" y="0"/>
                      </a:lnTo>
                      <a:lnTo>
                        <a:pt x="4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3" name="Freeform 705"/>
                <p:cNvSpPr>
                  <a:spLocks/>
                </p:cNvSpPr>
                <p:nvPr/>
              </p:nvSpPr>
              <p:spPr bwMode="auto">
                <a:xfrm>
                  <a:off x="3304" y="1677"/>
                  <a:ext cx="59" cy="57"/>
                </a:xfrm>
                <a:custGeom>
                  <a:avLst/>
                  <a:gdLst>
                    <a:gd name="T0" fmla="*/ 1 w 117"/>
                    <a:gd name="T1" fmla="*/ 0 h 113"/>
                    <a:gd name="T2" fmla="*/ 4 w 117"/>
                    <a:gd name="T3" fmla="*/ 3 h 113"/>
                    <a:gd name="T4" fmla="*/ 4 w 117"/>
                    <a:gd name="T5" fmla="*/ 4 h 113"/>
                    <a:gd name="T6" fmla="*/ 0 w 117"/>
                    <a:gd name="T7" fmla="*/ 2 h 113"/>
                    <a:gd name="T8" fmla="*/ 1 w 117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113"/>
                    <a:gd name="T17" fmla="*/ 117 w 11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113">
                      <a:moveTo>
                        <a:pt x="3" y="0"/>
                      </a:moveTo>
                      <a:lnTo>
                        <a:pt x="117" y="93"/>
                      </a:lnTo>
                      <a:lnTo>
                        <a:pt x="113" y="113"/>
                      </a:lnTo>
                      <a:lnTo>
                        <a:pt x="0" y="5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4" name="Freeform 706"/>
                <p:cNvSpPr>
                  <a:spLocks/>
                </p:cNvSpPr>
                <p:nvPr/>
              </p:nvSpPr>
              <p:spPr bwMode="auto">
                <a:xfrm>
                  <a:off x="3398" y="1702"/>
                  <a:ext cx="268" cy="8"/>
                </a:xfrm>
                <a:custGeom>
                  <a:avLst/>
                  <a:gdLst>
                    <a:gd name="T0" fmla="*/ 0 w 535"/>
                    <a:gd name="T1" fmla="*/ 0 h 17"/>
                    <a:gd name="T2" fmla="*/ 1 w 535"/>
                    <a:gd name="T3" fmla="*/ 0 h 17"/>
                    <a:gd name="T4" fmla="*/ 16 w 535"/>
                    <a:gd name="T5" fmla="*/ 0 h 17"/>
                    <a:gd name="T6" fmla="*/ 17 w 535"/>
                    <a:gd name="T7" fmla="*/ 0 h 17"/>
                    <a:gd name="T8" fmla="*/ 0 w 535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5"/>
                    <a:gd name="T16" fmla="*/ 0 h 17"/>
                    <a:gd name="T17" fmla="*/ 535 w 53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5" h="17">
                      <a:moveTo>
                        <a:pt x="0" y="17"/>
                      </a:moveTo>
                      <a:lnTo>
                        <a:pt x="28" y="3"/>
                      </a:lnTo>
                      <a:lnTo>
                        <a:pt x="502" y="0"/>
                      </a:lnTo>
                      <a:lnTo>
                        <a:pt x="535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5" name="Freeform 707"/>
                <p:cNvSpPr>
                  <a:spLocks/>
                </p:cNvSpPr>
                <p:nvPr/>
              </p:nvSpPr>
              <p:spPr bwMode="auto">
                <a:xfrm>
                  <a:off x="3361" y="1680"/>
                  <a:ext cx="34" cy="7"/>
                </a:xfrm>
                <a:custGeom>
                  <a:avLst/>
                  <a:gdLst>
                    <a:gd name="T0" fmla="*/ 0 w 68"/>
                    <a:gd name="T1" fmla="*/ 1 h 13"/>
                    <a:gd name="T2" fmla="*/ 1 w 68"/>
                    <a:gd name="T3" fmla="*/ 0 h 13"/>
                    <a:gd name="T4" fmla="*/ 1 w 68"/>
                    <a:gd name="T5" fmla="*/ 0 h 13"/>
                    <a:gd name="T6" fmla="*/ 2 w 68"/>
                    <a:gd name="T7" fmla="*/ 1 h 13"/>
                    <a:gd name="T8" fmla="*/ 0 w 68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0" y="13"/>
                      </a:moveTo>
                      <a:lnTo>
                        <a:pt x="18" y="0"/>
                      </a:lnTo>
                      <a:lnTo>
                        <a:pt x="43" y="0"/>
                      </a:lnTo>
                      <a:lnTo>
                        <a:pt x="68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6" name="Freeform 708"/>
                <p:cNvSpPr>
                  <a:spLocks/>
                </p:cNvSpPr>
                <p:nvPr/>
              </p:nvSpPr>
              <p:spPr bwMode="auto">
                <a:xfrm>
                  <a:off x="3407" y="1680"/>
                  <a:ext cx="34" cy="7"/>
                </a:xfrm>
                <a:custGeom>
                  <a:avLst/>
                  <a:gdLst>
                    <a:gd name="T0" fmla="*/ 0 w 68"/>
                    <a:gd name="T1" fmla="*/ 0 h 15"/>
                    <a:gd name="T2" fmla="*/ 1 w 68"/>
                    <a:gd name="T3" fmla="*/ 0 h 15"/>
                    <a:gd name="T4" fmla="*/ 1 w 68"/>
                    <a:gd name="T5" fmla="*/ 0 h 15"/>
                    <a:gd name="T6" fmla="*/ 2 w 68"/>
                    <a:gd name="T7" fmla="*/ 0 h 15"/>
                    <a:gd name="T8" fmla="*/ 0 w 6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5"/>
                    <a:gd name="T17" fmla="*/ 68 w 68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5">
                      <a:moveTo>
                        <a:pt x="0" y="15"/>
                      </a:moveTo>
                      <a:lnTo>
                        <a:pt x="19" y="0"/>
                      </a:lnTo>
                      <a:lnTo>
                        <a:pt x="44" y="0"/>
                      </a:lnTo>
                      <a:lnTo>
                        <a:pt x="68" y="1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7" name="Freeform 709"/>
                <p:cNvSpPr>
                  <a:spLocks/>
                </p:cNvSpPr>
                <p:nvPr/>
              </p:nvSpPr>
              <p:spPr bwMode="auto">
                <a:xfrm>
                  <a:off x="3450" y="1679"/>
                  <a:ext cx="34" cy="6"/>
                </a:xfrm>
                <a:custGeom>
                  <a:avLst/>
                  <a:gdLst>
                    <a:gd name="T0" fmla="*/ 0 w 68"/>
                    <a:gd name="T1" fmla="*/ 1 h 12"/>
                    <a:gd name="T2" fmla="*/ 1 w 68"/>
                    <a:gd name="T3" fmla="*/ 0 h 12"/>
                    <a:gd name="T4" fmla="*/ 1 w 68"/>
                    <a:gd name="T5" fmla="*/ 0 h 12"/>
                    <a:gd name="T6" fmla="*/ 2 w 68"/>
                    <a:gd name="T7" fmla="*/ 1 h 12"/>
                    <a:gd name="T8" fmla="*/ 0 w 68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2"/>
                    <a:gd name="T17" fmla="*/ 68 w 68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2">
                      <a:moveTo>
                        <a:pt x="0" y="12"/>
                      </a:moveTo>
                      <a:lnTo>
                        <a:pt x="17" y="0"/>
                      </a:lnTo>
                      <a:lnTo>
                        <a:pt x="43" y="0"/>
                      </a:lnTo>
                      <a:lnTo>
                        <a:pt x="68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8" name="Freeform 710"/>
                <p:cNvSpPr>
                  <a:spLocks/>
                </p:cNvSpPr>
                <p:nvPr/>
              </p:nvSpPr>
              <p:spPr bwMode="auto">
                <a:xfrm>
                  <a:off x="3493" y="1679"/>
                  <a:ext cx="33" cy="6"/>
                </a:xfrm>
                <a:custGeom>
                  <a:avLst/>
                  <a:gdLst>
                    <a:gd name="T0" fmla="*/ 0 w 67"/>
                    <a:gd name="T1" fmla="*/ 1 h 12"/>
                    <a:gd name="T2" fmla="*/ 0 w 67"/>
                    <a:gd name="T3" fmla="*/ 0 h 12"/>
                    <a:gd name="T4" fmla="*/ 1 w 67"/>
                    <a:gd name="T5" fmla="*/ 0 h 12"/>
                    <a:gd name="T6" fmla="*/ 2 w 67"/>
                    <a:gd name="T7" fmla="*/ 1 h 12"/>
                    <a:gd name="T8" fmla="*/ 0 w 67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12"/>
                    <a:gd name="T17" fmla="*/ 67 w 67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12">
                      <a:moveTo>
                        <a:pt x="0" y="12"/>
                      </a:moveTo>
                      <a:lnTo>
                        <a:pt x="18" y="0"/>
                      </a:lnTo>
                      <a:lnTo>
                        <a:pt x="41" y="0"/>
                      </a:lnTo>
                      <a:lnTo>
                        <a:pt x="67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9" name="Freeform 711"/>
                <p:cNvSpPr>
                  <a:spLocks/>
                </p:cNvSpPr>
                <p:nvPr/>
              </p:nvSpPr>
              <p:spPr bwMode="auto">
                <a:xfrm>
                  <a:off x="3535" y="1679"/>
                  <a:ext cx="34" cy="6"/>
                </a:xfrm>
                <a:custGeom>
                  <a:avLst/>
                  <a:gdLst>
                    <a:gd name="T0" fmla="*/ 0 w 68"/>
                    <a:gd name="T1" fmla="*/ 1 h 12"/>
                    <a:gd name="T2" fmla="*/ 1 w 68"/>
                    <a:gd name="T3" fmla="*/ 0 h 12"/>
                    <a:gd name="T4" fmla="*/ 1 w 68"/>
                    <a:gd name="T5" fmla="*/ 0 h 12"/>
                    <a:gd name="T6" fmla="*/ 2 w 68"/>
                    <a:gd name="T7" fmla="*/ 1 h 12"/>
                    <a:gd name="T8" fmla="*/ 0 w 68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2"/>
                    <a:gd name="T17" fmla="*/ 68 w 68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2">
                      <a:moveTo>
                        <a:pt x="0" y="12"/>
                      </a:moveTo>
                      <a:lnTo>
                        <a:pt x="19" y="0"/>
                      </a:lnTo>
                      <a:lnTo>
                        <a:pt x="44" y="0"/>
                      </a:lnTo>
                      <a:lnTo>
                        <a:pt x="68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0" name="Freeform 712"/>
                <p:cNvSpPr>
                  <a:spLocks/>
                </p:cNvSpPr>
                <p:nvPr/>
              </p:nvSpPr>
              <p:spPr bwMode="auto">
                <a:xfrm>
                  <a:off x="3578" y="1679"/>
                  <a:ext cx="34" cy="6"/>
                </a:xfrm>
                <a:custGeom>
                  <a:avLst/>
                  <a:gdLst>
                    <a:gd name="T0" fmla="*/ 0 w 68"/>
                    <a:gd name="T1" fmla="*/ 1 h 12"/>
                    <a:gd name="T2" fmla="*/ 1 w 68"/>
                    <a:gd name="T3" fmla="*/ 0 h 12"/>
                    <a:gd name="T4" fmla="*/ 1 w 68"/>
                    <a:gd name="T5" fmla="*/ 0 h 12"/>
                    <a:gd name="T6" fmla="*/ 2 w 68"/>
                    <a:gd name="T7" fmla="*/ 1 h 12"/>
                    <a:gd name="T8" fmla="*/ 0 w 68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2"/>
                    <a:gd name="T17" fmla="*/ 68 w 68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2">
                      <a:moveTo>
                        <a:pt x="0" y="12"/>
                      </a:moveTo>
                      <a:lnTo>
                        <a:pt x="17" y="0"/>
                      </a:lnTo>
                      <a:lnTo>
                        <a:pt x="42" y="0"/>
                      </a:lnTo>
                      <a:lnTo>
                        <a:pt x="68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1" name="Freeform 713"/>
                <p:cNvSpPr>
                  <a:spLocks/>
                </p:cNvSpPr>
                <p:nvPr/>
              </p:nvSpPr>
              <p:spPr bwMode="auto">
                <a:xfrm>
                  <a:off x="3375" y="1692"/>
                  <a:ext cx="34" cy="7"/>
                </a:xfrm>
                <a:custGeom>
                  <a:avLst/>
                  <a:gdLst>
                    <a:gd name="T0" fmla="*/ 0 w 68"/>
                    <a:gd name="T1" fmla="*/ 1 h 12"/>
                    <a:gd name="T2" fmla="*/ 1 w 68"/>
                    <a:gd name="T3" fmla="*/ 0 h 12"/>
                    <a:gd name="T4" fmla="*/ 1 w 68"/>
                    <a:gd name="T5" fmla="*/ 0 h 12"/>
                    <a:gd name="T6" fmla="*/ 2 w 68"/>
                    <a:gd name="T7" fmla="*/ 1 h 12"/>
                    <a:gd name="T8" fmla="*/ 0 w 68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2"/>
                    <a:gd name="T17" fmla="*/ 68 w 68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2">
                      <a:moveTo>
                        <a:pt x="0" y="12"/>
                      </a:moveTo>
                      <a:lnTo>
                        <a:pt x="17" y="0"/>
                      </a:lnTo>
                      <a:lnTo>
                        <a:pt x="42" y="0"/>
                      </a:lnTo>
                      <a:lnTo>
                        <a:pt x="68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2" name="Freeform 714"/>
                <p:cNvSpPr>
                  <a:spLocks/>
                </p:cNvSpPr>
                <p:nvPr/>
              </p:nvSpPr>
              <p:spPr bwMode="auto">
                <a:xfrm>
                  <a:off x="3421" y="1692"/>
                  <a:ext cx="34" cy="6"/>
                </a:xfrm>
                <a:custGeom>
                  <a:avLst/>
                  <a:gdLst>
                    <a:gd name="T0" fmla="*/ 0 w 68"/>
                    <a:gd name="T1" fmla="*/ 0 h 13"/>
                    <a:gd name="T2" fmla="*/ 1 w 68"/>
                    <a:gd name="T3" fmla="*/ 0 h 13"/>
                    <a:gd name="T4" fmla="*/ 1 w 68"/>
                    <a:gd name="T5" fmla="*/ 0 h 13"/>
                    <a:gd name="T6" fmla="*/ 2 w 68"/>
                    <a:gd name="T7" fmla="*/ 0 h 13"/>
                    <a:gd name="T8" fmla="*/ 0 w 68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0" y="13"/>
                      </a:moveTo>
                      <a:lnTo>
                        <a:pt x="19" y="0"/>
                      </a:lnTo>
                      <a:lnTo>
                        <a:pt x="45" y="0"/>
                      </a:lnTo>
                      <a:lnTo>
                        <a:pt x="68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3" name="Freeform 715"/>
                <p:cNvSpPr>
                  <a:spLocks/>
                </p:cNvSpPr>
                <p:nvPr/>
              </p:nvSpPr>
              <p:spPr bwMode="auto">
                <a:xfrm>
                  <a:off x="3465" y="1691"/>
                  <a:ext cx="34" cy="6"/>
                </a:xfrm>
                <a:custGeom>
                  <a:avLst/>
                  <a:gdLst>
                    <a:gd name="T0" fmla="*/ 0 w 68"/>
                    <a:gd name="T1" fmla="*/ 0 h 13"/>
                    <a:gd name="T2" fmla="*/ 1 w 68"/>
                    <a:gd name="T3" fmla="*/ 0 h 13"/>
                    <a:gd name="T4" fmla="*/ 1 w 68"/>
                    <a:gd name="T5" fmla="*/ 0 h 13"/>
                    <a:gd name="T6" fmla="*/ 2 w 68"/>
                    <a:gd name="T7" fmla="*/ 0 h 13"/>
                    <a:gd name="T8" fmla="*/ 0 w 68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0" y="13"/>
                      </a:moveTo>
                      <a:lnTo>
                        <a:pt x="18" y="0"/>
                      </a:lnTo>
                      <a:lnTo>
                        <a:pt x="43" y="0"/>
                      </a:lnTo>
                      <a:lnTo>
                        <a:pt x="68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4" name="Freeform 716"/>
                <p:cNvSpPr>
                  <a:spLocks/>
                </p:cNvSpPr>
                <p:nvPr/>
              </p:nvSpPr>
              <p:spPr bwMode="auto">
                <a:xfrm>
                  <a:off x="3507" y="1691"/>
                  <a:ext cx="33" cy="6"/>
                </a:xfrm>
                <a:custGeom>
                  <a:avLst/>
                  <a:gdLst>
                    <a:gd name="T0" fmla="*/ 0 w 68"/>
                    <a:gd name="T1" fmla="*/ 0 h 13"/>
                    <a:gd name="T2" fmla="*/ 0 w 68"/>
                    <a:gd name="T3" fmla="*/ 0 h 13"/>
                    <a:gd name="T4" fmla="*/ 1 w 68"/>
                    <a:gd name="T5" fmla="*/ 0 h 13"/>
                    <a:gd name="T6" fmla="*/ 2 w 68"/>
                    <a:gd name="T7" fmla="*/ 0 h 13"/>
                    <a:gd name="T8" fmla="*/ 0 w 68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0" y="13"/>
                      </a:moveTo>
                      <a:lnTo>
                        <a:pt x="19" y="0"/>
                      </a:lnTo>
                      <a:lnTo>
                        <a:pt x="43" y="0"/>
                      </a:lnTo>
                      <a:lnTo>
                        <a:pt x="68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5" name="Freeform 717"/>
                <p:cNvSpPr>
                  <a:spLocks/>
                </p:cNvSpPr>
                <p:nvPr/>
              </p:nvSpPr>
              <p:spPr bwMode="auto">
                <a:xfrm>
                  <a:off x="3550" y="1691"/>
                  <a:ext cx="33" cy="6"/>
                </a:xfrm>
                <a:custGeom>
                  <a:avLst/>
                  <a:gdLst>
                    <a:gd name="T0" fmla="*/ 0 w 66"/>
                    <a:gd name="T1" fmla="*/ 0 h 13"/>
                    <a:gd name="T2" fmla="*/ 1 w 66"/>
                    <a:gd name="T3" fmla="*/ 0 h 13"/>
                    <a:gd name="T4" fmla="*/ 1 w 66"/>
                    <a:gd name="T5" fmla="*/ 0 h 13"/>
                    <a:gd name="T6" fmla="*/ 2 w 66"/>
                    <a:gd name="T7" fmla="*/ 0 h 13"/>
                    <a:gd name="T8" fmla="*/ 0 w 6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13"/>
                    <a:gd name="T17" fmla="*/ 66 w 6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13">
                      <a:moveTo>
                        <a:pt x="0" y="13"/>
                      </a:moveTo>
                      <a:lnTo>
                        <a:pt x="17" y="0"/>
                      </a:lnTo>
                      <a:lnTo>
                        <a:pt x="43" y="0"/>
                      </a:lnTo>
                      <a:lnTo>
                        <a:pt x="66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6" name="Freeform 718"/>
                <p:cNvSpPr>
                  <a:spLocks/>
                </p:cNvSpPr>
                <p:nvPr/>
              </p:nvSpPr>
              <p:spPr bwMode="auto">
                <a:xfrm>
                  <a:off x="3593" y="1691"/>
                  <a:ext cx="34" cy="6"/>
                </a:xfrm>
                <a:custGeom>
                  <a:avLst/>
                  <a:gdLst>
                    <a:gd name="T0" fmla="*/ 0 w 68"/>
                    <a:gd name="T1" fmla="*/ 0 h 13"/>
                    <a:gd name="T2" fmla="*/ 1 w 68"/>
                    <a:gd name="T3" fmla="*/ 0 h 13"/>
                    <a:gd name="T4" fmla="*/ 1 w 68"/>
                    <a:gd name="T5" fmla="*/ 0 h 13"/>
                    <a:gd name="T6" fmla="*/ 2 w 68"/>
                    <a:gd name="T7" fmla="*/ 0 h 13"/>
                    <a:gd name="T8" fmla="*/ 0 w 68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0" y="13"/>
                      </a:moveTo>
                      <a:lnTo>
                        <a:pt x="18" y="0"/>
                      </a:lnTo>
                      <a:lnTo>
                        <a:pt x="43" y="0"/>
                      </a:lnTo>
                      <a:lnTo>
                        <a:pt x="68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7" name="Freeform 719"/>
                <p:cNvSpPr>
                  <a:spLocks/>
                </p:cNvSpPr>
                <p:nvPr/>
              </p:nvSpPr>
              <p:spPr bwMode="auto">
                <a:xfrm>
                  <a:off x="3903" y="1442"/>
                  <a:ext cx="497" cy="367"/>
                </a:xfrm>
                <a:custGeom>
                  <a:avLst/>
                  <a:gdLst>
                    <a:gd name="T0" fmla="*/ 3 w 995"/>
                    <a:gd name="T1" fmla="*/ 14 h 734"/>
                    <a:gd name="T2" fmla="*/ 4 w 995"/>
                    <a:gd name="T3" fmla="*/ 14 h 734"/>
                    <a:gd name="T4" fmla="*/ 4 w 995"/>
                    <a:gd name="T5" fmla="*/ 14 h 734"/>
                    <a:gd name="T6" fmla="*/ 6 w 995"/>
                    <a:gd name="T7" fmla="*/ 15 h 734"/>
                    <a:gd name="T8" fmla="*/ 8 w 995"/>
                    <a:gd name="T9" fmla="*/ 15 h 734"/>
                    <a:gd name="T10" fmla="*/ 9 w 995"/>
                    <a:gd name="T11" fmla="*/ 17 h 734"/>
                    <a:gd name="T12" fmla="*/ 10 w 995"/>
                    <a:gd name="T13" fmla="*/ 17 h 734"/>
                    <a:gd name="T14" fmla="*/ 8 w 995"/>
                    <a:gd name="T15" fmla="*/ 17 h 734"/>
                    <a:gd name="T16" fmla="*/ 7 w 995"/>
                    <a:gd name="T17" fmla="*/ 17 h 734"/>
                    <a:gd name="T18" fmla="*/ 2 w 995"/>
                    <a:gd name="T19" fmla="*/ 20 h 734"/>
                    <a:gd name="T20" fmla="*/ 2 w 995"/>
                    <a:gd name="T21" fmla="*/ 21 h 734"/>
                    <a:gd name="T22" fmla="*/ 2 w 995"/>
                    <a:gd name="T23" fmla="*/ 21 h 734"/>
                    <a:gd name="T24" fmla="*/ 2 w 995"/>
                    <a:gd name="T25" fmla="*/ 22 h 734"/>
                    <a:gd name="T26" fmla="*/ 2 w 995"/>
                    <a:gd name="T27" fmla="*/ 22 h 734"/>
                    <a:gd name="T28" fmla="*/ 3 w 995"/>
                    <a:gd name="T29" fmla="*/ 23 h 734"/>
                    <a:gd name="T30" fmla="*/ 24 w 995"/>
                    <a:gd name="T31" fmla="*/ 23 h 734"/>
                    <a:gd name="T32" fmla="*/ 25 w 995"/>
                    <a:gd name="T33" fmla="*/ 23 h 734"/>
                    <a:gd name="T34" fmla="*/ 29 w 995"/>
                    <a:gd name="T35" fmla="*/ 22 h 734"/>
                    <a:gd name="T36" fmla="*/ 29 w 995"/>
                    <a:gd name="T37" fmla="*/ 21 h 734"/>
                    <a:gd name="T38" fmla="*/ 30 w 995"/>
                    <a:gd name="T39" fmla="*/ 21 h 734"/>
                    <a:gd name="T40" fmla="*/ 29 w 995"/>
                    <a:gd name="T41" fmla="*/ 19 h 734"/>
                    <a:gd name="T42" fmla="*/ 29 w 995"/>
                    <a:gd name="T43" fmla="*/ 18 h 734"/>
                    <a:gd name="T44" fmla="*/ 29 w 995"/>
                    <a:gd name="T45" fmla="*/ 18 h 734"/>
                    <a:gd name="T46" fmla="*/ 28 w 995"/>
                    <a:gd name="T47" fmla="*/ 17 h 734"/>
                    <a:gd name="T48" fmla="*/ 28 w 995"/>
                    <a:gd name="T49" fmla="*/ 17 h 734"/>
                    <a:gd name="T50" fmla="*/ 28 w 995"/>
                    <a:gd name="T51" fmla="*/ 15 h 734"/>
                    <a:gd name="T52" fmla="*/ 29 w 995"/>
                    <a:gd name="T53" fmla="*/ 15 h 734"/>
                    <a:gd name="T54" fmla="*/ 29 w 995"/>
                    <a:gd name="T55" fmla="*/ 15 h 734"/>
                    <a:gd name="T56" fmla="*/ 30 w 995"/>
                    <a:gd name="T57" fmla="*/ 14 h 734"/>
                    <a:gd name="T58" fmla="*/ 31 w 995"/>
                    <a:gd name="T59" fmla="*/ 6 h 734"/>
                    <a:gd name="T60" fmla="*/ 31 w 995"/>
                    <a:gd name="T61" fmla="*/ 6 h 734"/>
                    <a:gd name="T62" fmla="*/ 30 w 995"/>
                    <a:gd name="T63" fmla="*/ 5 h 734"/>
                    <a:gd name="T64" fmla="*/ 29 w 995"/>
                    <a:gd name="T65" fmla="*/ 3 h 734"/>
                    <a:gd name="T66" fmla="*/ 28 w 995"/>
                    <a:gd name="T67" fmla="*/ 1 h 734"/>
                    <a:gd name="T68" fmla="*/ 27 w 995"/>
                    <a:gd name="T69" fmla="*/ 1 h 734"/>
                    <a:gd name="T70" fmla="*/ 11 w 995"/>
                    <a:gd name="T71" fmla="*/ 0 h 734"/>
                    <a:gd name="T72" fmla="*/ 10 w 995"/>
                    <a:gd name="T73" fmla="*/ 1 h 734"/>
                    <a:gd name="T74" fmla="*/ 9 w 995"/>
                    <a:gd name="T75" fmla="*/ 11 h 734"/>
                    <a:gd name="T76" fmla="*/ 8 w 995"/>
                    <a:gd name="T77" fmla="*/ 11 h 734"/>
                    <a:gd name="T78" fmla="*/ 6 w 995"/>
                    <a:gd name="T79" fmla="*/ 11 h 734"/>
                    <a:gd name="T80" fmla="*/ 4 w 995"/>
                    <a:gd name="T81" fmla="*/ 11 h 734"/>
                    <a:gd name="T82" fmla="*/ 2 w 995"/>
                    <a:gd name="T83" fmla="*/ 11 h 734"/>
                    <a:gd name="T84" fmla="*/ 0 w 995"/>
                    <a:gd name="T85" fmla="*/ 11 h 73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95"/>
                    <a:gd name="T130" fmla="*/ 0 h 734"/>
                    <a:gd name="T131" fmla="*/ 995 w 995"/>
                    <a:gd name="T132" fmla="*/ 734 h 73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95" h="734">
                      <a:moveTo>
                        <a:pt x="90" y="464"/>
                      </a:moveTo>
                      <a:lnTo>
                        <a:pt x="101" y="463"/>
                      </a:lnTo>
                      <a:lnTo>
                        <a:pt x="110" y="463"/>
                      </a:lnTo>
                      <a:lnTo>
                        <a:pt x="118" y="461"/>
                      </a:lnTo>
                      <a:lnTo>
                        <a:pt x="128" y="461"/>
                      </a:lnTo>
                      <a:lnTo>
                        <a:pt x="136" y="461"/>
                      </a:lnTo>
                      <a:lnTo>
                        <a:pt x="144" y="461"/>
                      </a:lnTo>
                      <a:lnTo>
                        <a:pt x="152" y="463"/>
                      </a:lnTo>
                      <a:lnTo>
                        <a:pt x="159" y="464"/>
                      </a:lnTo>
                      <a:lnTo>
                        <a:pt x="180" y="469"/>
                      </a:lnTo>
                      <a:lnTo>
                        <a:pt x="200" y="475"/>
                      </a:lnTo>
                      <a:lnTo>
                        <a:pt x="219" y="483"/>
                      </a:lnTo>
                      <a:lnTo>
                        <a:pt x="240" y="490"/>
                      </a:lnTo>
                      <a:lnTo>
                        <a:pt x="259" y="499"/>
                      </a:lnTo>
                      <a:lnTo>
                        <a:pt x="278" y="507"/>
                      </a:lnTo>
                      <a:lnTo>
                        <a:pt x="298" y="516"/>
                      </a:lnTo>
                      <a:lnTo>
                        <a:pt x="317" y="526"/>
                      </a:lnTo>
                      <a:lnTo>
                        <a:pt x="319" y="526"/>
                      </a:lnTo>
                      <a:lnTo>
                        <a:pt x="322" y="527"/>
                      </a:lnTo>
                      <a:lnTo>
                        <a:pt x="324" y="527"/>
                      </a:lnTo>
                      <a:lnTo>
                        <a:pt x="325" y="529"/>
                      </a:lnTo>
                      <a:lnTo>
                        <a:pt x="264" y="527"/>
                      </a:lnTo>
                      <a:lnTo>
                        <a:pt x="262" y="527"/>
                      </a:lnTo>
                      <a:lnTo>
                        <a:pt x="259" y="527"/>
                      </a:lnTo>
                      <a:lnTo>
                        <a:pt x="256" y="527"/>
                      </a:lnTo>
                      <a:lnTo>
                        <a:pt x="254" y="527"/>
                      </a:lnTo>
                      <a:lnTo>
                        <a:pt x="246" y="527"/>
                      </a:lnTo>
                      <a:lnTo>
                        <a:pt x="240" y="531"/>
                      </a:lnTo>
                      <a:lnTo>
                        <a:pt x="234" y="535"/>
                      </a:lnTo>
                      <a:lnTo>
                        <a:pt x="90" y="614"/>
                      </a:lnTo>
                      <a:lnTo>
                        <a:pt x="80" y="621"/>
                      </a:lnTo>
                      <a:lnTo>
                        <a:pt x="66" y="629"/>
                      </a:lnTo>
                      <a:lnTo>
                        <a:pt x="68" y="644"/>
                      </a:lnTo>
                      <a:lnTo>
                        <a:pt x="69" y="654"/>
                      </a:lnTo>
                      <a:lnTo>
                        <a:pt x="69" y="657"/>
                      </a:lnTo>
                      <a:lnTo>
                        <a:pt x="71" y="666"/>
                      </a:lnTo>
                      <a:lnTo>
                        <a:pt x="71" y="674"/>
                      </a:lnTo>
                      <a:lnTo>
                        <a:pt x="71" y="679"/>
                      </a:lnTo>
                      <a:lnTo>
                        <a:pt x="71" y="681"/>
                      </a:lnTo>
                      <a:lnTo>
                        <a:pt x="73" y="685"/>
                      </a:lnTo>
                      <a:lnTo>
                        <a:pt x="74" y="692"/>
                      </a:lnTo>
                      <a:lnTo>
                        <a:pt x="74" y="693"/>
                      </a:lnTo>
                      <a:lnTo>
                        <a:pt x="76" y="715"/>
                      </a:lnTo>
                      <a:lnTo>
                        <a:pt x="99" y="715"/>
                      </a:lnTo>
                      <a:lnTo>
                        <a:pt x="120" y="717"/>
                      </a:lnTo>
                      <a:lnTo>
                        <a:pt x="793" y="733"/>
                      </a:lnTo>
                      <a:lnTo>
                        <a:pt x="794" y="733"/>
                      </a:lnTo>
                      <a:lnTo>
                        <a:pt x="799" y="733"/>
                      </a:lnTo>
                      <a:lnTo>
                        <a:pt x="804" y="734"/>
                      </a:lnTo>
                      <a:lnTo>
                        <a:pt x="805" y="734"/>
                      </a:lnTo>
                      <a:lnTo>
                        <a:pt x="818" y="734"/>
                      </a:lnTo>
                      <a:lnTo>
                        <a:pt x="826" y="725"/>
                      </a:lnTo>
                      <a:lnTo>
                        <a:pt x="828" y="723"/>
                      </a:lnTo>
                      <a:lnTo>
                        <a:pt x="935" y="673"/>
                      </a:lnTo>
                      <a:lnTo>
                        <a:pt x="936" y="673"/>
                      </a:lnTo>
                      <a:lnTo>
                        <a:pt x="941" y="670"/>
                      </a:lnTo>
                      <a:lnTo>
                        <a:pt x="944" y="668"/>
                      </a:lnTo>
                      <a:lnTo>
                        <a:pt x="946" y="668"/>
                      </a:lnTo>
                      <a:lnTo>
                        <a:pt x="962" y="660"/>
                      </a:lnTo>
                      <a:lnTo>
                        <a:pt x="960" y="644"/>
                      </a:lnTo>
                      <a:lnTo>
                        <a:pt x="960" y="635"/>
                      </a:lnTo>
                      <a:lnTo>
                        <a:pt x="960" y="625"/>
                      </a:lnTo>
                      <a:lnTo>
                        <a:pt x="959" y="605"/>
                      </a:lnTo>
                      <a:lnTo>
                        <a:pt x="957" y="586"/>
                      </a:lnTo>
                      <a:lnTo>
                        <a:pt x="957" y="576"/>
                      </a:lnTo>
                      <a:lnTo>
                        <a:pt x="957" y="572"/>
                      </a:lnTo>
                      <a:lnTo>
                        <a:pt x="955" y="569"/>
                      </a:lnTo>
                      <a:lnTo>
                        <a:pt x="949" y="556"/>
                      </a:lnTo>
                      <a:lnTo>
                        <a:pt x="944" y="545"/>
                      </a:lnTo>
                      <a:lnTo>
                        <a:pt x="930" y="542"/>
                      </a:lnTo>
                      <a:lnTo>
                        <a:pt x="913" y="539"/>
                      </a:lnTo>
                      <a:lnTo>
                        <a:pt x="911" y="537"/>
                      </a:lnTo>
                      <a:lnTo>
                        <a:pt x="908" y="537"/>
                      </a:lnTo>
                      <a:lnTo>
                        <a:pt x="900" y="537"/>
                      </a:lnTo>
                      <a:lnTo>
                        <a:pt x="906" y="526"/>
                      </a:lnTo>
                      <a:lnTo>
                        <a:pt x="910" y="515"/>
                      </a:lnTo>
                      <a:lnTo>
                        <a:pt x="911" y="505"/>
                      </a:lnTo>
                      <a:lnTo>
                        <a:pt x="911" y="496"/>
                      </a:lnTo>
                      <a:lnTo>
                        <a:pt x="918" y="494"/>
                      </a:lnTo>
                      <a:lnTo>
                        <a:pt x="932" y="491"/>
                      </a:lnTo>
                      <a:lnTo>
                        <a:pt x="944" y="490"/>
                      </a:lnTo>
                      <a:lnTo>
                        <a:pt x="951" y="488"/>
                      </a:lnTo>
                      <a:lnTo>
                        <a:pt x="954" y="488"/>
                      </a:lnTo>
                      <a:lnTo>
                        <a:pt x="957" y="486"/>
                      </a:lnTo>
                      <a:lnTo>
                        <a:pt x="970" y="480"/>
                      </a:lnTo>
                      <a:lnTo>
                        <a:pt x="984" y="474"/>
                      </a:lnTo>
                      <a:lnTo>
                        <a:pt x="985" y="458"/>
                      </a:lnTo>
                      <a:lnTo>
                        <a:pt x="985" y="445"/>
                      </a:lnTo>
                      <a:lnTo>
                        <a:pt x="995" y="194"/>
                      </a:lnTo>
                      <a:lnTo>
                        <a:pt x="995" y="189"/>
                      </a:lnTo>
                      <a:lnTo>
                        <a:pt x="995" y="183"/>
                      </a:lnTo>
                      <a:lnTo>
                        <a:pt x="993" y="178"/>
                      </a:lnTo>
                      <a:lnTo>
                        <a:pt x="990" y="174"/>
                      </a:lnTo>
                      <a:lnTo>
                        <a:pt x="987" y="167"/>
                      </a:lnTo>
                      <a:lnTo>
                        <a:pt x="979" y="152"/>
                      </a:lnTo>
                      <a:lnTo>
                        <a:pt x="970" y="128"/>
                      </a:lnTo>
                      <a:lnTo>
                        <a:pt x="957" y="101"/>
                      </a:lnTo>
                      <a:lnTo>
                        <a:pt x="944" y="74"/>
                      </a:lnTo>
                      <a:lnTo>
                        <a:pt x="935" y="50"/>
                      </a:lnTo>
                      <a:lnTo>
                        <a:pt x="927" y="35"/>
                      </a:lnTo>
                      <a:lnTo>
                        <a:pt x="924" y="28"/>
                      </a:lnTo>
                      <a:lnTo>
                        <a:pt x="914" y="9"/>
                      </a:lnTo>
                      <a:lnTo>
                        <a:pt x="902" y="13"/>
                      </a:lnTo>
                      <a:lnTo>
                        <a:pt x="895" y="8"/>
                      </a:lnTo>
                      <a:lnTo>
                        <a:pt x="888" y="0"/>
                      </a:lnTo>
                      <a:lnTo>
                        <a:pt x="876" y="0"/>
                      </a:lnTo>
                      <a:lnTo>
                        <a:pt x="376" y="0"/>
                      </a:lnTo>
                      <a:lnTo>
                        <a:pt x="352" y="0"/>
                      </a:lnTo>
                      <a:lnTo>
                        <a:pt x="325" y="0"/>
                      </a:lnTo>
                      <a:lnTo>
                        <a:pt x="325" y="25"/>
                      </a:lnTo>
                      <a:lnTo>
                        <a:pt x="325" y="47"/>
                      </a:lnTo>
                      <a:lnTo>
                        <a:pt x="325" y="370"/>
                      </a:lnTo>
                      <a:lnTo>
                        <a:pt x="309" y="363"/>
                      </a:lnTo>
                      <a:lnTo>
                        <a:pt x="292" y="357"/>
                      </a:lnTo>
                      <a:lnTo>
                        <a:pt x="275" y="351"/>
                      </a:lnTo>
                      <a:lnTo>
                        <a:pt x="257" y="344"/>
                      </a:lnTo>
                      <a:lnTo>
                        <a:pt x="238" y="340"/>
                      </a:lnTo>
                      <a:lnTo>
                        <a:pt x="221" y="333"/>
                      </a:lnTo>
                      <a:lnTo>
                        <a:pt x="200" y="328"/>
                      </a:lnTo>
                      <a:lnTo>
                        <a:pt x="182" y="325"/>
                      </a:lnTo>
                      <a:lnTo>
                        <a:pt x="161" y="322"/>
                      </a:lnTo>
                      <a:lnTo>
                        <a:pt x="139" y="321"/>
                      </a:lnTo>
                      <a:lnTo>
                        <a:pt x="118" y="319"/>
                      </a:lnTo>
                      <a:lnTo>
                        <a:pt x="95" y="319"/>
                      </a:lnTo>
                      <a:lnTo>
                        <a:pt x="73" y="321"/>
                      </a:lnTo>
                      <a:lnTo>
                        <a:pt x="49" y="325"/>
                      </a:lnTo>
                      <a:lnTo>
                        <a:pt x="25" y="330"/>
                      </a:lnTo>
                      <a:lnTo>
                        <a:pt x="0" y="336"/>
                      </a:lnTo>
                      <a:lnTo>
                        <a:pt x="90" y="4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8" name="Freeform 720"/>
                <p:cNvSpPr>
                  <a:spLocks/>
                </p:cNvSpPr>
                <p:nvPr/>
              </p:nvSpPr>
              <p:spPr bwMode="auto">
                <a:xfrm>
                  <a:off x="3859" y="1614"/>
                  <a:ext cx="345" cy="112"/>
                </a:xfrm>
                <a:custGeom>
                  <a:avLst/>
                  <a:gdLst>
                    <a:gd name="T0" fmla="*/ 0 w 691"/>
                    <a:gd name="T1" fmla="*/ 1 h 225"/>
                    <a:gd name="T2" fmla="*/ 1 w 691"/>
                    <a:gd name="T3" fmla="*/ 0 h 225"/>
                    <a:gd name="T4" fmla="*/ 2 w 691"/>
                    <a:gd name="T5" fmla="*/ 0 h 225"/>
                    <a:gd name="T6" fmla="*/ 3 w 691"/>
                    <a:gd name="T7" fmla="*/ 0 h 225"/>
                    <a:gd name="T8" fmla="*/ 4 w 691"/>
                    <a:gd name="T9" fmla="*/ 0 h 225"/>
                    <a:gd name="T10" fmla="*/ 6 w 691"/>
                    <a:gd name="T11" fmla="*/ 0 h 225"/>
                    <a:gd name="T12" fmla="*/ 7 w 691"/>
                    <a:gd name="T13" fmla="*/ 0 h 225"/>
                    <a:gd name="T14" fmla="*/ 9 w 691"/>
                    <a:gd name="T15" fmla="*/ 0 h 225"/>
                    <a:gd name="T16" fmla="*/ 10 w 691"/>
                    <a:gd name="T17" fmla="*/ 0 h 225"/>
                    <a:gd name="T18" fmla="*/ 12 w 691"/>
                    <a:gd name="T19" fmla="*/ 1 h 225"/>
                    <a:gd name="T20" fmla="*/ 13 w 691"/>
                    <a:gd name="T21" fmla="*/ 1 h 225"/>
                    <a:gd name="T22" fmla="*/ 14 w 691"/>
                    <a:gd name="T23" fmla="*/ 2 h 225"/>
                    <a:gd name="T24" fmla="*/ 15 w 691"/>
                    <a:gd name="T25" fmla="*/ 3 h 225"/>
                    <a:gd name="T26" fmla="*/ 16 w 691"/>
                    <a:gd name="T27" fmla="*/ 3 h 225"/>
                    <a:gd name="T28" fmla="*/ 17 w 691"/>
                    <a:gd name="T29" fmla="*/ 3 h 225"/>
                    <a:gd name="T30" fmla="*/ 17 w 691"/>
                    <a:gd name="T31" fmla="*/ 3 h 225"/>
                    <a:gd name="T32" fmla="*/ 18 w 691"/>
                    <a:gd name="T33" fmla="*/ 4 h 225"/>
                    <a:gd name="T34" fmla="*/ 18 w 691"/>
                    <a:gd name="T35" fmla="*/ 4 h 225"/>
                    <a:gd name="T36" fmla="*/ 18 w 691"/>
                    <a:gd name="T37" fmla="*/ 4 h 225"/>
                    <a:gd name="T38" fmla="*/ 19 w 691"/>
                    <a:gd name="T39" fmla="*/ 4 h 225"/>
                    <a:gd name="T40" fmla="*/ 19 w 691"/>
                    <a:gd name="T41" fmla="*/ 4 h 225"/>
                    <a:gd name="T42" fmla="*/ 20 w 691"/>
                    <a:gd name="T43" fmla="*/ 4 h 225"/>
                    <a:gd name="T44" fmla="*/ 20 w 691"/>
                    <a:gd name="T45" fmla="*/ 4 h 225"/>
                    <a:gd name="T46" fmla="*/ 21 w 691"/>
                    <a:gd name="T47" fmla="*/ 4 h 225"/>
                    <a:gd name="T48" fmla="*/ 21 w 691"/>
                    <a:gd name="T49" fmla="*/ 4 h 225"/>
                    <a:gd name="T50" fmla="*/ 21 w 691"/>
                    <a:gd name="T51" fmla="*/ 5 h 225"/>
                    <a:gd name="T52" fmla="*/ 21 w 691"/>
                    <a:gd name="T53" fmla="*/ 5 h 225"/>
                    <a:gd name="T54" fmla="*/ 21 w 691"/>
                    <a:gd name="T55" fmla="*/ 6 h 225"/>
                    <a:gd name="T56" fmla="*/ 20 w 691"/>
                    <a:gd name="T57" fmla="*/ 6 h 225"/>
                    <a:gd name="T58" fmla="*/ 19 w 691"/>
                    <a:gd name="T59" fmla="*/ 6 h 225"/>
                    <a:gd name="T60" fmla="*/ 19 w 691"/>
                    <a:gd name="T61" fmla="*/ 7 h 225"/>
                    <a:gd name="T62" fmla="*/ 18 w 691"/>
                    <a:gd name="T63" fmla="*/ 6 h 225"/>
                    <a:gd name="T64" fmla="*/ 17 w 691"/>
                    <a:gd name="T65" fmla="*/ 6 h 225"/>
                    <a:gd name="T66" fmla="*/ 16 w 691"/>
                    <a:gd name="T67" fmla="*/ 6 h 225"/>
                    <a:gd name="T68" fmla="*/ 14 w 691"/>
                    <a:gd name="T69" fmla="*/ 5 h 225"/>
                    <a:gd name="T70" fmla="*/ 13 w 691"/>
                    <a:gd name="T71" fmla="*/ 5 h 225"/>
                    <a:gd name="T72" fmla="*/ 12 w 691"/>
                    <a:gd name="T73" fmla="*/ 4 h 225"/>
                    <a:gd name="T74" fmla="*/ 11 w 691"/>
                    <a:gd name="T75" fmla="*/ 4 h 225"/>
                    <a:gd name="T76" fmla="*/ 9 w 691"/>
                    <a:gd name="T77" fmla="*/ 3 h 225"/>
                    <a:gd name="T78" fmla="*/ 8 w 691"/>
                    <a:gd name="T79" fmla="*/ 3 h 225"/>
                    <a:gd name="T80" fmla="*/ 7 w 691"/>
                    <a:gd name="T81" fmla="*/ 2 h 225"/>
                    <a:gd name="T82" fmla="*/ 7 w 691"/>
                    <a:gd name="T83" fmla="*/ 2 h 225"/>
                    <a:gd name="T84" fmla="*/ 6 w 691"/>
                    <a:gd name="T85" fmla="*/ 2 h 225"/>
                    <a:gd name="T86" fmla="*/ 5 w 691"/>
                    <a:gd name="T87" fmla="*/ 2 h 225"/>
                    <a:gd name="T88" fmla="*/ 4 w 691"/>
                    <a:gd name="T89" fmla="*/ 3 h 225"/>
                    <a:gd name="T90" fmla="*/ 3 w 691"/>
                    <a:gd name="T91" fmla="*/ 3 h 225"/>
                    <a:gd name="T92" fmla="*/ 2 w 691"/>
                    <a:gd name="T93" fmla="*/ 3 h 225"/>
                    <a:gd name="T94" fmla="*/ 0 w 691"/>
                    <a:gd name="T95" fmla="*/ 4 h 225"/>
                    <a:gd name="T96" fmla="*/ 0 w 691"/>
                    <a:gd name="T97" fmla="*/ 1 h 2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91"/>
                    <a:gd name="T148" fmla="*/ 0 h 225"/>
                    <a:gd name="T149" fmla="*/ 691 w 691"/>
                    <a:gd name="T150" fmla="*/ 225 h 22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91" h="225">
                      <a:moveTo>
                        <a:pt x="15" y="38"/>
                      </a:moveTo>
                      <a:lnTo>
                        <a:pt x="27" y="35"/>
                      </a:lnTo>
                      <a:lnTo>
                        <a:pt x="42" y="30"/>
                      </a:lnTo>
                      <a:lnTo>
                        <a:pt x="54" y="27"/>
                      </a:lnTo>
                      <a:lnTo>
                        <a:pt x="68" y="24"/>
                      </a:lnTo>
                      <a:lnTo>
                        <a:pt x="81" y="21"/>
                      </a:lnTo>
                      <a:lnTo>
                        <a:pt x="95" y="16"/>
                      </a:lnTo>
                      <a:lnTo>
                        <a:pt x="109" y="13"/>
                      </a:lnTo>
                      <a:lnTo>
                        <a:pt x="124" y="10"/>
                      </a:lnTo>
                      <a:lnTo>
                        <a:pt x="150" y="5"/>
                      </a:lnTo>
                      <a:lnTo>
                        <a:pt x="176" y="2"/>
                      </a:lnTo>
                      <a:lnTo>
                        <a:pt x="201" y="0"/>
                      </a:lnTo>
                      <a:lnTo>
                        <a:pt x="225" y="2"/>
                      </a:lnTo>
                      <a:lnTo>
                        <a:pt x="250" y="3"/>
                      </a:lnTo>
                      <a:lnTo>
                        <a:pt x="274" y="7"/>
                      </a:lnTo>
                      <a:lnTo>
                        <a:pt x="297" y="13"/>
                      </a:lnTo>
                      <a:lnTo>
                        <a:pt x="319" y="18"/>
                      </a:lnTo>
                      <a:lnTo>
                        <a:pt x="343" y="26"/>
                      </a:lnTo>
                      <a:lnTo>
                        <a:pt x="365" y="33"/>
                      </a:lnTo>
                      <a:lnTo>
                        <a:pt x="387" y="41"/>
                      </a:lnTo>
                      <a:lnTo>
                        <a:pt x="410" y="51"/>
                      </a:lnTo>
                      <a:lnTo>
                        <a:pt x="432" y="60"/>
                      </a:lnTo>
                      <a:lnTo>
                        <a:pt x="454" y="71"/>
                      </a:lnTo>
                      <a:lnTo>
                        <a:pt x="474" y="81"/>
                      </a:lnTo>
                      <a:lnTo>
                        <a:pt x="496" y="92"/>
                      </a:lnTo>
                      <a:lnTo>
                        <a:pt x="506" y="97"/>
                      </a:lnTo>
                      <a:lnTo>
                        <a:pt x="515" y="101"/>
                      </a:lnTo>
                      <a:lnTo>
                        <a:pt x="525" y="106"/>
                      </a:lnTo>
                      <a:lnTo>
                        <a:pt x="534" y="111"/>
                      </a:lnTo>
                      <a:lnTo>
                        <a:pt x="544" y="116"/>
                      </a:lnTo>
                      <a:lnTo>
                        <a:pt x="553" y="120"/>
                      </a:lnTo>
                      <a:lnTo>
                        <a:pt x="563" y="123"/>
                      </a:lnTo>
                      <a:lnTo>
                        <a:pt x="572" y="128"/>
                      </a:lnTo>
                      <a:lnTo>
                        <a:pt x="577" y="130"/>
                      </a:lnTo>
                      <a:lnTo>
                        <a:pt x="582" y="131"/>
                      </a:lnTo>
                      <a:lnTo>
                        <a:pt x="588" y="133"/>
                      </a:lnTo>
                      <a:lnTo>
                        <a:pt x="594" y="135"/>
                      </a:lnTo>
                      <a:lnTo>
                        <a:pt x="602" y="136"/>
                      </a:lnTo>
                      <a:lnTo>
                        <a:pt x="609" y="136"/>
                      </a:lnTo>
                      <a:lnTo>
                        <a:pt x="616" y="135"/>
                      </a:lnTo>
                      <a:lnTo>
                        <a:pt x="624" y="133"/>
                      </a:lnTo>
                      <a:lnTo>
                        <a:pt x="631" y="130"/>
                      </a:lnTo>
                      <a:lnTo>
                        <a:pt x="639" y="128"/>
                      </a:lnTo>
                      <a:lnTo>
                        <a:pt x="645" y="128"/>
                      </a:lnTo>
                      <a:lnTo>
                        <a:pt x="653" y="128"/>
                      </a:lnTo>
                      <a:lnTo>
                        <a:pt x="662" y="131"/>
                      </a:lnTo>
                      <a:lnTo>
                        <a:pt x="670" y="135"/>
                      </a:lnTo>
                      <a:lnTo>
                        <a:pt x="676" y="141"/>
                      </a:lnTo>
                      <a:lnTo>
                        <a:pt x="683" y="147"/>
                      </a:lnTo>
                      <a:lnTo>
                        <a:pt x="687" y="155"/>
                      </a:lnTo>
                      <a:lnTo>
                        <a:pt x="689" y="163"/>
                      </a:lnTo>
                      <a:lnTo>
                        <a:pt x="691" y="171"/>
                      </a:lnTo>
                      <a:lnTo>
                        <a:pt x="689" y="179"/>
                      </a:lnTo>
                      <a:lnTo>
                        <a:pt x="687" y="187"/>
                      </a:lnTo>
                      <a:lnTo>
                        <a:pt x="683" y="195"/>
                      </a:lnTo>
                      <a:lnTo>
                        <a:pt x="676" y="201"/>
                      </a:lnTo>
                      <a:lnTo>
                        <a:pt x="670" y="207"/>
                      </a:lnTo>
                      <a:lnTo>
                        <a:pt x="659" y="213"/>
                      </a:lnTo>
                      <a:lnTo>
                        <a:pt x="648" y="218"/>
                      </a:lnTo>
                      <a:lnTo>
                        <a:pt x="637" y="221"/>
                      </a:lnTo>
                      <a:lnTo>
                        <a:pt x="624" y="223"/>
                      </a:lnTo>
                      <a:lnTo>
                        <a:pt x="613" y="225"/>
                      </a:lnTo>
                      <a:lnTo>
                        <a:pt x="601" y="225"/>
                      </a:lnTo>
                      <a:lnTo>
                        <a:pt x="588" y="223"/>
                      </a:lnTo>
                      <a:lnTo>
                        <a:pt x="577" y="221"/>
                      </a:lnTo>
                      <a:lnTo>
                        <a:pt x="556" y="215"/>
                      </a:lnTo>
                      <a:lnTo>
                        <a:pt x="536" y="209"/>
                      </a:lnTo>
                      <a:lnTo>
                        <a:pt x="515" y="201"/>
                      </a:lnTo>
                      <a:lnTo>
                        <a:pt x="495" y="193"/>
                      </a:lnTo>
                      <a:lnTo>
                        <a:pt x="476" y="185"/>
                      </a:lnTo>
                      <a:lnTo>
                        <a:pt x="457" y="176"/>
                      </a:lnTo>
                      <a:lnTo>
                        <a:pt x="438" y="168"/>
                      </a:lnTo>
                      <a:lnTo>
                        <a:pt x="419" y="158"/>
                      </a:lnTo>
                      <a:lnTo>
                        <a:pt x="398" y="149"/>
                      </a:lnTo>
                      <a:lnTo>
                        <a:pt x="378" y="139"/>
                      </a:lnTo>
                      <a:lnTo>
                        <a:pt x="357" y="131"/>
                      </a:lnTo>
                      <a:lnTo>
                        <a:pt x="338" y="122"/>
                      </a:lnTo>
                      <a:lnTo>
                        <a:pt x="318" y="114"/>
                      </a:lnTo>
                      <a:lnTo>
                        <a:pt x="297" y="108"/>
                      </a:lnTo>
                      <a:lnTo>
                        <a:pt x="277" y="101"/>
                      </a:lnTo>
                      <a:lnTo>
                        <a:pt x="255" y="95"/>
                      </a:lnTo>
                      <a:lnTo>
                        <a:pt x="245" y="93"/>
                      </a:lnTo>
                      <a:lnTo>
                        <a:pt x="237" y="92"/>
                      </a:lnTo>
                      <a:lnTo>
                        <a:pt x="228" y="92"/>
                      </a:lnTo>
                      <a:lnTo>
                        <a:pt x="217" y="92"/>
                      </a:lnTo>
                      <a:lnTo>
                        <a:pt x="207" y="92"/>
                      </a:lnTo>
                      <a:lnTo>
                        <a:pt x="196" y="92"/>
                      </a:lnTo>
                      <a:lnTo>
                        <a:pt x="185" y="93"/>
                      </a:lnTo>
                      <a:lnTo>
                        <a:pt x="174" y="95"/>
                      </a:lnTo>
                      <a:lnTo>
                        <a:pt x="152" y="98"/>
                      </a:lnTo>
                      <a:lnTo>
                        <a:pt x="130" y="103"/>
                      </a:lnTo>
                      <a:lnTo>
                        <a:pt x="108" y="108"/>
                      </a:lnTo>
                      <a:lnTo>
                        <a:pt x="87" y="112"/>
                      </a:lnTo>
                      <a:lnTo>
                        <a:pt x="65" y="119"/>
                      </a:lnTo>
                      <a:lnTo>
                        <a:pt x="43" y="123"/>
                      </a:lnTo>
                      <a:lnTo>
                        <a:pt x="23" y="130"/>
                      </a:lnTo>
                      <a:lnTo>
                        <a:pt x="0" y="135"/>
                      </a:lnTo>
                      <a:lnTo>
                        <a:pt x="1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9" name="Freeform 721"/>
                <p:cNvSpPr>
                  <a:spLocks/>
                </p:cNvSpPr>
                <p:nvPr/>
              </p:nvSpPr>
              <p:spPr bwMode="auto">
                <a:xfrm>
                  <a:off x="3923" y="1627"/>
                  <a:ext cx="197" cy="61"/>
                </a:xfrm>
                <a:custGeom>
                  <a:avLst/>
                  <a:gdLst>
                    <a:gd name="T0" fmla="*/ 0 w 393"/>
                    <a:gd name="T1" fmla="*/ 0 h 123"/>
                    <a:gd name="T2" fmla="*/ 1 w 393"/>
                    <a:gd name="T3" fmla="*/ 0 h 123"/>
                    <a:gd name="T4" fmla="*/ 2 w 393"/>
                    <a:gd name="T5" fmla="*/ 0 h 123"/>
                    <a:gd name="T6" fmla="*/ 3 w 393"/>
                    <a:gd name="T7" fmla="*/ 0 h 123"/>
                    <a:gd name="T8" fmla="*/ 4 w 393"/>
                    <a:gd name="T9" fmla="*/ 0 h 123"/>
                    <a:gd name="T10" fmla="*/ 5 w 393"/>
                    <a:gd name="T11" fmla="*/ 0 h 123"/>
                    <a:gd name="T12" fmla="*/ 5 w 393"/>
                    <a:gd name="T13" fmla="*/ 0 h 123"/>
                    <a:gd name="T14" fmla="*/ 6 w 393"/>
                    <a:gd name="T15" fmla="*/ 0 h 123"/>
                    <a:gd name="T16" fmla="*/ 7 w 393"/>
                    <a:gd name="T17" fmla="*/ 0 h 123"/>
                    <a:gd name="T18" fmla="*/ 8 w 393"/>
                    <a:gd name="T19" fmla="*/ 0 h 123"/>
                    <a:gd name="T20" fmla="*/ 8 w 393"/>
                    <a:gd name="T21" fmla="*/ 1 h 123"/>
                    <a:gd name="T22" fmla="*/ 9 w 393"/>
                    <a:gd name="T23" fmla="*/ 1 h 123"/>
                    <a:gd name="T24" fmla="*/ 10 w 393"/>
                    <a:gd name="T25" fmla="*/ 1 h 123"/>
                    <a:gd name="T26" fmla="*/ 11 w 393"/>
                    <a:gd name="T27" fmla="*/ 2 h 123"/>
                    <a:gd name="T28" fmla="*/ 11 w 393"/>
                    <a:gd name="T29" fmla="*/ 2 h 123"/>
                    <a:gd name="T30" fmla="*/ 12 w 393"/>
                    <a:gd name="T31" fmla="*/ 3 h 123"/>
                    <a:gd name="T32" fmla="*/ 13 w 393"/>
                    <a:gd name="T33" fmla="*/ 3 h 123"/>
                    <a:gd name="T34" fmla="*/ 13 w 393"/>
                    <a:gd name="T35" fmla="*/ 3 h 123"/>
                    <a:gd name="T36" fmla="*/ 13 w 393"/>
                    <a:gd name="T37" fmla="*/ 3 h 123"/>
                    <a:gd name="T38" fmla="*/ 13 w 393"/>
                    <a:gd name="T39" fmla="*/ 3 h 123"/>
                    <a:gd name="T40" fmla="*/ 13 w 393"/>
                    <a:gd name="T41" fmla="*/ 3 h 123"/>
                    <a:gd name="T42" fmla="*/ 12 w 393"/>
                    <a:gd name="T43" fmla="*/ 3 h 123"/>
                    <a:gd name="T44" fmla="*/ 12 w 393"/>
                    <a:gd name="T45" fmla="*/ 3 h 123"/>
                    <a:gd name="T46" fmla="*/ 12 w 393"/>
                    <a:gd name="T47" fmla="*/ 3 h 123"/>
                    <a:gd name="T48" fmla="*/ 12 w 393"/>
                    <a:gd name="T49" fmla="*/ 3 h 123"/>
                    <a:gd name="T50" fmla="*/ 11 w 393"/>
                    <a:gd name="T51" fmla="*/ 3 h 123"/>
                    <a:gd name="T52" fmla="*/ 11 w 393"/>
                    <a:gd name="T53" fmla="*/ 3 h 123"/>
                    <a:gd name="T54" fmla="*/ 11 w 393"/>
                    <a:gd name="T55" fmla="*/ 3 h 123"/>
                    <a:gd name="T56" fmla="*/ 11 w 393"/>
                    <a:gd name="T57" fmla="*/ 2 h 123"/>
                    <a:gd name="T58" fmla="*/ 11 w 393"/>
                    <a:gd name="T59" fmla="*/ 2 h 123"/>
                    <a:gd name="T60" fmla="*/ 11 w 393"/>
                    <a:gd name="T61" fmla="*/ 2 h 123"/>
                    <a:gd name="T62" fmla="*/ 10 w 393"/>
                    <a:gd name="T63" fmla="*/ 2 h 123"/>
                    <a:gd name="T64" fmla="*/ 10 w 393"/>
                    <a:gd name="T65" fmla="*/ 2 h 123"/>
                    <a:gd name="T66" fmla="*/ 10 w 393"/>
                    <a:gd name="T67" fmla="*/ 2 h 123"/>
                    <a:gd name="T68" fmla="*/ 9 w 393"/>
                    <a:gd name="T69" fmla="*/ 2 h 123"/>
                    <a:gd name="T70" fmla="*/ 8 w 393"/>
                    <a:gd name="T71" fmla="*/ 1 h 123"/>
                    <a:gd name="T72" fmla="*/ 8 w 393"/>
                    <a:gd name="T73" fmla="*/ 1 h 123"/>
                    <a:gd name="T74" fmla="*/ 7 w 393"/>
                    <a:gd name="T75" fmla="*/ 1 h 123"/>
                    <a:gd name="T76" fmla="*/ 6 w 393"/>
                    <a:gd name="T77" fmla="*/ 1 h 123"/>
                    <a:gd name="T78" fmla="*/ 5 w 393"/>
                    <a:gd name="T79" fmla="*/ 0 h 123"/>
                    <a:gd name="T80" fmla="*/ 4 w 393"/>
                    <a:gd name="T81" fmla="*/ 0 h 123"/>
                    <a:gd name="T82" fmla="*/ 3 w 393"/>
                    <a:gd name="T83" fmla="*/ 0 h 123"/>
                    <a:gd name="T84" fmla="*/ 2 w 393"/>
                    <a:gd name="T85" fmla="*/ 0 h 123"/>
                    <a:gd name="T86" fmla="*/ 1 w 393"/>
                    <a:gd name="T87" fmla="*/ 0 h 123"/>
                    <a:gd name="T88" fmla="*/ 0 w 393"/>
                    <a:gd name="T89" fmla="*/ 0 h 123"/>
                    <a:gd name="T90" fmla="*/ 0 w 393"/>
                    <a:gd name="T91" fmla="*/ 0 h 1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93"/>
                    <a:gd name="T139" fmla="*/ 0 h 123"/>
                    <a:gd name="T140" fmla="*/ 393 w 393"/>
                    <a:gd name="T141" fmla="*/ 123 h 1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93" h="123">
                      <a:moveTo>
                        <a:pt x="0" y="9"/>
                      </a:moveTo>
                      <a:lnTo>
                        <a:pt x="27" y="4"/>
                      </a:lnTo>
                      <a:lnTo>
                        <a:pt x="54" y="1"/>
                      </a:lnTo>
                      <a:lnTo>
                        <a:pt x="79" y="0"/>
                      </a:lnTo>
                      <a:lnTo>
                        <a:pt x="106" y="1"/>
                      </a:lnTo>
                      <a:lnTo>
                        <a:pt x="131" y="4"/>
                      </a:lnTo>
                      <a:lnTo>
                        <a:pt x="155" y="9"/>
                      </a:lnTo>
                      <a:lnTo>
                        <a:pt x="180" y="15"/>
                      </a:lnTo>
                      <a:lnTo>
                        <a:pt x="204" y="23"/>
                      </a:lnTo>
                      <a:lnTo>
                        <a:pt x="227" y="31"/>
                      </a:lnTo>
                      <a:lnTo>
                        <a:pt x="253" y="41"/>
                      </a:lnTo>
                      <a:lnTo>
                        <a:pt x="275" y="52"/>
                      </a:lnTo>
                      <a:lnTo>
                        <a:pt x="298" y="63"/>
                      </a:lnTo>
                      <a:lnTo>
                        <a:pt x="322" y="74"/>
                      </a:lnTo>
                      <a:lnTo>
                        <a:pt x="346" y="85"/>
                      </a:lnTo>
                      <a:lnTo>
                        <a:pt x="368" y="96"/>
                      </a:lnTo>
                      <a:lnTo>
                        <a:pt x="392" y="107"/>
                      </a:lnTo>
                      <a:lnTo>
                        <a:pt x="393" y="112"/>
                      </a:lnTo>
                      <a:lnTo>
                        <a:pt x="393" y="115"/>
                      </a:lnTo>
                      <a:lnTo>
                        <a:pt x="392" y="118"/>
                      </a:lnTo>
                      <a:lnTo>
                        <a:pt x="388" y="121"/>
                      </a:lnTo>
                      <a:lnTo>
                        <a:pt x="382" y="123"/>
                      </a:lnTo>
                      <a:lnTo>
                        <a:pt x="374" y="120"/>
                      </a:lnTo>
                      <a:lnTo>
                        <a:pt x="366" y="116"/>
                      </a:lnTo>
                      <a:lnTo>
                        <a:pt x="357" y="110"/>
                      </a:lnTo>
                      <a:lnTo>
                        <a:pt x="349" y="105"/>
                      </a:lnTo>
                      <a:lnTo>
                        <a:pt x="341" y="99"/>
                      </a:lnTo>
                      <a:lnTo>
                        <a:pt x="336" y="96"/>
                      </a:lnTo>
                      <a:lnTo>
                        <a:pt x="335" y="94"/>
                      </a:lnTo>
                      <a:lnTo>
                        <a:pt x="333" y="93"/>
                      </a:lnTo>
                      <a:lnTo>
                        <a:pt x="327" y="90"/>
                      </a:lnTo>
                      <a:lnTo>
                        <a:pt x="317" y="85"/>
                      </a:lnTo>
                      <a:lnTo>
                        <a:pt x="305" y="79"/>
                      </a:lnTo>
                      <a:lnTo>
                        <a:pt x="289" y="72"/>
                      </a:lnTo>
                      <a:lnTo>
                        <a:pt x="270" y="64"/>
                      </a:lnTo>
                      <a:lnTo>
                        <a:pt x="248" y="56"/>
                      </a:lnTo>
                      <a:lnTo>
                        <a:pt x="226" y="47"/>
                      </a:lnTo>
                      <a:lnTo>
                        <a:pt x="201" y="39"/>
                      </a:lnTo>
                      <a:lnTo>
                        <a:pt x="174" y="33"/>
                      </a:lnTo>
                      <a:lnTo>
                        <a:pt x="147" y="26"/>
                      </a:lnTo>
                      <a:lnTo>
                        <a:pt x="117" y="22"/>
                      </a:lnTo>
                      <a:lnTo>
                        <a:pt x="88" y="18"/>
                      </a:lnTo>
                      <a:lnTo>
                        <a:pt x="58" y="17"/>
                      </a:lnTo>
                      <a:lnTo>
                        <a:pt x="30" y="18"/>
                      </a:lnTo>
                      <a:lnTo>
                        <a:pt x="0" y="2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0" name="Freeform 722"/>
                <p:cNvSpPr>
                  <a:spLocks/>
                </p:cNvSpPr>
                <p:nvPr/>
              </p:nvSpPr>
              <p:spPr bwMode="auto">
                <a:xfrm>
                  <a:off x="3923" y="1635"/>
                  <a:ext cx="267" cy="79"/>
                </a:xfrm>
                <a:custGeom>
                  <a:avLst/>
                  <a:gdLst>
                    <a:gd name="T0" fmla="*/ 1 w 532"/>
                    <a:gd name="T1" fmla="*/ 1 h 156"/>
                    <a:gd name="T2" fmla="*/ 3 w 532"/>
                    <a:gd name="T3" fmla="*/ 1 h 156"/>
                    <a:gd name="T4" fmla="*/ 5 w 532"/>
                    <a:gd name="T5" fmla="*/ 1 h 156"/>
                    <a:gd name="T6" fmla="*/ 7 w 532"/>
                    <a:gd name="T7" fmla="*/ 1 h 156"/>
                    <a:gd name="T8" fmla="*/ 8 w 532"/>
                    <a:gd name="T9" fmla="*/ 2 h 156"/>
                    <a:gd name="T10" fmla="*/ 10 w 532"/>
                    <a:gd name="T11" fmla="*/ 2 h 156"/>
                    <a:gd name="T12" fmla="*/ 10 w 532"/>
                    <a:gd name="T13" fmla="*/ 3 h 156"/>
                    <a:gd name="T14" fmla="*/ 11 w 532"/>
                    <a:gd name="T15" fmla="*/ 3 h 156"/>
                    <a:gd name="T16" fmla="*/ 11 w 532"/>
                    <a:gd name="T17" fmla="*/ 3 h 156"/>
                    <a:gd name="T18" fmla="*/ 11 w 532"/>
                    <a:gd name="T19" fmla="*/ 3 h 156"/>
                    <a:gd name="T20" fmla="*/ 12 w 532"/>
                    <a:gd name="T21" fmla="*/ 4 h 156"/>
                    <a:gd name="T22" fmla="*/ 12 w 532"/>
                    <a:gd name="T23" fmla="*/ 4 h 156"/>
                    <a:gd name="T24" fmla="*/ 13 w 532"/>
                    <a:gd name="T25" fmla="*/ 4 h 156"/>
                    <a:gd name="T26" fmla="*/ 13 w 532"/>
                    <a:gd name="T27" fmla="*/ 3 h 156"/>
                    <a:gd name="T28" fmla="*/ 13 w 532"/>
                    <a:gd name="T29" fmla="*/ 3 h 156"/>
                    <a:gd name="T30" fmla="*/ 14 w 532"/>
                    <a:gd name="T31" fmla="*/ 4 h 156"/>
                    <a:gd name="T32" fmla="*/ 14 w 532"/>
                    <a:gd name="T33" fmla="*/ 4 h 156"/>
                    <a:gd name="T34" fmla="*/ 15 w 532"/>
                    <a:gd name="T35" fmla="*/ 4 h 156"/>
                    <a:gd name="T36" fmla="*/ 15 w 532"/>
                    <a:gd name="T37" fmla="*/ 4 h 156"/>
                    <a:gd name="T38" fmla="*/ 16 w 532"/>
                    <a:gd name="T39" fmla="*/ 4 h 156"/>
                    <a:gd name="T40" fmla="*/ 16 w 532"/>
                    <a:gd name="T41" fmla="*/ 4 h 156"/>
                    <a:gd name="T42" fmla="*/ 17 w 532"/>
                    <a:gd name="T43" fmla="*/ 4 h 156"/>
                    <a:gd name="T44" fmla="*/ 17 w 532"/>
                    <a:gd name="T45" fmla="*/ 4 h 156"/>
                    <a:gd name="T46" fmla="*/ 17 w 532"/>
                    <a:gd name="T47" fmla="*/ 5 h 156"/>
                    <a:gd name="T48" fmla="*/ 17 w 532"/>
                    <a:gd name="T49" fmla="*/ 5 h 156"/>
                    <a:gd name="T50" fmla="*/ 16 w 532"/>
                    <a:gd name="T51" fmla="*/ 5 h 156"/>
                    <a:gd name="T52" fmla="*/ 16 w 532"/>
                    <a:gd name="T53" fmla="*/ 5 h 156"/>
                    <a:gd name="T54" fmla="*/ 15 w 532"/>
                    <a:gd name="T55" fmla="*/ 5 h 156"/>
                    <a:gd name="T56" fmla="*/ 14 w 532"/>
                    <a:gd name="T57" fmla="*/ 5 h 156"/>
                    <a:gd name="T58" fmla="*/ 13 w 532"/>
                    <a:gd name="T59" fmla="*/ 5 h 156"/>
                    <a:gd name="T60" fmla="*/ 12 w 532"/>
                    <a:gd name="T61" fmla="*/ 4 h 156"/>
                    <a:gd name="T62" fmla="*/ 10 w 532"/>
                    <a:gd name="T63" fmla="*/ 4 h 156"/>
                    <a:gd name="T64" fmla="*/ 9 w 532"/>
                    <a:gd name="T65" fmla="*/ 3 h 156"/>
                    <a:gd name="T66" fmla="*/ 8 w 532"/>
                    <a:gd name="T67" fmla="*/ 2 h 156"/>
                    <a:gd name="T68" fmla="*/ 7 w 532"/>
                    <a:gd name="T69" fmla="*/ 2 h 156"/>
                    <a:gd name="T70" fmla="*/ 5 w 532"/>
                    <a:gd name="T71" fmla="*/ 2 h 156"/>
                    <a:gd name="T72" fmla="*/ 4 w 532"/>
                    <a:gd name="T73" fmla="*/ 1 h 156"/>
                    <a:gd name="T74" fmla="*/ 4 w 532"/>
                    <a:gd name="T75" fmla="*/ 1 h 156"/>
                    <a:gd name="T76" fmla="*/ 3 w 532"/>
                    <a:gd name="T77" fmla="*/ 1 h 156"/>
                    <a:gd name="T78" fmla="*/ 2 w 532"/>
                    <a:gd name="T79" fmla="*/ 1 h 156"/>
                    <a:gd name="T80" fmla="*/ 0 w 532"/>
                    <a:gd name="T81" fmla="*/ 1 h 15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32"/>
                    <a:gd name="T124" fmla="*/ 0 h 156"/>
                    <a:gd name="T125" fmla="*/ 532 w 532"/>
                    <a:gd name="T126" fmla="*/ 156 h 15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32" h="156">
                      <a:moveTo>
                        <a:pt x="0" y="6"/>
                      </a:moveTo>
                      <a:lnTo>
                        <a:pt x="30" y="1"/>
                      </a:lnTo>
                      <a:lnTo>
                        <a:pt x="58" y="0"/>
                      </a:lnTo>
                      <a:lnTo>
                        <a:pt x="88" y="1"/>
                      </a:lnTo>
                      <a:lnTo>
                        <a:pt x="117" y="5"/>
                      </a:lnTo>
                      <a:lnTo>
                        <a:pt x="147" y="9"/>
                      </a:lnTo>
                      <a:lnTo>
                        <a:pt x="174" y="16"/>
                      </a:lnTo>
                      <a:lnTo>
                        <a:pt x="201" y="22"/>
                      </a:lnTo>
                      <a:lnTo>
                        <a:pt x="226" y="30"/>
                      </a:lnTo>
                      <a:lnTo>
                        <a:pt x="248" y="39"/>
                      </a:lnTo>
                      <a:lnTo>
                        <a:pt x="270" y="47"/>
                      </a:lnTo>
                      <a:lnTo>
                        <a:pt x="289" y="55"/>
                      </a:lnTo>
                      <a:lnTo>
                        <a:pt x="305" y="62"/>
                      </a:lnTo>
                      <a:lnTo>
                        <a:pt x="317" y="68"/>
                      </a:lnTo>
                      <a:lnTo>
                        <a:pt x="327" y="73"/>
                      </a:lnTo>
                      <a:lnTo>
                        <a:pt x="333" y="76"/>
                      </a:lnTo>
                      <a:lnTo>
                        <a:pt x="335" y="77"/>
                      </a:lnTo>
                      <a:lnTo>
                        <a:pt x="336" y="79"/>
                      </a:lnTo>
                      <a:lnTo>
                        <a:pt x="341" y="82"/>
                      </a:lnTo>
                      <a:lnTo>
                        <a:pt x="349" y="88"/>
                      </a:lnTo>
                      <a:lnTo>
                        <a:pt x="357" y="93"/>
                      </a:lnTo>
                      <a:lnTo>
                        <a:pt x="366" y="99"/>
                      </a:lnTo>
                      <a:lnTo>
                        <a:pt x="374" y="103"/>
                      </a:lnTo>
                      <a:lnTo>
                        <a:pt x="382" y="106"/>
                      </a:lnTo>
                      <a:lnTo>
                        <a:pt x="388" y="104"/>
                      </a:lnTo>
                      <a:lnTo>
                        <a:pt x="392" y="101"/>
                      </a:lnTo>
                      <a:lnTo>
                        <a:pt x="393" y="98"/>
                      </a:lnTo>
                      <a:lnTo>
                        <a:pt x="393" y="95"/>
                      </a:lnTo>
                      <a:lnTo>
                        <a:pt x="392" y="90"/>
                      </a:lnTo>
                      <a:lnTo>
                        <a:pt x="401" y="95"/>
                      </a:lnTo>
                      <a:lnTo>
                        <a:pt x="411" y="99"/>
                      </a:lnTo>
                      <a:lnTo>
                        <a:pt x="420" y="104"/>
                      </a:lnTo>
                      <a:lnTo>
                        <a:pt x="430" y="107"/>
                      </a:lnTo>
                      <a:lnTo>
                        <a:pt x="439" y="110"/>
                      </a:lnTo>
                      <a:lnTo>
                        <a:pt x="449" y="114"/>
                      </a:lnTo>
                      <a:lnTo>
                        <a:pt x="458" y="117"/>
                      </a:lnTo>
                      <a:lnTo>
                        <a:pt x="467" y="117"/>
                      </a:lnTo>
                      <a:lnTo>
                        <a:pt x="475" y="118"/>
                      </a:lnTo>
                      <a:lnTo>
                        <a:pt x="485" y="117"/>
                      </a:lnTo>
                      <a:lnTo>
                        <a:pt x="494" y="117"/>
                      </a:lnTo>
                      <a:lnTo>
                        <a:pt x="504" y="114"/>
                      </a:lnTo>
                      <a:lnTo>
                        <a:pt x="510" y="110"/>
                      </a:lnTo>
                      <a:lnTo>
                        <a:pt x="518" y="110"/>
                      </a:lnTo>
                      <a:lnTo>
                        <a:pt x="524" y="114"/>
                      </a:lnTo>
                      <a:lnTo>
                        <a:pt x="529" y="118"/>
                      </a:lnTo>
                      <a:lnTo>
                        <a:pt x="532" y="125"/>
                      </a:lnTo>
                      <a:lnTo>
                        <a:pt x="532" y="131"/>
                      </a:lnTo>
                      <a:lnTo>
                        <a:pt x="531" y="137"/>
                      </a:lnTo>
                      <a:lnTo>
                        <a:pt x="524" y="142"/>
                      </a:lnTo>
                      <a:lnTo>
                        <a:pt x="516" y="147"/>
                      </a:lnTo>
                      <a:lnTo>
                        <a:pt x="509" y="150"/>
                      </a:lnTo>
                      <a:lnTo>
                        <a:pt x="499" y="153"/>
                      </a:lnTo>
                      <a:lnTo>
                        <a:pt x="490" y="155"/>
                      </a:lnTo>
                      <a:lnTo>
                        <a:pt x="480" y="156"/>
                      </a:lnTo>
                      <a:lnTo>
                        <a:pt x="472" y="156"/>
                      </a:lnTo>
                      <a:lnTo>
                        <a:pt x="463" y="155"/>
                      </a:lnTo>
                      <a:lnTo>
                        <a:pt x="453" y="153"/>
                      </a:lnTo>
                      <a:lnTo>
                        <a:pt x="433" y="147"/>
                      </a:lnTo>
                      <a:lnTo>
                        <a:pt x="412" y="140"/>
                      </a:lnTo>
                      <a:lnTo>
                        <a:pt x="392" y="133"/>
                      </a:lnTo>
                      <a:lnTo>
                        <a:pt x="371" y="125"/>
                      </a:lnTo>
                      <a:lnTo>
                        <a:pt x="352" y="117"/>
                      </a:lnTo>
                      <a:lnTo>
                        <a:pt x="332" y="107"/>
                      </a:lnTo>
                      <a:lnTo>
                        <a:pt x="313" y="98"/>
                      </a:lnTo>
                      <a:lnTo>
                        <a:pt x="294" y="90"/>
                      </a:lnTo>
                      <a:lnTo>
                        <a:pt x="273" y="80"/>
                      </a:lnTo>
                      <a:lnTo>
                        <a:pt x="254" y="71"/>
                      </a:lnTo>
                      <a:lnTo>
                        <a:pt x="235" y="63"/>
                      </a:lnTo>
                      <a:lnTo>
                        <a:pt x="215" y="55"/>
                      </a:lnTo>
                      <a:lnTo>
                        <a:pt x="194" y="47"/>
                      </a:lnTo>
                      <a:lnTo>
                        <a:pt x="174" y="39"/>
                      </a:lnTo>
                      <a:lnTo>
                        <a:pt x="153" y="33"/>
                      </a:lnTo>
                      <a:lnTo>
                        <a:pt x="131" y="28"/>
                      </a:lnTo>
                      <a:lnTo>
                        <a:pt x="120" y="25"/>
                      </a:lnTo>
                      <a:lnTo>
                        <a:pt x="109" y="24"/>
                      </a:lnTo>
                      <a:lnTo>
                        <a:pt x="98" y="24"/>
                      </a:lnTo>
                      <a:lnTo>
                        <a:pt x="85" y="22"/>
                      </a:lnTo>
                      <a:lnTo>
                        <a:pt x="74" y="24"/>
                      </a:lnTo>
                      <a:lnTo>
                        <a:pt x="63" y="24"/>
                      </a:lnTo>
                      <a:lnTo>
                        <a:pt x="50" y="25"/>
                      </a:lnTo>
                      <a:lnTo>
                        <a:pt x="39" y="2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1C1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1" name="Freeform 723"/>
                <p:cNvSpPr>
                  <a:spLocks/>
                </p:cNvSpPr>
                <p:nvPr/>
              </p:nvSpPr>
              <p:spPr bwMode="auto">
                <a:xfrm>
                  <a:off x="4125" y="1663"/>
                  <a:ext cx="225" cy="62"/>
                </a:xfrm>
                <a:custGeom>
                  <a:avLst/>
                  <a:gdLst>
                    <a:gd name="T0" fmla="*/ 5 w 450"/>
                    <a:gd name="T1" fmla="*/ 4 h 123"/>
                    <a:gd name="T2" fmla="*/ 10 w 450"/>
                    <a:gd name="T3" fmla="*/ 4 h 123"/>
                    <a:gd name="T4" fmla="*/ 10 w 450"/>
                    <a:gd name="T5" fmla="*/ 4 h 123"/>
                    <a:gd name="T6" fmla="*/ 10 w 450"/>
                    <a:gd name="T7" fmla="*/ 4 h 123"/>
                    <a:gd name="T8" fmla="*/ 13 w 450"/>
                    <a:gd name="T9" fmla="*/ 4 h 123"/>
                    <a:gd name="T10" fmla="*/ 13 w 450"/>
                    <a:gd name="T11" fmla="*/ 4 h 123"/>
                    <a:gd name="T12" fmla="*/ 13 w 450"/>
                    <a:gd name="T13" fmla="*/ 3 h 123"/>
                    <a:gd name="T14" fmla="*/ 14 w 450"/>
                    <a:gd name="T15" fmla="*/ 2 h 123"/>
                    <a:gd name="T16" fmla="*/ 14 w 450"/>
                    <a:gd name="T17" fmla="*/ 1 h 123"/>
                    <a:gd name="T18" fmla="*/ 13 w 450"/>
                    <a:gd name="T19" fmla="*/ 1 h 123"/>
                    <a:gd name="T20" fmla="*/ 6 w 450"/>
                    <a:gd name="T21" fmla="*/ 0 h 123"/>
                    <a:gd name="T22" fmla="*/ 6 w 450"/>
                    <a:gd name="T23" fmla="*/ 0 h 123"/>
                    <a:gd name="T24" fmla="*/ 6 w 450"/>
                    <a:gd name="T25" fmla="*/ 0 h 123"/>
                    <a:gd name="T26" fmla="*/ 3 w 450"/>
                    <a:gd name="T27" fmla="*/ 1 h 123"/>
                    <a:gd name="T28" fmla="*/ 3 w 450"/>
                    <a:gd name="T29" fmla="*/ 1 h 123"/>
                    <a:gd name="T30" fmla="*/ 2 w 450"/>
                    <a:gd name="T31" fmla="*/ 1 h 123"/>
                    <a:gd name="T32" fmla="*/ 1 w 450"/>
                    <a:gd name="T33" fmla="*/ 2 h 123"/>
                    <a:gd name="T34" fmla="*/ 0 w 450"/>
                    <a:gd name="T35" fmla="*/ 3 h 123"/>
                    <a:gd name="T36" fmla="*/ 2 w 450"/>
                    <a:gd name="T37" fmla="*/ 4 h 123"/>
                    <a:gd name="T38" fmla="*/ 5 w 450"/>
                    <a:gd name="T39" fmla="*/ 4 h 123"/>
                    <a:gd name="T40" fmla="*/ 5 w 450"/>
                    <a:gd name="T41" fmla="*/ 4 h 123"/>
                    <a:gd name="T42" fmla="*/ 5 w 450"/>
                    <a:gd name="T43" fmla="*/ 4 h 1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50"/>
                    <a:gd name="T67" fmla="*/ 0 h 123"/>
                    <a:gd name="T68" fmla="*/ 450 w 450"/>
                    <a:gd name="T69" fmla="*/ 123 h 12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50" h="123">
                      <a:moveTo>
                        <a:pt x="148" y="123"/>
                      </a:moveTo>
                      <a:lnTo>
                        <a:pt x="303" y="120"/>
                      </a:lnTo>
                      <a:lnTo>
                        <a:pt x="305" y="120"/>
                      </a:lnTo>
                      <a:lnTo>
                        <a:pt x="306" y="120"/>
                      </a:lnTo>
                      <a:lnTo>
                        <a:pt x="393" y="103"/>
                      </a:lnTo>
                      <a:lnTo>
                        <a:pt x="402" y="101"/>
                      </a:lnTo>
                      <a:lnTo>
                        <a:pt x="409" y="92"/>
                      </a:lnTo>
                      <a:lnTo>
                        <a:pt x="432" y="49"/>
                      </a:lnTo>
                      <a:lnTo>
                        <a:pt x="450" y="19"/>
                      </a:lnTo>
                      <a:lnTo>
                        <a:pt x="414" y="18"/>
                      </a:lnTo>
                      <a:lnTo>
                        <a:pt x="167" y="0"/>
                      </a:lnTo>
                      <a:lnTo>
                        <a:pt x="166" y="0"/>
                      </a:lnTo>
                      <a:lnTo>
                        <a:pt x="164" y="0"/>
                      </a:lnTo>
                      <a:lnTo>
                        <a:pt x="77" y="11"/>
                      </a:lnTo>
                      <a:lnTo>
                        <a:pt x="69" y="11"/>
                      </a:lnTo>
                      <a:lnTo>
                        <a:pt x="63" y="18"/>
                      </a:lnTo>
                      <a:lnTo>
                        <a:pt x="23" y="62"/>
                      </a:lnTo>
                      <a:lnTo>
                        <a:pt x="0" y="87"/>
                      </a:lnTo>
                      <a:lnTo>
                        <a:pt x="34" y="97"/>
                      </a:lnTo>
                      <a:lnTo>
                        <a:pt x="142" y="123"/>
                      </a:lnTo>
                      <a:lnTo>
                        <a:pt x="145" y="123"/>
                      </a:lnTo>
                      <a:lnTo>
                        <a:pt x="148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2" name="Freeform 724"/>
                <p:cNvSpPr>
                  <a:spLocks/>
                </p:cNvSpPr>
                <p:nvPr/>
              </p:nvSpPr>
              <p:spPr bwMode="auto">
                <a:xfrm>
                  <a:off x="4145" y="1674"/>
                  <a:ext cx="186" cy="40"/>
                </a:xfrm>
                <a:custGeom>
                  <a:avLst/>
                  <a:gdLst>
                    <a:gd name="T0" fmla="*/ 0 w 371"/>
                    <a:gd name="T1" fmla="*/ 1 h 81"/>
                    <a:gd name="T2" fmla="*/ 2 w 371"/>
                    <a:gd name="T3" fmla="*/ 0 h 81"/>
                    <a:gd name="T4" fmla="*/ 4 w 371"/>
                    <a:gd name="T5" fmla="*/ 0 h 81"/>
                    <a:gd name="T6" fmla="*/ 12 w 371"/>
                    <a:gd name="T7" fmla="*/ 0 h 81"/>
                    <a:gd name="T8" fmla="*/ 11 w 371"/>
                    <a:gd name="T9" fmla="*/ 1 h 81"/>
                    <a:gd name="T10" fmla="*/ 9 w 371"/>
                    <a:gd name="T11" fmla="*/ 2 h 81"/>
                    <a:gd name="T12" fmla="*/ 4 w 371"/>
                    <a:gd name="T13" fmla="*/ 2 h 81"/>
                    <a:gd name="T14" fmla="*/ 0 w 371"/>
                    <a:gd name="T15" fmla="*/ 1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1"/>
                    <a:gd name="T25" fmla="*/ 0 h 81"/>
                    <a:gd name="T26" fmla="*/ 371 w 371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1" h="81">
                      <a:moveTo>
                        <a:pt x="0" y="54"/>
                      </a:moveTo>
                      <a:lnTo>
                        <a:pt x="39" y="10"/>
                      </a:lnTo>
                      <a:lnTo>
                        <a:pt x="125" y="0"/>
                      </a:lnTo>
                      <a:lnTo>
                        <a:pt x="371" y="16"/>
                      </a:lnTo>
                      <a:lnTo>
                        <a:pt x="347" y="60"/>
                      </a:lnTo>
                      <a:lnTo>
                        <a:pt x="260" y="76"/>
                      </a:lnTo>
                      <a:lnTo>
                        <a:pt x="107" y="8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D6D6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3" name="Freeform 725"/>
                <p:cNvSpPr>
                  <a:spLocks/>
                </p:cNvSpPr>
                <p:nvPr/>
              </p:nvSpPr>
              <p:spPr bwMode="auto">
                <a:xfrm>
                  <a:off x="4130" y="1680"/>
                  <a:ext cx="215" cy="49"/>
                </a:xfrm>
                <a:custGeom>
                  <a:avLst/>
                  <a:gdLst>
                    <a:gd name="T0" fmla="*/ 10 w 429"/>
                    <a:gd name="T1" fmla="*/ 1 h 98"/>
                    <a:gd name="T2" fmla="*/ 8 w 429"/>
                    <a:gd name="T3" fmla="*/ 1 h 98"/>
                    <a:gd name="T4" fmla="*/ 7 w 429"/>
                    <a:gd name="T5" fmla="*/ 1 h 98"/>
                    <a:gd name="T6" fmla="*/ 5 w 429"/>
                    <a:gd name="T7" fmla="*/ 1 h 98"/>
                    <a:gd name="T8" fmla="*/ 4 w 429"/>
                    <a:gd name="T9" fmla="*/ 1 h 98"/>
                    <a:gd name="T10" fmla="*/ 3 w 429"/>
                    <a:gd name="T11" fmla="*/ 1 h 98"/>
                    <a:gd name="T12" fmla="*/ 2 w 429"/>
                    <a:gd name="T13" fmla="*/ 1 h 98"/>
                    <a:gd name="T14" fmla="*/ 1 w 429"/>
                    <a:gd name="T15" fmla="*/ 1 h 98"/>
                    <a:gd name="T16" fmla="*/ 0 w 429"/>
                    <a:gd name="T17" fmla="*/ 1 h 98"/>
                    <a:gd name="T18" fmla="*/ 0 w 429"/>
                    <a:gd name="T19" fmla="*/ 1 h 98"/>
                    <a:gd name="T20" fmla="*/ 0 w 429"/>
                    <a:gd name="T21" fmla="*/ 2 h 98"/>
                    <a:gd name="T22" fmla="*/ 0 w 429"/>
                    <a:gd name="T23" fmla="*/ 3 h 98"/>
                    <a:gd name="T24" fmla="*/ 1 w 429"/>
                    <a:gd name="T25" fmla="*/ 3 h 98"/>
                    <a:gd name="T26" fmla="*/ 2 w 429"/>
                    <a:gd name="T27" fmla="*/ 3 h 98"/>
                    <a:gd name="T28" fmla="*/ 2 w 429"/>
                    <a:gd name="T29" fmla="*/ 3 h 98"/>
                    <a:gd name="T30" fmla="*/ 3 w 429"/>
                    <a:gd name="T31" fmla="*/ 3 h 98"/>
                    <a:gd name="T32" fmla="*/ 4 w 429"/>
                    <a:gd name="T33" fmla="*/ 3 h 98"/>
                    <a:gd name="T34" fmla="*/ 5 w 429"/>
                    <a:gd name="T35" fmla="*/ 3 h 98"/>
                    <a:gd name="T36" fmla="*/ 7 w 429"/>
                    <a:gd name="T37" fmla="*/ 3 h 98"/>
                    <a:gd name="T38" fmla="*/ 8 w 429"/>
                    <a:gd name="T39" fmla="*/ 3 h 98"/>
                    <a:gd name="T40" fmla="*/ 10 w 429"/>
                    <a:gd name="T41" fmla="*/ 3 h 98"/>
                    <a:gd name="T42" fmla="*/ 12 w 429"/>
                    <a:gd name="T43" fmla="*/ 3 h 98"/>
                    <a:gd name="T44" fmla="*/ 13 w 429"/>
                    <a:gd name="T45" fmla="*/ 3 h 98"/>
                    <a:gd name="T46" fmla="*/ 13 w 429"/>
                    <a:gd name="T47" fmla="*/ 2 h 98"/>
                    <a:gd name="T48" fmla="*/ 14 w 429"/>
                    <a:gd name="T49" fmla="*/ 2 h 98"/>
                    <a:gd name="T50" fmla="*/ 14 w 429"/>
                    <a:gd name="T51" fmla="*/ 1 h 98"/>
                    <a:gd name="T52" fmla="*/ 14 w 429"/>
                    <a:gd name="T53" fmla="*/ 1 h 98"/>
                    <a:gd name="T54" fmla="*/ 12 w 429"/>
                    <a:gd name="T55" fmla="*/ 1 h 98"/>
                    <a:gd name="T56" fmla="*/ 12 w 429"/>
                    <a:gd name="T57" fmla="*/ 1 h 98"/>
                    <a:gd name="T58" fmla="*/ 12 w 429"/>
                    <a:gd name="T59" fmla="*/ 1 h 98"/>
                    <a:gd name="T60" fmla="*/ 12 w 429"/>
                    <a:gd name="T61" fmla="*/ 1 h 98"/>
                    <a:gd name="T62" fmla="*/ 12 w 429"/>
                    <a:gd name="T63" fmla="*/ 1 h 98"/>
                    <a:gd name="T64" fmla="*/ 11 w 429"/>
                    <a:gd name="T65" fmla="*/ 1 h 98"/>
                    <a:gd name="T66" fmla="*/ 10 w 429"/>
                    <a:gd name="T67" fmla="*/ 1 h 9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9"/>
                    <a:gd name="T103" fmla="*/ 0 h 98"/>
                    <a:gd name="T104" fmla="*/ 429 w 429"/>
                    <a:gd name="T105" fmla="*/ 98 h 9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9" h="98">
                      <a:moveTo>
                        <a:pt x="314" y="24"/>
                      </a:moveTo>
                      <a:lnTo>
                        <a:pt x="295" y="27"/>
                      </a:lnTo>
                      <a:lnTo>
                        <a:pt x="276" y="29"/>
                      </a:lnTo>
                      <a:lnTo>
                        <a:pt x="254" y="30"/>
                      </a:lnTo>
                      <a:lnTo>
                        <a:pt x="230" y="32"/>
                      </a:lnTo>
                      <a:lnTo>
                        <a:pt x="207" y="32"/>
                      </a:lnTo>
                      <a:lnTo>
                        <a:pt x="183" y="32"/>
                      </a:lnTo>
                      <a:lnTo>
                        <a:pt x="159" y="30"/>
                      </a:lnTo>
                      <a:lnTo>
                        <a:pt x="137" y="29"/>
                      </a:lnTo>
                      <a:lnTo>
                        <a:pt x="115" y="29"/>
                      </a:lnTo>
                      <a:lnTo>
                        <a:pt x="93" y="27"/>
                      </a:lnTo>
                      <a:lnTo>
                        <a:pt x="76" y="26"/>
                      </a:lnTo>
                      <a:lnTo>
                        <a:pt x="58" y="24"/>
                      </a:lnTo>
                      <a:lnTo>
                        <a:pt x="46" y="22"/>
                      </a:lnTo>
                      <a:lnTo>
                        <a:pt x="35" y="22"/>
                      </a:lnTo>
                      <a:lnTo>
                        <a:pt x="28" y="21"/>
                      </a:lnTo>
                      <a:lnTo>
                        <a:pt x="25" y="21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0" y="68"/>
                      </a:lnTo>
                      <a:lnTo>
                        <a:pt x="0" y="87"/>
                      </a:lnTo>
                      <a:lnTo>
                        <a:pt x="20" y="90"/>
                      </a:lnTo>
                      <a:lnTo>
                        <a:pt x="22" y="90"/>
                      </a:lnTo>
                      <a:lnTo>
                        <a:pt x="27" y="90"/>
                      </a:lnTo>
                      <a:lnTo>
                        <a:pt x="35" y="92"/>
                      </a:lnTo>
                      <a:lnTo>
                        <a:pt x="42" y="92"/>
                      </a:lnTo>
                      <a:lnTo>
                        <a:pt x="53" y="94"/>
                      </a:lnTo>
                      <a:lnTo>
                        <a:pt x="68" y="94"/>
                      </a:lnTo>
                      <a:lnTo>
                        <a:pt x="82" y="95"/>
                      </a:lnTo>
                      <a:lnTo>
                        <a:pt x="99" y="95"/>
                      </a:lnTo>
                      <a:lnTo>
                        <a:pt x="117" y="97"/>
                      </a:lnTo>
                      <a:lnTo>
                        <a:pt x="137" y="97"/>
                      </a:lnTo>
                      <a:lnTo>
                        <a:pt x="158" y="98"/>
                      </a:lnTo>
                      <a:lnTo>
                        <a:pt x="180" y="98"/>
                      </a:lnTo>
                      <a:lnTo>
                        <a:pt x="204" y="98"/>
                      </a:lnTo>
                      <a:lnTo>
                        <a:pt x="229" y="98"/>
                      </a:lnTo>
                      <a:lnTo>
                        <a:pt x="254" y="98"/>
                      </a:lnTo>
                      <a:lnTo>
                        <a:pt x="281" y="97"/>
                      </a:lnTo>
                      <a:lnTo>
                        <a:pt x="308" y="95"/>
                      </a:lnTo>
                      <a:lnTo>
                        <a:pt x="331" y="92"/>
                      </a:lnTo>
                      <a:lnTo>
                        <a:pt x="354" y="89"/>
                      </a:lnTo>
                      <a:lnTo>
                        <a:pt x="373" y="84"/>
                      </a:lnTo>
                      <a:lnTo>
                        <a:pt x="388" y="78"/>
                      </a:lnTo>
                      <a:lnTo>
                        <a:pt x="401" y="70"/>
                      </a:lnTo>
                      <a:lnTo>
                        <a:pt x="412" y="62"/>
                      </a:lnTo>
                      <a:lnTo>
                        <a:pt x="420" y="52"/>
                      </a:lnTo>
                      <a:lnTo>
                        <a:pt x="428" y="40"/>
                      </a:lnTo>
                      <a:lnTo>
                        <a:pt x="429" y="29"/>
                      </a:lnTo>
                      <a:lnTo>
                        <a:pt x="428" y="19"/>
                      </a:lnTo>
                      <a:lnTo>
                        <a:pt x="426" y="15"/>
                      </a:lnTo>
                      <a:lnTo>
                        <a:pt x="428" y="18"/>
                      </a:lnTo>
                      <a:lnTo>
                        <a:pt x="425" y="0"/>
                      </a:lnTo>
                      <a:lnTo>
                        <a:pt x="382" y="18"/>
                      </a:lnTo>
                      <a:lnTo>
                        <a:pt x="380" y="11"/>
                      </a:lnTo>
                      <a:lnTo>
                        <a:pt x="379" y="7"/>
                      </a:lnTo>
                      <a:lnTo>
                        <a:pt x="380" y="4"/>
                      </a:lnTo>
                      <a:lnTo>
                        <a:pt x="380" y="2"/>
                      </a:lnTo>
                      <a:lnTo>
                        <a:pt x="379" y="4"/>
                      </a:lnTo>
                      <a:lnTo>
                        <a:pt x="374" y="7"/>
                      </a:lnTo>
                      <a:lnTo>
                        <a:pt x="369" y="8"/>
                      </a:lnTo>
                      <a:lnTo>
                        <a:pt x="360" y="11"/>
                      </a:lnTo>
                      <a:lnTo>
                        <a:pt x="349" y="16"/>
                      </a:lnTo>
                      <a:lnTo>
                        <a:pt x="333" y="19"/>
                      </a:lnTo>
                      <a:lnTo>
                        <a:pt x="314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4" name="Freeform 726"/>
                <p:cNvSpPr>
                  <a:spLocks/>
                </p:cNvSpPr>
                <p:nvPr/>
              </p:nvSpPr>
              <p:spPr bwMode="auto">
                <a:xfrm>
                  <a:off x="4142" y="1682"/>
                  <a:ext cx="191" cy="36"/>
                </a:xfrm>
                <a:custGeom>
                  <a:avLst/>
                  <a:gdLst>
                    <a:gd name="T0" fmla="*/ 11 w 383"/>
                    <a:gd name="T1" fmla="*/ 0 h 71"/>
                    <a:gd name="T2" fmla="*/ 11 w 383"/>
                    <a:gd name="T3" fmla="*/ 1 h 71"/>
                    <a:gd name="T4" fmla="*/ 11 w 383"/>
                    <a:gd name="T5" fmla="*/ 1 h 71"/>
                    <a:gd name="T6" fmla="*/ 11 w 383"/>
                    <a:gd name="T7" fmla="*/ 1 h 71"/>
                    <a:gd name="T8" fmla="*/ 11 w 383"/>
                    <a:gd name="T9" fmla="*/ 1 h 71"/>
                    <a:gd name="T10" fmla="*/ 11 w 383"/>
                    <a:gd name="T11" fmla="*/ 2 h 71"/>
                    <a:gd name="T12" fmla="*/ 11 w 383"/>
                    <a:gd name="T13" fmla="*/ 2 h 71"/>
                    <a:gd name="T14" fmla="*/ 10 w 383"/>
                    <a:gd name="T15" fmla="*/ 2 h 71"/>
                    <a:gd name="T16" fmla="*/ 9 w 383"/>
                    <a:gd name="T17" fmla="*/ 3 h 71"/>
                    <a:gd name="T18" fmla="*/ 8 w 383"/>
                    <a:gd name="T19" fmla="*/ 3 h 71"/>
                    <a:gd name="T20" fmla="*/ 7 w 383"/>
                    <a:gd name="T21" fmla="*/ 3 h 71"/>
                    <a:gd name="T22" fmla="*/ 6 w 383"/>
                    <a:gd name="T23" fmla="*/ 3 h 71"/>
                    <a:gd name="T24" fmla="*/ 5 w 383"/>
                    <a:gd name="T25" fmla="*/ 3 h 71"/>
                    <a:gd name="T26" fmla="*/ 4 w 383"/>
                    <a:gd name="T27" fmla="*/ 3 h 71"/>
                    <a:gd name="T28" fmla="*/ 4 w 383"/>
                    <a:gd name="T29" fmla="*/ 3 h 71"/>
                    <a:gd name="T30" fmla="*/ 3 w 383"/>
                    <a:gd name="T31" fmla="*/ 3 h 71"/>
                    <a:gd name="T32" fmla="*/ 2 w 383"/>
                    <a:gd name="T33" fmla="*/ 3 h 71"/>
                    <a:gd name="T34" fmla="*/ 2 w 383"/>
                    <a:gd name="T35" fmla="*/ 3 h 71"/>
                    <a:gd name="T36" fmla="*/ 1 w 383"/>
                    <a:gd name="T37" fmla="*/ 3 h 71"/>
                    <a:gd name="T38" fmla="*/ 1 w 383"/>
                    <a:gd name="T39" fmla="*/ 3 h 71"/>
                    <a:gd name="T40" fmla="*/ 0 w 383"/>
                    <a:gd name="T41" fmla="*/ 3 h 71"/>
                    <a:gd name="T42" fmla="*/ 0 w 383"/>
                    <a:gd name="T43" fmla="*/ 3 h 71"/>
                    <a:gd name="T44" fmla="*/ 0 w 383"/>
                    <a:gd name="T45" fmla="*/ 3 h 71"/>
                    <a:gd name="T46" fmla="*/ 0 w 383"/>
                    <a:gd name="T47" fmla="*/ 2 h 71"/>
                    <a:gd name="T48" fmla="*/ 0 w 383"/>
                    <a:gd name="T49" fmla="*/ 2 h 71"/>
                    <a:gd name="T50" fmla="*/ 0 w 383"/>
                    <a:gd name="T51" fmla="*/ 2 h 71"/>
                    <a:gd name="T52" fmla="*/ 0 w 383"/>
                    <a:gd name="T53" fmla="*/ 2 h 71"/>
                    <a:gd name="T54" fmla="*/ 0 w 383"/>
                    <a:gd name="T55" fmla="*/ 2 h 71"/>
                    <a:gd name="T56" fmla="*/ 0 w 383"/>
                    <a:gd name="T57" fmla="*/ 2 h 71"/>
                    <a:gd name="T58" fmla="*/ 0 w 383"/>
                    <a:gd name="T59" fmla="*/ 2 h 71"/>
                    <a:gd name="T60" fmla="*/ 1 w 383"/>
                    <a:gd name="T61" fmla="*/ 2 h 71"/>
                    <a:gd name="T62" fmla="*/ 1 w 383"/>
                    <a:gd name="T63" fmla="*/ 2 h 71"/>
                    <a:gd name="T64" fmla="*/ 2 w 383"/>
                    <a:gd name="T65" fmla="*/ 2 h 71"/>
                    <a:gd name="T66" fmla="*/ 2 w 383"/>
                    <a:gd name="T67" fmla="*/ 2 h 71"/>
                    <a:gd name="T68" fmla="*/ 3 w 383"/>
                    <a:gd name="T69" fmla="*/ 2 h 71"/>
                    <a:gd name="T70" fmla="*/ 4 w 383"/>
                    <a:gd name="T71" fmla="*/ 2 h 71"/>
                    <a:gd name="T72" fmla="*/ 5 w 383"/>
                    <a:gd name="T73" fmla="*/ 2 h 71"/>
                    <a:gd name="T74" fmla="*/ 5 w 383"/>
                    <a:gd name="T75" fmla="*/ 2 h 71"/>
                    <a:gd name="T76" fmla="*/ 6 w 383"/>
                    <a:gd name="T77" fmla="*/ 2 h 71"/>
                    <a:gd name="T78" fmla="*/ 7 w 383"/>
                    <a:gd name="T79" fmla="*/ 2 h 71"/>
                    <a:gd name="T80" fmla="*/ 7 w 383"/>
                    <a:gd name="T81" fmla="*/ 2 h 71"/>
                    <a:gd name="T82" fmla="*/ 8 w 383"/>
                    <a:gd name="T83" fmla="*/ 2 h 71"/>
                    <a:gd name="T84" fmla="*/ 9 w 383"/>
                    <a:gd name="T85" fmla="*/ 2 h 71"/>
                    <a:gd name="T86" fmla="*/ 10 w 383"/>
                    <a:gd name="T87" fmla="*/ 1 h 71"/>
                    <a:gd name="T88" fmla="*/ 10 w 383"/>
                    <a:gd name="T89" fmla="*/ 1 h 71"/>
                    <a:gd name="T90" fmla="*/ 11 w 383"/>
                    <a:gd name="T91" fmla="*/ 1 h 71"/>
                    <a:gd name="T92" fmla="*/ 11 w 383"/>
                    <a:gd name="T93" fmla="*/ 1 h 71"/>
                    <a:gd name="T94" fmla="*/ 11 w 383"/>
                    <a:gd name="T95" fmla="*/ 1 h 71"/>
                    <a:gd name="T96" fmla="*/ 11 w 383"/>
                    <a:gd name="T97" fmla="*/ 1 h 71"/>
                    <a:gd name="T98" fmla="*/ 11 w 383"/>
                    <a:gd name="T99" fmla="*/ 1 h 71"/>
                    <a:gd name="T100" fmla="*/ 11 w 383"/>
                    <a:gd name="T101" fmla="*/ 0 h 7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83"/>
                    <a:gd name="T154" fmla="*/ 0 h 71"/>
                    <a:gd name="T155" fmla="*/ 383 w 383"/>
                    <a:gd name="T156" fmla="*/ 71 h 7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83" h="71">
                      <a:moveTo>
                        <a:pt x="378" y="0"/>
                      </a:moveTo>
                      <a:lnTo>
                        <a:pt x="383" y="17"/>
                      </a:lnTo>
                      <a:lnTo>
                        <a:pt x="383" y="19"/>
                      </a:lnTo>
                      <a:lnTo>
                        <a:pt x="383" y="25"/>
                      </a:lnTo>
                      <a:lnTo>
                        <a:pt x="381" y="32"/>
                      </a:lnTo>
                      <a:lnTo>
                        <a:pt x="373" y="41"/>
                      </a:lnTo>
                      <a:lnTo>
                        <a:pt x="359" y="51"/>
                      </a:lnTo>
                      <a:lnTo>
                        <a:pt x="337" y="59"/>
                      </a:lnTo>
                      <a:lnTo>
                        <a:pt x="304" y="65"/>
                      </a:lnTo>
                      <a:lnTo>
                        <a:pt x="256" y="70"/>
                      </a:lnTo>
                      <a:lnTo>
                        <a:pt x="229" y="71"/>
                      </a:lnTo>
                      <a:lnTo>
                        <a:pt x="204" y="71"/>
                      </a:lnTo>
                      <a:lnTo>
                        <a:pt x="181" y="71"/>
                      </a:lnTo>
                      <a:lnTo>
                        <a:pt x="157" y="71"/>
                      </a:lnTo>
                      <a:lnTo>
                        <a:pt x="135" y="71"/>
                      </a:lnTo>
                      <a:lnTo>
                        <a:pt x="113" y="71"/>
                      </a:lnTo>
                      <a:lnTo>
                        <a:pt x="94" y="70"/>
                      </a:lnTo>
                      <a:lnTo>
                        <a:pt x="75" y="70"/>
                      </a:lnTo>
                      <a:lnTo>
                        <a:pt x="59" y="68"/>
                      </a:lnTo>
                      <a:lnTo>
                        <a:pt x="45" y="68"/>
                      </a:lnTo>
                      <a:lnTo>
                        <a:pt x="30" y="66"/>
                      </a:lnTo>
                      <a:lnTo>
                        <a:pt x="21" y="65"/>
                      </a:lnTo>
                      <a:lnTo>
                        <a:pt x="12" y="65"/>
                      </a:lnTo>
                      <a:lnTo>
                        <a:pt x="5" y="63"/>
                      </a:lnTo>
                      <a:lnTo>
                        <a:pt x="2" y="63"/>
                      </a:lnTo>
                      <a:lnTo>
                        <a:pt x="0" y="63"/>
                      </a:lnTo>
                      <a:lnTo>
                        <a:pt x="0" y="36"/>
                      </a:lnTo>
                      <a:lnTo>
                        <a:pt x="2" y="36"/>
                      </a:lnTo>
                      <a:lnTo>
                        <a:pt x="10" y="38"/>
                      </a:lnTo>
                      <a:lnTo>
                        <a:pt x="19" y="38"/>
                      </a:lnTo>
                      <a:lnTo>
                        <a:pt x="34" y="40"/>
                      </a:lnTo>
                      <a:lnTo>
                        <a:pt x="49" y="41"/>
                      </a:lnTo>
                      <a:lnTo>
                        <a:pt x="68" y="43"/>
                      </a:lnTo>
                      <a:lnTo>
                        <a:pt x="89" y="44"/>
                      </a:lnTo>
                      <a:lnTo>
                        <a:pt x="113" y="46"/>
                      </a:lnTo>
                      <a:lnTo>
                        <a:pt x="136" y="47"/>
                      </a:lnTo>
                      <a:lnTo>
                        <a:pt x="160" y="47"/>
                      </a:lnTo>
                      <a:lnTo>
                        <a:pt x="185" y="47"/>
                      </a:lnTo>
                      <a:lnTo>
                        <a:pt x="209" y="47"/>
                      </a:lnTo>
                      <a:lnTo>
                        <a:pt x="233" y="47"/>
                      </a:lnTo>
                      <a:lnTo>
                        <a:pt x="255" y="46"/>
                      </a:lnTo>
                      <a:lnTo>
                        <a:pt x="277" y="43"/>
                      </a:lnTo>
                      <a:lnTo>
                        <a:pt x="296" y="40"/>
                      </a:lnTo>
                      <a:lnTo>
                        <a:pt x="327" y="32"/>
                      </a:lnTo>
                      <a:lnTo>
                        <a:pt x="350" y="25"/>
                      </a:lnTo>
                      <a:lnTo>
                        <a:pt x="364" y="19"/>
                      </a:lnTo>
                      <a:lnTo>
                        <a:pt x="373" y="13"/>
                      </a:lnTo>
                      <a:lnTo>
                        <a:pt x="378" y="8"/>
                      </a:lnTo>
                      <a:lnTo>
                        <a:pt x="378" y="3"/>
                      </a:lnTo>
                      <a:lnTo>
                        <a:pt x="378" y="2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rgbClr val="EDE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5" name="Freeform 727"/>
                <p:cNvSpPr>
                  <a:spLocks/>
                </p:cNvSpPr>
                <p:nvPr/>
              </p:nvSpPr>
              <p:spPr bwMode="auto">
                <a:xfrm>
                  <a:off x="4079" y="1455"/>
                  <a:ext cx="274" cy="233"/>
                </a:xfrm>
                <a:custGeom>
                  <a:avLst/>
                  <a:gdLst>
                    <a:gd name="T0" fmla="*/ 0 w 548"/>
                    <a:gd name="T1" fmla="*/ 0 h 468"/>
                    <a:gd name="T2" fmla="*/ 0 w 548"/>
                    <a:gd name="T3" fmla="*/ 13 h 468"/>
                    <a:gd name="T4" fmla="*/ 0 w 548"/>
                    <a:gd name="T5" fmla="*/ 14 h 468"/>
                    <a:gd name="T6" fmla="*/ 1 w 548"/>
                    <a:gd name="T7" fmla="*/ 14 h 468"/>
                    <a:gd name="T8" fmla="*/ 15 w 548"/>
                    <a:gd name="T9" fmla="*/ 14 h 468"/>
                    <a:gd name="T10" fmla="*/ 17 w 548"/>
                    <a:gd name="T11" fmla="*/ 14 h 468"/>
                    <a:gd name="T12" fmla="*/ 17 w 548"/>
                    <a:gd name="T13" fmla="*/ 13 h 468"/>
                    <a:gd name="T14" fmla="*/ 17 w 548"/>
                    <a:gd name="T15" fmla="*/ 0 h 468"/>
                    <a:gd name="T16" fmla="*/ 17 w 548"/>
                    <a:gd name="T17" fmla="*/ 0 h 468"/>
                    <a:gd name="T18" fmla="*/ 17 w 548"/>
                    <a:gd name="T19" fmla="*/ 0 h 468"/>
                    <a:gd name="T20" fmla="*/ 1 w 548"/>
                    <a:gd name="T21" fmla="*/ 0 h 468"/>
                    <a:gd name="T22" fmla="*/ 0 w 548"/>
                    <a:gd name="T23" fmla="*/ 0 h 468"/>
                    <a:gd name="T24" fmla="*/ 0 w 548"/>
                    <a:gd name="T25" fmla="*/ 0 h 46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8"/>
                    <a:gd name="T40" fmla="*/ 0 h 468"/>
                    <a:gd name="T41" fmla="*/ 548 w 548"/>
                    <a:gd name="T42" fmla="*/ 468 h 46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8" h="468">
                      <a:moveTo>
                        <a:pt x="0" y="22"/>
                      </a:moveTo>
                      <a:lnTo>
                        <a:pt x="0" y="446"/>
                      </a:lnTo>
                      <a:lnTo>
                        <a:pt x="0" y="468"/>
                      </a:lnTo>
                      <a:lnTo>
                        <a:pt x="24" y="468"/>
                      </a:lnTo>
                      <a:lnTo>
                        <a:pt x="493" y="468"/>
                      </a:lnTo>
                      <a:lnTo>
                        <a:pt x="515" y="463"/>
                      </a:lnTo>
                      <a:lnTo>
                        <a:pt x="548" y="446"/>
                      </a:lnTo>
                      <a:lnTo>
                        <a:pt x="548" y="22"/>
                      </a:lnTo>
                      <a:lnTo>
                        <a:pt x="524" y="0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6" name="Rectangle 728"/>
                <p:cNvSpPr>
                  <a:spLocks noChangeArrowheads="1"/>
                </p:cNvSpPr>
                <p:nvPr/>
              </p:nvSpPr>
              <p:spPr bwMode="auto">
                <a:xfrm>
                  <a:off x="4091" y="1466"/>
                  <a:ext cx="250" cy="211"/>
                </a:xfrm>
                <a:prstGeom prst="rect">
                  <a:avLst/>
                </a:prstGeom>
                <a:solidFill>
                  <a:srgbClr val="EDED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7" name="Freeform 729"/>
                <p:cNvSpPr>
                  <a:spLocks/>
                </p:cNvSpPr>
                <p:nvPr/>
              </p:nvSpPr>
              <p:spPr bwMode="auto">
                <a:xfrm>
                  <a:off x="4330" y="1462"/>
                  <a:ext cx="57" cy="220"/>
                </a:xfrm>
                <a:custGeom>
                  <a:avLst/>
                  <a:gdLst>
                    <a:gd name="T0" fmla="*/ 2 w 114"/>
                    <a:gd name="T1" fmla="*/ 13 h 441"/>
                    <a:gd name="T2" fmla="*/ 3 w 114"/>
                    <a:gd name="T3" fmla="*/ 13 h 441"/>
                    <a:gd name="T4" fmla="*/ 4 w 114"/>
                    <a:gd name="T5" fmla="*/ 13 h 441"/>
                    <a:gd name="T6" fmla="*/ 4 w 114"/>
                    <a:gd name="T7" fmla="*/ 12 h 441"/>
                    <a:gd name="T8" fmla="*/ 4 w 114"/>
                    <a:gd name="T9" fmla="*/ 4 h 441"/>
                    <a:gd name="T10" fmla="*/ 4 w 114"/>
                    <a:gd name="T11" fmla="*/ 4 h 441"/>
                    <a:gd name="T12" fmla="*/ 4 w 114"/>
                    <a:gd name="T13" fmla="*/ 4 h 441"/>
                    <a:gd name="T14" fmla="*/ 2 w 114"/>
                    <a:gd name="T15" fmla="*/ 0 h 441"/>
                    <a:gd name="T16" fmla="*/ 0 w 114"/>
                    <a:gd name="T17" fmla="*/ 0 h 441"/>
                    <a:gd name="T18" fmla="*/ 0 w 114"/>
                    <a:gd name="T19" fmla="*/ 13 h 441"/>
                    <a:gd name="T20" fmla="*/ 1 w 114"/>
                    <a:gd name="T21" fmla="*/ 13 h 441"/>
                    <a:gd name="T22" fmla="*/ 2 w 114"/>
                    <a:gd name="T23" fmla="*/ 13 h 4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4"/>
                    <a:gd name="T37" fmla="*/ 0 h 441"/>
                    <a:gd name="T38" fmla="*/ 114 w 114"/>
                    <a:gd name="T39" fmla="*/ 441 h 4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4" h="441">
                      <a:moveTo>
                        <a:pt x="51" y="432"/>
                      </a:moveTo>
                      <a:lnTo>
                        <a:pt x="92" y="424"/>
                      </a:lnTo>
                      <a:lnTo>
                        <a:pt x="105" y="419"/>
                      </a:lnTo>
                      <a:lnTo>
                        <a:pt x="105" y="406"/>
                      </a:lnTo>
                      <a:lnTo>
                        <a:pt x="114" y="154"/>
                      </a:lnTo>
                      <a:lnTo>
                        <a:pt x="114" y="149"/>
                      </a:lnTo>
                      <a:lnTo>
                        <a:pt x="112" y="144"/>
                      </a:lnTo>
                      <a:lnTo>
                        <a:pt x="45" y="0"/>
                      </a:lnTo>
                      <a:lnTo>
                        <a:pt x="0" y="8"/>
                      </a:lnTo>
                      <a:lnTo>
                        <a:pt x="0" y="432"/>
                      </a:lnTo>
                      <a:lnTo>
                        <a:pt x="2" y="441"/>
                      </a:lnTo>
                      <a:lnTo>
                        <a:pt x="51" y="4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8" name="Freeform 730"/>
                <p:cNvSpPr>
                  <a:spLocks/>
                </p:cNvSpPr>
                <p:nvPr/>
              </p:nvSpPr>
              <p:spPr bwMode="auto">
                <a:xfrm>
                  <a:off x="4341" y="1466"/>
                  <a:ext cx="34" cy="203"/>
                </a:xfrm>
                <a:custGeom>
                  <a:avLst/>
                  <a:gdLst>
                    <a:gd name="T0" fmla="*/ 0 w 68"/>
                    <a:gd name="T1" fmla="*/ 0 h 408"/>
                    <a:gd name="T2" fmla="*/ 2 w 68"/>
                    <a:gd name="T3" fmla="*/ 4 h 408"/>
                    <a:gd name="T4" fmla="*/ 1 w 68"/>
                    <a:gd name="T5" fmla="*/ 12 h 408"/>
                    <a:gd name="T6" fmla="*/ 1 w 68"/>
                    <a:gd name="T7" fmla="*/ 12 h 408"/>
                    <a:gd name="T8" fmla="*/ 0 w 68"/>
                    <a:gd name="T9" fmla="*/ 0 h 4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408"/>
                    <a:gd name="T17" fmla="*/ 68 w 68"/>
                    <a:gd name="T18" fmla="*/ 408 h 4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408">
                      <a:moveTo>
                        <a:pt x="0" y="0"/>
                      </a:moveTo>
                      <a:lnTo>
                        <a:pt x="68" y="146"/>
                      </a:lnTo>
                      <a:lnTo>
                        <a:pt x="59" y="397"/>
                      </a:lnTo>
                      <a:lnTo>
                        <a:pt x="4" y="4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9" name="Freeform 731"/>
                <p:cNvSpPr>
                  <a:spLocks/>
                </p:cNvSpPr>
                <p:nvPr/>
              </p:nvSpPr>
              <p:spPr bwMode="auto">
                <a:xfrm>
                  <a:off x="4096" y="1486"/>
                  <a:ext cx="222" cy="172"/>
                </a:xfrm>
                <a:custGeom>
                  <a:avLst/>
                  <a:gdLst>
                    <a:gd name="T0" fmla="*/ 13 w 446"/>
                    <a:gd name="T1" fmla="*/ 3 h 343"/>
                    <a:gd name="T2" fmla="*/ 13 w 446"/>
                    <a:gd name="T3" fmla="*/ 2 h 343"/>
                    <a:gd name="T4" fmla="*/ 13 w 446"/>
                    <a:gd name="T5" fmla="*/ 2 h 343"/>
                    <a:gd name="T6" fmla="*/ 13 w 446"/>
                    <a:gd name="T7" fmla="*/ 2 h 343"/>
                    <a:gd name="T8" fmla="*/ 13 w 446"/>
                    <a:gd name="T9" fmla="*/ 1 h 343"/>
                    <a:gd name="T10" fmla="*/ 13 w 446"/>
                    <a:gd name="T11" fmla="*/ 1 h 343"/>
                    <a:gd name="T12" fmla="*/ 13 w 446"/>
                    <a:gd name="T13" fmla="*/ 1 h 343"/>
                    <a:gd name="T14" fmla="*/ 12 w 446"/>
                    <a:gd name="T15" fmla="*/ 1 h 343"/>
                    <a:gd name="T16" fmla="*/ 12 w 446"/>
                    <a:gd name="T17" fmla="*/ 1 h 343"/>
                    <a:gd name="T18" fmla="*/ 12 w 446"/>
                    <a:gd name="T19" fmla="*/ 1 h 343"/>
                    <a:gd name="T20" fmla="*/ 12 w 446"/>
                    <a:gd name="T21" fmla="*/ 1 h 343"/>
                    <a:gd name="T22" fmla="*/ 11 w 446"/>
                    <a:gd name="T23" fmla="*/ 0 h 343"/>
                    <a:gd name="T24" fmla="*/ 11 w 446"/>
                    <a:gd name="T25" fmla="*/ 0 h 343"/>
                    <a:gd name="T26" fmla="*/ 2 w 446"/>
                    <a:gd name="T27" fmla="*/ 0 h 343"/>
                    <a:gd name="T28" fmla="*/ 1 w 446"/>
                    <a:gd name="T29" fmla="*/ 1 h 343"/>
                    <a:gd name="T30" fmla="*/ 1 w 446"/>
                    <a:gd name="T31" fmla="*/ 1 h 343"/>
                    <a:gd name="T32" fmla="*/ 1 w 446"/>
                    <a:gd name="T33" fmla="*/ 1 h 343"/>
                    <a:gd name="T34" fmla="*/ 0 w 446"/>
                    <a:gd name="T35" fmla="*/ 1 h 343"/>
                    <a:gd name="T36" fmla="*/ 0 w 446"/>
                    <a:gd name="T37" fmla="*/ 1 h 343"/>
                    <a:gd name="T38" fmla="*/ 0 w 446"/>
                    <a:gd name="T39" fmla="*/ 2 h 343"/>
                    <a:gd name="T40" fmla="*/ 0 w 446"/>
                    <a:gd name="T41" fmla="*/ 2 h 343"/>
                    <a:gd name="T42" fmla="*/ 0 w 446"/>
                    <a:gd name="T43" fmla="*/ 2 h 343"/>
                    <a:gd name="T44" fmla="*/ 0 w 446"/>
                    <a:gd name="T45" fmla="*/ 9 h 343"/>
                    <a:gd name="T46" fmla="*/ 0 w 446"/>
                    <a:gd name="T47" fmla="*/ 9 h 343"/>
                    <a:gd name="T48" fmla="*/ 0 w 446"/>
                    <a:gd name="T49" fmla="*/ 10 h 343"/>
                    <a:gd name="T50" fmla="*/ 0 w 446"/>
                    <a:gd name="T51" fmla="*/ 10 h 343"/>
                    <a:gd name="T52" fmla="*/ 0 w 446"/>
                    <a:gd name="T53" fmla="*/ 10 h 343"/>
                    <a:gd name="T54" fmla="*/ 0 w 446"/>
                    <a:gd name="T55" fmla="*/ 10 h 343"/>
                    <a:gd name="T56" fmla="*/ 0 w 446"/>
                    <a:gd name="T57" fmla="*/ 11 h 343"/>
                    <a:gd name="T58" fmla="*/ 0 w 446"/>
                    <a:gd name="T59" fmla="*/ 11 h 343"/>
                    <a:gd name="T60" fmla="*/ 0 w 446"/>
                    <a:gd name="T61" fmla="*/ 11 h 343"/>
                    <a:gd name="T62" fmla="*/ 1 w 446"/>
                    <a:gd name="T63" fmla="*/ 11 h 343"/>
                    <a:gd name="T64" fmla="*/ 1 w 446"/>
                    <a:gd name="T65" fmla="*/ 11 h 343"/>
                    <a:gd name="T66" fmla="*/ 1 w 446"/>
                    <a:gd name="T67" fmla="*/ 11 h 343"/>
                    <a:gd name="T68" fmla="*/ 2 w 446"/>
                    <a:gd name="T69" fmla="*/ 11 h 343"/>
                    <a:gd name="T70" fmla="*/ 2 w 446"/>
                    <a:gd name="T71" fmla="*/ 11 h 343"/>
                    <a:gd name="T72" fmla="*/ 11 w 446"/>
                    <a:gd name="T73" fmla="*/ 11 h 343"/>
                    <a:gd name="T74" fmla="*/ 11 w 446"/>
                    <a:gd name="T75" fmla="*/ 11 h 343"/>
                    <a:gd name="T76" fmla="*/ 12 w 446"/>
                    <a:gd name="T77" fmla="*/ 11 h 343"/>
                    <a:gd name="T78" fmla="*/ 12 w 446"/>
                    <a:gd name="T79" fmla="*/ 11 h 343"/>
                    <a:gd name="T80" fmla="*/ 12 w 446"/>
                    <a:gd name="T81" fmla="*/ 11 h 343"/>
                    <a:gd name="T82" fmla="*/ 13 w 446"/>
                    <a:gd name="T83" fmla="*/ 11 h 343"/>
                    <a:gd name="T84" fmla="*/ 13 w 446"/>
                    <a:gd name="T85" fmla="*/ 10 h 343"/>
                    <a:gd name="T86" fmla="*/ 13 w 446"/>
                    <a:gd name="T87" fmla="*/ 10 h 343"/>
                    <a:gd name="T88" fmla="*/ 13 w 446"/>
                    <a:gd name="T89" fmla="*/ 9 h 343"/>
                    <a:gd name="T90" fmla="*/ 13 w 446"/>
                    <a:gd name="T91" fmla="*/ 8 h 343"/>
                    <a:gd name="T92" fmla="*/ 13 w 446"/>
                    <a:gd name="T93" fmla="*/ 5 h 343"/>
                    <a:gd name="T94" fmla="*/ 13 w 446"/>
                    <a:gd name="T95" fmla="*/ 3 h 343"/>
                    <a:gd name="T96" fmla="*/ 13 w 446"/>
                    <a:gd name="T97" fmla="*/ 2 h 343"/>
                    <a:gd name="T98" fmla="*/ 13 w 446"/>
                    <a:gd name="T99" fmla="*/ 3 h 34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46"/>
                    <a:gd name="T151" fmla="*/ 0 h 343"/>
                    <a:gd name="T152" fmla="*/ 446 w 446"/>
                    <a:gd name="T153" fmla="*/ 343 h 34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46" h="343">
                      <a:moveTo>
                        <a:pt x="444" y="67"/>
                      </a:moveTo>
                      <a:lnTo>
                        <a:pt x="444" y="62"/>
                      </a:lnTo>
                      <a:lnTo>
                        <a:pt x="446" y="53"/>
                      </a:lnTo>
                      <a:lnTo>
                        <a:pt x="443" y="38"/>
                      </a:lnTo>
                      <a:lnTo>
                        <a:pt x="435" y="24"/>
                      </a:lnTo>
                      <a:lnTo>
                        <a:pt x="428" y="18"/>
                      </a:lnTo>
                      <a:lnTo>
                        <a:pt x="422" y="13"/>
                      </a:lnTo>
                      <a:lnTo>
                        <a:pt x="416" y="10"/>
                      </a:lnTo>
                      <a:lnTo>
                        <a:pt x="408" y="7"/>
                      </a:lnTo>
                      <a:lnTo>
                        <a:pt x="398" y="4"/>
                      </a:lnTo>
                      <a:lnTo>
                        <a:pt x="389" y="2"/>
                      </a:lnTo>
                      <a:lnTo>
                        <a:pt x="378" y="0"/>
                      </a:lnTo>
                      <a:lnTo>
                        <a:pt x="367" y="0"/>
                      </a:lnTo>
                      <a:lnTo>
                        <a:pt x="65" y="0"/>
                      </a:lnTo>
                      <a:lnTo>
                        <a:pt x="56" y="2"/>
                      </a:lnTo>
                      <a:lnTo>
                        <a:pt x="44" y="5"/>
                      </a:lnTo>
                      <a:lnTo>
                        <a:pt x="35" y="10"/>
                      </a:lnTo>
                      <a:lnTo>
                        <a:pt x="26" y="16"/>
                      </a:lnTo>
                      <a:lnTo>
                        <a:pt x="16" y="26"/>
                      </a:lnTo>
                      <a:lnTo>
                        <a:pt x="10" y="35"/>
                      </a:lnTo>
                      <a:lnTo>
                        <a:pt x="5" y="48"/>
                      </a:lnTo>
                      <a:lnTo>
                        <a:pt x="3" y="62"/>
                      </a:lnTo>
                      <a:lnTo>
                        <a:pt x="0" y="286"/>
                      </a:lnTo>
                      <a:lnTo>
                        <a:pt x="2" y="282"/>
                      </a:lnTo>
                      <a:lnTo>
                        <a:pt x="0" y="289"/>
                      </a:lnTo>
                      <a:lnTo>
                        <a:pt x="0" y="299"/>
                      </a:lnTo>
                      <a:lnTo>
                        <a:pt x="3" y="310"/>
                      </a:lnTo>
                      <a:lnTo>
                        <a:pt x="10" y="319"/>
                      </a:lnTo>
                      <a:lnTo>
                        <a:pt x="14" y="326"/>
                      </a:lnTo>
                      <a:lnTo>
                        <a:pt x="21" y="330"/>
                      </a:lnTo>
                      <a:lnTo>
                        <a:pt x="29" y="334"/>
                      </a:lnTo>
                      <a:lnTo>
                        <a:pt x="37" y="337"/>
                      </a:lnTo>
                      <a:lnTo>
                        <a:pt x="44" y="340"/>
                      </a:lnTo>
                      <a:lnTo>
                        <a:pt x="54" y="342"/>
                      </a:lnTo>
                      <a:lnTo>
                        <a:pt x="65" y="343"/>
                      </a:lnTo>
                      <a:lnTo>
                        <a:pt x="76" y="343"/>
                      </a:lnTo>
                      <a:lnTo>
                        <a:pt x="370" y="343"/>
                      </a:lnTo>
                      <a:lnTo>
                        <a:pt x="381" y="342"/>
                      </a:lnTo>
                      <a:lnTo>
                        <a:pt x="394" y="340"/>
                      </a:lnTo>
                      <a:lnTo>
                        <a:pt x="405" y="335"/>
                      </a:lnTo>
                      <a:lnTo>
                        <a:pt x="416" y="329"/>
                      </a:lnTo>
                      <a:lnTo>
                        <a:pt x="427" y="321"/>
                      </a:lnTo>
                      <a:lnTo>
                        <a:pt x="435" y="310"/>
                      </a:lnTo>
                      <a:lnTo>
                        <a:pt x="439" y="297"/>
                      </a:lnTo>
                      <a:lnTo>
                        <a:pt x="441" y="282"/>
                      </a:lnTo>
                      <a:lnTo>
                        <a:pt x="441" y="231"/>
                      </a:lnTo>
                      <a:lnTo>
                        <a:pt x="443" y="158"/>
                      </a:lnTo>
                      <a:lnTo>
                        <a:pt x="444" y="92"/>
                      </a:lnTo>
                      <a:lnTo>
                        <a:pt x="444" y="62"/>
                      </a:lnTo>
                      <a:lnTo>
                        <a:pt x="444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0" name="Freeform 732"/>
                <p:cNvSpPr>
                  <a:spLocks/>
                </p:cNvSpPr>
                <p:nvPr/>
              </p:nvSpPr>
              <p:spPr bwMode="auto">
                <a:xfrm>
                  <a:off x="4109" y="1504"/>
                  <a:ext cx="194" cy="143"/>
                </a:xfrm>
                <a:custGeom>
                  <a:avLst/>
                  <a:gdLst>
                    <a:gd name="T0" fmla="*/ 2 w 387"/>
                    <a:gd name="T1" fmla="*/ 0 h 284"/>
                    <a:gd name="T2" fmla="*/ 3 w 387"/>
                    <a:gd name="T3" fmla="*/ 0 h 284"/>
                    <a:gd name="T4" fmla="*/ 4 w 387"/>
                    <a:gd name="T5" fmla="*/ 0 h 284"/>
                    <a:gd name="T6" fmla="*/ 5 w 387"/>
                    <a:gd name="T7" fmla="*/ 0 h 284"/>
                    <a:gd name="T8" fmla="*/ 7 w 387"/>
                    <a:gd name="T9" fmla="*/ 0 h 284"/>
                    <a:gd name="T10" fmla="*/ 9 w 387"/>
                    <a:gd name="T11" fmla="*/ 0 h 284"/>
                    <a:gd name="T12" fmla="*/ 10 w 387"/>
                    <a:gd name="T13" fmla="*/ 0 h 284"/>
                    <a:gd name="T14" fmla="*/ 11 w 387"/>
                    <a:gd name="T15" fmla="*/ 0 h 284"/>
                    <a:gd name="T16" fmla="*/ 12 w 387"/>
                    <a:gd name="T17" fmla="*/ 1 h 284"/>
                    <a:gd name="T18" fmla="*/ 12 w 387"/>
                    <a:gd name="T19" fmla="*/ 1 h 284"/>
                    <a:gd name="T20" fmla="*/ 13 w 387"/>
                    <a:gd name="T21" fmla="*/ 8 h 284"/>
                    <a:gd name="T22" fmla="*/ 12 w 387"/>
                    <a:gd name="T23" fmla="*/ 8 h 284"/>
                    <a:gd name="T24" fmla="*/ 12 w 387"/>
                    <a:gd name="T25" fmla="*/ 9 h 284"/>
                    <a:gd name="T26" fmla="*/ 12 w 387"/>
                    <a:gd name="T27" fmla="*/ 9 h 284"/>
                    <a:gd name="T28" fmla="*/ 11 w 387"/>
                    <a:gd name="T29" fmla="*/ 9 h 284"/>
                    <a:gd name="T30" fmla="*/ 11 w 387"/>
                    <a:gd name="T31" fmla="*/ 9 h 284"/>
                    <a:gd name="T32" fmla="*/ 10 w 387"/>
                    <a:gd name="T33" fmla="*/ 9 h 284"/>
                    <a:gd name="T34" fmla="*/ 9 w 387"/>
                    <a:gd name="T35" fmla="*/ 9 h 284"/>
                    <a:gd name="T36" fmla="*/ 8 w 387"/>
                    <a:gd name="T37" fmla="*/ 9 h 284"/>
                    <a:gd name="T38" fmla="*/ 5 w 387"/>
                    <a:gd name="T39" fmla="*/ 9 h 284"/>
                    <a:gd name="T40" fmla="*/ 4 w 387"/>
                    <a:gd name="T41" fmla="*/ 9 h 284"/>
                    <a:gd name="T42" fmla="*/ 2 w 387"/>
                    <a:gd name="T43" fmla="*/ 9 h 284"/>
                    <a:gd name="T44" fmla="*/ 1 w 387"/>
                    <a:gd name="T45" fmla="*/ 9 h 284"/>
                    <a:gd name="T46" fmla="*/ 1 w 387"/>
                    <a:gd name="T47" fmla="*/ 8 h 284"/>
                    <a:gd name="T48" fmla="*/ 1 w 387"/>
                    <a:gd name="T49" fmla="*/ 1 h 284"/>
                    <a:gd name="T50" fmla="*/ 0 w 387"/>
                    <a:gd name="T51" fmla="*/ 1 h 284"/>
                    <a:gd name="T52" fmla="*/ 0 w 387"/>
                    <a:gd name="T53" fmla="*/ 1 h 284"/>
                    <a:gd name="T54" fmla="*/ 0 w 387"/>
                    <a:gd name="T55" fmla="*/ 1 h 284"/>
                    <a:gd name="T56" fmla="*/ 0 w 387"/>
                    <a:gd name="T57" fmla="*/ 1 h 284"/>
                    <a:gd name="T58" fmla="*/ 0 w 387"/>
                    <a:gd name="T59" fmla="*/ 1 h 284"/>
                    <a:gd name="T60" fmla="*/ 1 w 387"/>
                    <a:gd name="T61" fmla="*/ 1 h 284"/>
                    <a:gd name="T62" fmla="*/ 2 w 387"/>
                    <a:gd name="T63" fmla="*/ 0 h 2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7"/>
                    <a:gd name="T97" fmla="*/ 0 h 284"/>
                    <a:gd name="T98" fmla="*/ 387 w 387"/>
                    <a:gd name="T99" fmla="*/ 284 h 28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7" h="284">
                      <a:moveTo>
                        <a:pt x="44" y="0"/>
                      </a:moveTo>
                      <a:lnTo>
                        <a:pt x="48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9" y="0"/>
                      </a:lnTo>
                      <a:lnTo>
                        <a:pt x="109" y="0"/>
                      </a:lnTo>
                      <a:lnTo>
                        <a:pt x="134" y="0"/>
                      </a:lnTo>
                      <a:lnTo>
                        <a:pt x="160" y="0"/>
                      </a:lnTo>
                      <a:lnTo>
                        <a:pt x="186" y="0"/>
                      </a:lnTo>
                      <a:lnTo>
                        <a:pt x="213" y="0"/>
                      </a:lnTo>
                      <a:lnTo>
                        <a:pt x="240" y="0"/>
                      </a:lnTo>
                      <a:lnTo>
                        <a:pt x="265" y="0"/>
                      </a:lnTo>
                      <a:lnTo>
                        <a:pt x="289" y="0"/>
                      </a:lnTo>
                      <a:lnTo>
                        <a:pt x="310" y="0"/>
                      </a:lnTo>
                      <a:lnTo>
                        <a:pt x="325" y="0"/>
                      </a:lnTo>
                      <a:lnTo>
                        <a:pt x="338" y="0"/>
                      </a:lnTo>
                      <a:lnTo>
                        <a:pt x="344" y="0"/>
                      </a:lnTo>
                      <a:lnTo>
                        <a:pt x="360" y="4"/>
                      </a:lnTo>
                      <a:lnTo>
                        <a:pt x="374" y="12"/>
                      </a:lnTo>
                      <a:lnTo>
                        <a:pt x="384" y="22"/>
                      </a:lnTo>
                      <a:lnTo>
                        <a:pt x="387" y="27"/>
                      </a:lnTo>
                      <a:lnTo>
                        <a:pt x="387" y="232"/>
                      </a:lnTo>
                      <a:lnTo>
                        <a:pt x="385" y="243"/>
                      </a:lnTo>
                      <a:lnTo>
                        <a:pt x="384" y="252"/>
                      </a:lnTo>
                      <a:lnTo>
                        <a:pt x="382" y="262"/>
                      </a:lnTo>
                      <a:lnTo>
                        <a:pt x="381" y="270"/>
                      </a:lnTo>
                      <a:lnTo>
                        <a:pt x="368" y="278"/>
                      </a:lnTo>
                      <a:lnTo>
                        <a:pt x="357" y="282"/>
                      </a:lnTo>
                      <a:lnTo>
                        <a:pt x="346" y="284"/>
                      </a:lnTo>
                      <a:lnTo>
                        <a:pt x="343" y="284"/>
                      </a:lnTo>
                      <a:lnTo>
                        <a:pt x="340" y="284"/>
                      </a:lnTo>
                      <a:lnTo>
                        <a:pt x="333" y="284"/>
                      </a:lnTo>
                      <a:lnTo>
                        <a:pt x="322" y="284"/>
                      </a:lnTo>
                      <a:lnTo>
                        <a:pt x="308" y="284"/>
                      </a:lnTo>
                      <a:lnTo>
                        <a:pt x="291" y="284"/>
                      </a:lnTo>
                      <a:lnTo>
                        <a:pt x="270" y="284"/>
                      </a:lnTo>
                      <a:lnTo>
                        <a:pt x="250" y="284"/>
                      </a:lnTo>
                      <a:lnTo>
                        <a:pt x="226" y="284"/>
                      </a:lnTo>
                      <a:lnTo>
                        <a:pt x="193" y="282"/>
                      </a:lnTo>
                      <a:lnTo>
                        <a:pt x="160" y="281"/>
                      </a:lnTo>
                      <a:lnTo>
                        <a:pt x="128" y="278"/>
                      </a:lnTo>
                      <a:lnTo>
                        <a:pt x="98" y="275"/>
                      </a:lnTo>
                      <a:lnTo>
                        <a:pt x="73" y="273"/>
                      </a:lnTo>
                      <a:lnTo>
                        <a:pt x="52" y="270"/>
                      </a:lnTo>
                      <a:lnTo>
                        <a:pt x="38" y="265"/>
                      </a:lnTo>
                      <a:lnTo>
                        <a:pt x="30" y="262"/>
                      </a:lnTo>
                      <a:lnTo>
                        <a:pt x="27" y="259"/>
                      </a:lnTo>
                      <a:lnTo>
                        <a:pt x="19" y="235"/>
                      </a:lnTo>
                      <a:lnTo>
                        <a:pt x="13" y="166"/>
                      </a:lnTo>
                      <a:lnTo>
                        <a:pt x="11" y="25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11" y="12"/>
                      </a:lnTo>
                      <a:lnTo>
                        <a:pt x="27" y="6"/>
                      </a:lnTo>
                      <a:lnTo>
                        <a:pt x="40" y="1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E5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1" name="Freeform 733"/>
                <p:cNvSpPr>
                  <a:spLocks/>
                </p:cNvSpPr>
                <p:nvPr/>
              </p:nvSpPr>
              <p:spPr bwMode="auto">
                <a:xfrm>
                  <a:off x="4109" y="1504"/>
                  <a:ext cx="6" cy="12"/>
                </a:xfrm>
                <a:custGeom>
                  <a:avLst/>
                  <a:gdLst>
                    <a:gd name="T0" fmla="*/ 0 w 11"/>
                    <a:gd name="T1" fmla="*/ 0 h 25"/>
                    <a:gd name="T2" fmla="*/ 0 w 11"/>
                    <a:gd name="T3" fmla="*/ 0 h 25"/>
                    <a:gd name="T4" fmla="*/ 0 w 11"/>
                    <a:gd name="T5" fmla="*/ 0 h 25"/>
                    <a:gd name="T6" fmla="*/ 0 w 11"/>
                    <a:gd name="T7" fmla="*/ 0 h 25"/>
                    <a:gd name="T8" fmla="*/ 0 w 11"/>
                    <a:gd name="T9" fmla="*/ 0 h 25"/>
                    <a:gd name="T10" fmla="*/ 1 w 11"/>
                    <a:gd name="T11" fmla="*/ 0 h 25"/>
                    <a:gd name="T12" fmla="*/ 1 w 11"/>
                    <a:gd name="T13" fmla="*/ 0 h 25"/>
                    <a:gd name="T14" fmla="*/ 1 w 11"/>
                    <a:gd name="T15" fmla="*/ 0 h 25"/>
                    <a:gd name="T16" fmla="*/ 1 w 11"/>
                    <a:gd name="T17" fmla="*/ 0 h 25"/>
                    <a:gd name="T18" fmla="*/ 0 w 11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25"/>
                    <a:gd name="T32" fmla="*/ 11 w 11"/>
                    <a:gd name="T33" fmla="*/ 25 h 2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25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2" y="18"/>
                      </a:lnTo>
                      <a:lnTo>
                        <a:pt x="3" y="10"/>
                      </a:lnTo>
                      <a:lnTo>
                        <a:pt x="6" y="5"/>
                      </a:lnTo>
                      <a:lnTo>
                        <a:pt x="1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5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2" name="Freeform 734"/>
                <p:cNvSpPr>
                  <a:spLocks/>
                </p:cNvSpPr>
                <p:nvPr/>
              </p:nvSpPr>
              <p:spPr bwMode="auto">
                <a:xfrm>
                  <a:off x="4109" y="1497"/>
                  <a:ext cx="197" cy="142"/>
                </a:xfrm>
                <a:custGeom>
                  <a:avLst/>
                  <a:gdLst>
                    <a:gd name="T0" fmla="*/ 12 w 395"/>
                    <a:gd name="T1" fmla="*/ 1 h 284"/>
                    <a:gd name="T2" fmla="*/ 11 w 395"/>
                    <a:gd name="T3" fmla="*/ 1 h 284"/>
                    <a:gd name="T4" fmla="*/ 10 w 395"/>
                    <a:gd name="T5" fmla="*/ 1 h 284"/>
                    <a:gd name="T6" fmla="*/ 9 w 395"/>
                    <a:gd name="T7" fmla="*/ 1 h 284"/>
                    <a:gd name="T8" fmla="*/ 8 w 395"/>
                    <a:gd name="T9" fmla="*/ 1 h 284"/>
                    <a:gd name="T10" fmla="*/ 6 w 395"/>
                    <a:gd name="T11" fmla="*/ 1 h 284"/>
                    <a:gd name="T12" fmla="*/ 5 w 395"/>
                    <a:gd name="T13" fmla="*/ 1 h 284"/>
                    <a:gd name="T14" fmla="*/ 3 w 395"/>
                    <a:gd name="T15" fmla="*/ 1 h 284"/>
                    <a:gd name="T16" fmla="*/ 2 w 395"/>
                    <a:gd name="T17" fmla="*/ 1 h 284"/>
                    <a:gd name="T18" fmla="*/ 1 w 395"/>
                    <a:gd name="T19" fmla="*/ 1 h 284"/>
                    <a:gd name="T20" fmla="*/ 1 w 395"/>
                    <a:gd name="T21" fmla="*/ 1 h 284"/>
                    <a:gd name="T22" fmla="*/ 0 w 395"/>
                    <a:gd name="T23" fmla="*/ 1 h 284"/>
                    <a:gd name="T24" fmla="*/ 0 w 395"/>
                    <a:gd name="T25" fmla="*/ 1 h 284"/>
                    <a:gd name="T26" fmla="*/ 0 w 395"/>
                    <a:gd name="T27" fmla="*/ 1 h 284"/>
                    <a:gd name="T28" fmla="*/ 1 w 395"/>
                    <a:gd name="T29" fmla="*/ 0 h 284"/>
                    <a:gd name="T30" fmla="*/ 1 w 395"/>
                    <a:gd name="T31" fmla="*/ 0 h 284"/>
                    <a:gd name="T32" fmla="*/ 2 w 395"/>
                    <a:gd name="T33" fmla="*/ 0 h 284"/>
                    <a:gd name="T34" fmla="*/ 3 w 395"/>
                    <a:gd name="T35" fmla="*/ 0 h 284"/>
                    <a:gd name="T36" fmla="*/ 5 w 395"/>
                    <a:gd name="T37" fmla="*/ 0 h 284"/>
                    <a:gd name="T38" fmla="*/ 6 w 395"/>
                    <a:gd name="T39" fmla="*/ 0 h 284"/>
                    <a:gd name="T40" fmla="*/ 8 w 395"/>
                    <a:gd name="T41" fmla="*/ 0 h 284"/>
                    <a:gd name="T42" fmla="*/ 9 w 395"/>
                    <a:gd name="T43" fmla="*/ 0 h 284"/>
                    <a:gd name="T44" fmla="*/ 10 w 395"/>
                    <a:gd name="T45" fmla="*/ 0 h 284"/>
                    <a:gd name="T46" fmla="*/ 11 w 395"/>
                    <a:gd name="T47" fmla="*/ 1 h 284"/>
                    <a:gd name="T48" fmla="*/ 12 w 395"/>
                    <a:gd name="T49" fmla="*/ 1 h 284"/>
                    <a:gd name="T50" fmla="*/ 12 w 395"/>
                    <a:gd name="T51" fmla="*/ 1 h 284"/>
                    <a:gd name="T52" fmla="*/ 12 w 395"/>
                    <a:gd name="T53" fmla="*/ 1 h 284"/>
                    <a:gd name="T54" fmla="*/ 12 w 395"/>
                    <a:gd name="T55" fmla="*/ 4 h 284"/>
                    <a:gd name="T56" fmla="*/ 12 w 395"/>
                    <a:gd name="T57" fmla="*/ 9 h 284"/>
                    <a:gd name="T58" fmla="*/ 12 w 395"/>
                    <a:gd name="T59" fmla="*/ 9 h 284"/>
                    <a:gd name="T60" fmla="*/ 11 w 395"/>
                    <a:gd name="T61" fmla="*/ 9 h 284"/>
                    <a:gd name="T62" fmla="*/ 12 w 395"/>
                    <a:gd name="T63" fmla="*/ 9 h 284"/>
                    <a:gd name="T64" fmla="*/ 12 w 395"/>
                    <a:gd name="T65" fmla="*/ 7 h 2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5"/>
                    <a:gd name="T100" fmla="*/ 0 h 284"/>
                    <a:gd name="T101" fmla="*/ 395 w 395"/>
                    <a:gd name="T102" fmla="*/ 284 h 28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5" h="284">
                      <a:moveTo>
                        <a:pt x="387" y="41"/>
                      </a:moveTo>
                      <a:lnTo>
                        <a:pt x="384" y="36"/>
                      </a:lnTo>
                      <a:lnTo>
                        <a:pt x="374" y="26"/>
                      </a:lnTo>
                      <a:lnTo>
                        <a:pt x="360" y="18"/>
                      </a:lnTo>
                      <a:lnTo>
                        <a:pt x="344" y="14"/>
                      </a:lnTo>
                      <a:lnTo>
                        <a:pt x="338" y="14"/>
                      </a:lnTo>
                      <a:lnTo>
                        <a:pt x="325" y="14"/>
                      </a:lnTo>
                      <a:lnTo>
                        <a:pt x="310" y="14"/>
                      </a:lnTo>
                      <a:lnTo>
                        <a:pt x="289" y="14"/>
                      </a:lnTo>
                      <a:lnTo>
                        <a:pt x="265" y="14"/>
                      </a:lnTo>
                      <a:lnTo>
                        <a:pt x="240" y="14"/>
                      </a:lnTo>
                      <a:lnTo>
                        <a:pt x="213" y="14"/>
                      </a:lnTo>
                      <a:lnTo>
                        <a:pt x="186" y="14"/>
                      </a:lnTo>
                      <a:lnTo>
                        <a:pt x="160" y="14"/>
                      </a:lnTo>
                      <a:lnTo>
                        <a:pt x="134" y="14"/>
                      </a:lnTo>
                      <a:lnTo>
                        <a:pt x="109" y="14"/>
                      </a:lnTo>
                      <a:lnTo>
                        <a:pt x="89" y="14"/>
                      </a:lnTo>
                      <a:lnTo>
                        <a:pt x="70" y="14"/>
                      </a:lnTo>
                      <a:lnTo>
                        <a:pt x="57" y="14"/>
                      </a:lnTo>
                      <a:lnTo>
                        <a:pt x="48" y="14"/>
                      </a:lnTo>
                      <a:lnTo>
                        <a:pt x="44" y="14"/>
                      </a:lnTo>
                      <a:lnTo>
                        <a:pt x="40" y="15"/>
                      </a:lnTo>
                      <a:lnTo>
                        <a:pt x="27" y="20"/>
                      </a:lnTo>
                      <a:lnTo>
                        <a:pt x="11" y="26"/>
                      </a:lnTo>
                      <a:lnTo>
                        <a:pt x="0" y="37"/>
                      </a:lnTo>
                      <a:lnTo>
                        <a:pt x="11" y="12"/>
                      </a:lnTo>
                      <a:lnTo>
                        <a:pt x="21" y="6"/>
                      </a:lnTo>
                      <a:lnTo>
                        <a:pt x="29" y="1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9" y="0"/>
                      </a:lnTo>
                      <a:lnTo>
                        <a:pt x="60" y="0"/>
                      </a:lnTo>
                      <a:lnTo>
                        <a:pt x="76" y="0"/>
                      </a:lnTo>
                      <a:lnTo>
                        <a:pt x="95" y="0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4" y="0"/>
                      </a:lnTo>
                      <a:lnTo>
                        <a:pt x="190" y="0"/>
                      </a:lnTo>
                      <a:lnTo>
                        <a:pt x="216" y="0"/>
                      </a:lnTo>
                      <a:lnTo>
                        <a:pt x="242" y="0"/>
                      </a:lnTo>
                      <a:lnTo>
                        <a:pt x="265" y="0"/>
                      </a:lnTo>
                      <a:lnTo>
                        <a:pt x="288" y="0"/>
                      </a:lnTo>
                      <a:lnTo>
                        <a:pt x="308" y="0"/>
                      </a:lnTo>
                      <a:lnTo>
                        <a:pt x="325" y="0"/>
                      </a:lnTo>
                      <a:lnTo>
                        <a:pt x="340" y="0"/>
                      </a:lnTo>
                      <a:lnTo>
                        <a:pt x="360" y="1"/>
                      </a:lnTo>
                      <a:lnTo>
                        <a:pt x="376" y="6"/>
                      </a:lnTo>
                      <a:lnTo>
                        <a:pt x="385" y="12"/>
                      </a:lnTo>
                      <a:lnTo>
                        <a:pt x="392" y="18"/>
                      </a:lnTo>
                      <a:lnTo>
                        <a:pt x="395" y="26"/>
                      </a:lnTo>
                      <a:lnTo>
                        <a:pt x="395" y="33"/>
                      </a:lnTo>
                      <a:lnTo>
                        <a:pt x="395" y="37"/>
                      </a:lnTo>
                      <a:lnTo>
                        <a:pt x="395" y="39"/>
                      </a:lnTo>
                      <a:lnTo>
                        <a:pt x="395" y="67"/>
                      </a:lnTo>
                      <a:lnTo>
                        <a:pt x="393" y="134"/>
                      </a:lnTo>
                      <a:lnTo>
                        <a:pt x="392" y="208"/>
                      </a:lnTo>
                      <a:lnTo>
                        <a:pt x="392" y="259"/>
                      </a:lnTo>
                      <a:lnTo>
                        <a:pt x="390" y="266"/>
                      </a:lnTo>
                      <a:lnTo>
                        <a:pt x="389" y="273"/>
                      </a:lnTo>
                      <a:lnTo>
                        <a:pt x="385" y="279"/>
                      </a:lnTo>
                      <a:lnTo>
                        <a:pt x="381" y="284"/>
                      </a:lnTo>
                      <a:lnTo>
                        <a:pt x="382" y="276"/>
                      </a:lnTo>
                      <a:lnTo>
                        <a:pt x="384" y="266"/>
                      </a:lnTo>
                      <a:lnTo>
                        <a:pt x="385" y="257"/>
                      </a:lnTo>
                      <a:lnTo>
                        <a:pt x="387" y="246"/>
                      </a:lnTo>
                      <a:lnTo>
                        <a:pt x="387" y="41"/>
                      </a:lnTo>
                      <a:close/>
                    </a:path>
                  </a:pathLst>
                </a:custGeom>
                <a:solidFill>
                  <a:srgbClr val="BF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3" name="Freeform 735"/>
                <p:cNvSpPr>
                  <a:spLocks/>
                </p:cNvSpPr>
                <p:nvPr/>
              </p:nvSpPr>
              <p:spPr bwMode="auto">
                <a:xfrm>
                  <a:off x="4109" y="151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"/>
                    <a:gd name="T31" fmla="*/ 0 h 1"/>
                    <a:gd name="T32" fmla="*/ 1 w 1"/>
                    <a:gd name="T33" fmla="*/ 1 h 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EF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4" name="Freeform 736"/>
                <p:cNvSpPr>
                  <a:spLocks/>
                </p:cNvSpPr>
                <p:nvPr/>
              </p:nvSpPr>
              <p:spPr bwMode="auto">
                <a:xfrm>
                  <a:off x="4107" y="1517"/>
                  <a:ext cx="115" cy="130"/>
                </a:xfrm>
                <a:custGeom>
                  <a:avLst/>
                  <a:gdLst>
                    <a:gd name="T0" fmla="*/ 2 w 229"/>
                    <a:gd name="T1" fmla="*/ 8 h 259"/>
                    <a:gd name="T2" fmla="*/ 2 w 229"/>
                    <a:gd name="T3" fmla="*/ 8 h 259"/>
                    <a:gd name="T4" fmla="*/ 2 w 229"/>
                    <a:gd name="T5" fmla="*/ 8 h 259"/>
                    <a:gd name="T6" fmla="*/ 3 w 229"/>
                    <a:gd name="T7" fmla="*/ 8 h 259"/>
                    <a:gd name="T8" fmla="*/ 4 w 229"/>
                    <a:gd name="T9" fmla="*/ 8 h 259"/>
                    <a:gd name="T10" fmla="*/ 5 w 229"/>
                    <a:gd name="T11" fmla="*/ 8 h 259"/>
                    <a:gd name="T12" fmla="*/ 6 w 229"/>
                    <a:gd name="T13" fmla="*/ 8 h 259"/>
                    <a:gd name="T14" fmla="*/ 7 w 229"/>
                    <a:gd name="T15" fmla="*/ 9 h 259"/>
                    <a:gd name="T16" fmla="*/ 8 w 229"/>
                    <a:gd name="T17" fmla="*/ 9 h 259"/>
                    <a:gd name="T18" fmla="*/ 7 w 229"/>
                    <a:gd name="T19" fmla="*/ 9 h 259"/>
                    <a:gd name="T20" fmla="*/ 6 w 229"/>
                    <a:gd name="T21" fmla="*/ 9 h 259"/>
                    <a:gd name="T22" fmla="*/ 5 w 229"/>
                    <a:gd name="T23" fmla="*/ 9 h 259"/>
                    <a:gd name="T24" fmla="*/ 4 w 229"/>
                    <a:gd name="T25" fmla="*/ 9 h 259"/>
                    <a:gd name="T26" fmla="*/ 4 w 229"/>
                    <a:gd name="T27" fmla="*/ 9 h 259"/>
                    <a:gd name="T28" fmla="*/ 3 w 229"/>
                    <a:gd name="T29" fmla="*/ 9 h 259"/>
                    <a:gd name="T30" fmla="*/ 3 w 229"/>
                    <a:gd name="T31" fmla="*/ 9 h 259"/>
                    <a:gd name="T32" fmla="*/ 2 w 229"/>
                    <a:gd name="T33" fmla="*/ 9 h 259"/>
                    <a:gd name="T34" fmla="*/ 1 w 229"/>
                    <a:gd name="T35" fmla="*/ 9 h 259"/>
                    <a:gd name="T36" fmla="*/ 1 w 229"/>
                    <a:gd name="T37" fmla="*/ 8 h 259"/>
                    <a:gd name="T38" fmla="*/ 1 w 229"/>
                    <a:gd name="T39" fmla="*/ 8 h 259"/>
                    <a:gd name="T40" fmla="*/ 1 w 229"/>
                    <a:gd name="T41" fmla="*/ 8 h 259"/>
                    <a:gd name="T42" fmla="*/ 0 w 229"/>
                    <a:gd name="T43" fmla="*/ 8 h 259"/>
                    <a:gd name="T44" fmla="*/ 0 w 229"/>
                    <a:gd name="T45" fmla="*/ 8 h 259"/>
                    <a:gd name="T46" fmla="*/ 0 w 229"/>
                    <a:gd name="T47" fmla="*/ 8 h 259"/>
                    <a:gd name="T48" fmla="*/ 0 w 229"/>
                    <a:gd name="T49" fmla="*/ 8 h 259"/>
                    <a:gd name="T50" fmla="*/ 0 w 229"/>
                    <a:gd name="T51" fmla="*/ 7 h 259"/>
                    <a:gd name="T52" fmla="*/ 1 w 229"/>
                    <a:gd name="T53" fmla="*/ 4 h 259"/>
                    <a:gd name="T54" fmla="*/ 1 w 229"/>
                    <a:gd name="T55" fmla="*/ 2 h 259"/>
                    <a:gd name="T56" fmla="*/ 1 w 229"/>
                    <a:gd name="T57" fmla="*/ 1 h 259"/>
                    <a:gd name="T58" fmla="*/ 1 w 229"/>
                    <a:gd name="T59" fmla="*/ 0 h 259"/>
                    <a:gd name="T60" fmla="*/ 1 w 229"/>
                    <a:gd name="T61" fmla="*/ 5 h 259"/>
                    <a:gd name="T62" fmla="*/ 1 w 229"/>
                    <a:gd name="T63" fmla="*/ 7 h 259"/>
                    <a:gd name="T64" fmla="*/ 1 w 229"/>
                    <a:gd name="T65" fmla="*/ 8 h 259"/>
                    <a:gd name="T66" fmla="*/ 2 w 229"/>
                    <a:gd name="T67" fmla="*/ 8 h 25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29"/>
                    <a:gd name="T103" fmla="*/ 0 h 259"/>
                    <a:gd name="T104" fmla="*/ 229 w 229"/>
                    <a:gd name="T105" fmla="*/ 259 h 25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29" h="259">
                      <a:moveTo>
                        <a:pt x="33" y="237"/>
                      </a:moveTo>
                      <a:lnTo>
                        <a:pt x="41" y="240"/>
                      </a:lnTo>
                      <a:lnTo>
                        <a:pt x="55" y="245"/>
                      </a:lnTo>
                      <a:lnTo>
                        <a:pt x="76" y="248"/>
                      </a:lnTo>
                      <a:lnTo>
                        <a:pt x="101" y="250"/>
                      </a:lnTo>
                      <a:lnTo>
                        <a:pt x="131" y="253"/>
                      </a:lnTo>
                      <a:lnTo>
                        <a:pt x="163" y="256"/>
                      </a:lnTo>
                      <a:lnTo>
                        <a:pt x="196" y="257"/>
                      </a:lnTo>
                      <a:lnTo>
                        <a:pt x="229" y="259"/>
                      </a:lnTo>
                      <a:lnTo>
                        <a:pt x="204" y="259"/>
                      </a:lnTo>
                      <a:lnTo>
                        <a:pt x="177" y="259"/>
                      </a:lnTo>
                      <a:lnTo>
                        <a:pt x="152" y="259"/>
                      </a:lnTo>
                      <a:lnTo>
                        <a:pt x="126" y="259"/>
                      </a:lnTo>
                      <a:lnTo>
                        <a:pt x="104" y="259"/>
                      </a:lnTo>
                      <a:lnTo>
                        <a:pt x="84" y="259"/>
                      </a:lnTo>
                      <a:lnTo>
                        <a:pt x="66" y="259"/>
                      </a:lnTo>
                      <a:lnTo>
                        <a:pt x="52" y="259"/>
                      </a:lnTo>
                      <a:lnTo>
                        <a:pt x="32" y="257"/>
                      </a:lnTo>
                      <a:lnTo>
                        <a:pt x="17" y="254"/>
                      </a:lnTo>
                      <a:lnTo>
                        <a:pt x="8" y="248"/>
                      </a:lnTo>
                      <a:lnTo>
                        <a:pt x="3" y="242"/>
                      </a:lnTo>
                      <a:lnTo>
                        <a:pt x="0" y="237"/>
                      </a:lnTo>
                      <a:lnTo>
                        <a:pt x="0" y="231"/>
                      </a:lnTo>
                      <a:lnTo>
                        <a:pt x="0" y="227"/>
                      </a:lnTo>
                      <a:lnTo>
                        <a:pt x="0" y="226"/>
                      </a:lnTo>
                      <a:lnTo>
                        <a:pt x="0" y="196"/>
                      </a:lnTo>
                      <a:lnTo>
                        <a:pt x="2" y="128"/>
                      </a:lnTo>
                      <a:lnTo>
                        <a:pt x="3" y="54"/>
                      </a:lnTo>
                      <a:lnTo>
                        <a:pt x="3" y="2"/>
                      </a:lnTo>
                      <a:lnTo>
                        <a:pt x="14" y="0"/>
                      </a:lnTo>
                      <a:lnTo>
                        <a:pt x="16" y="141"/>
                      </a:lnTo>
                      <a:lnTo>
                        <a:pt x="22" y="210"/>
                      </a:lnTo>
                      <a:lnTo>
                        <a:pt x="30" y="234"/>
                      </a:lnTo>
                      <a:lnTo>
                        <a:pt x="33" y="237"/>
                      </a:lnTo>
                      <a:close/>
                    </a:path>
                  </a:pathLst>
                </a:custGeom>
                <a:solidFill>
                  <a:srgbClr val="BF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5" name="Freeform 737"/>
                <p:cNvSpPr>
                  <a:spLocks/>
                </p:cNvSpPr>
                <p:nvPr/>
              </p:nvSpPr>
              <p:spPr bwMode="auto">
                <a:xfrm>
                  <a:off x="4128" y="1553"/>
                  <a:ext cx="137" cy="76"/>
                </a:xfrm>
                <a:custGeom>
                  <a:avLst/>
                  <a:gdLst>
                    <a:gd name="T0" fmla="*/ 0 w 275"/>
                    <a:gd name="T1" fmla="*/ 0 h 153"/>
                    <a:gd name="T2" fmla="*/ 0 w 275"/>
                    <a:gd name="T3" fmla="*/ 0 h 153"/>
                    <a:gd name="T4" fmla="*/ 0 w 275"/>
                    <a:gd name="T5" fmla="*/ 0 h 153"/>
                    <a:gd name="T6" fmla="*/ 0 w 275"/>
                    <a:gd name="T7" fmla="*/ 1 h 153"/>
                    <a:gd name="T8" fmla="*/ 0 w 275"/>
                    <a:gd name="T9" fmla="*/ 2 h 153"/>
                    <a:gd name="T10" fmla="*/ 0 w 275"/>
                    <a:gd name="T11" fmla="*/ 2 h 153"/>
                    <a:gd name="T12" fmla="*/ 0 w 275"/>
                    <a:gd name="T13" fmla="*/ 3 h 153"/>
                    <a:gd name="T14" fmla="*/ 0 w 275"/>
                    <a:gd name="T15" fmla="*/ 4 h 153"/>
                    <a:gd name="T16" fmla="*/ 0 w 275"/>
                    <a:gd name="T17" fmla="*/ 4 h 153"/>
                    <a:gd name="T18" fmla="*/ 1 w 275"/>
                    <a:gd name="T19" fmla="*/ 4 h 153"/>
                    <a:gd name="T20" fmla="*/ 2 w 275"/>
                    <a:gd name="T21" fmla="*/ 4 h 153"/>
                    <a:gd name="T22" fmla="*/ 4 w 275"/>
                    <a:gd name="T23" fmla="*/ 4 h 153"/>
                    <a:gd name="T24" fmla="*/ 5 w 275"/>
                    <a:gd name="T25" fmla="*/ 4 h 153"/>
                    <a:gd name="T26" fmla="*/ 6 w 275"/>
                    <a:gd name="T27" fmla="*/ 4 h 153"/>
                    <a:gd name="T28" fmla="*/ 7 w 275"/>
                    <a:gd name="T29" fmla="*/ 4 h 153"/>
                    <a:gd name="T30" fmla="*/ 8 w 275"/>
                    <a:gd name="T31" fmla="*/ 4 h 153"/>
                    <a:gd name="T32" fmla="*/ 8 w 275"/>
                    <a:gd name="T33" fmla="*/ 4 h 153"/>
                    <a:gd name="T34" fmla="*/ 8 w 275"/>
                    <a:gd name="T35" fmla="*/ 4 h 153"/>
                    <a:gd name="T36" fmla="*/ 8 w 275"/>
                    <a:gd name="T37" fmla="*/ 4 h 153"/>
                    <a:gd name="T38" fmla="*/ 7 w 275"/>
                    <a:gd name="T39" fmla="*/ 3 h 153"/>
                    <a:gd name="T40" fmla="*/ 7 w 275"/>
                    <a:gd name="T41" fmla="*/ 3 h 153"/>
                    <a:gd name="T42" fmla="*/ 6 w 275"/>
                    <a:gd name="T43" fmla="*/ 3 h 153"/>
                    <a:gd name="T44" fmla="*/ 6 w 275"/>
                    <a:gd name="T45" fmla="*/ 3 h 153"/>
                    <a:gd name="T46" fmla="*/ 5 w 275"/>
                    <a:gd name="T47" fmla="*/ 3 h 153"/>
                    <a:gd name="T48" fmla="*/ 5 w 275"/>
                    <a:gd name="T49" fmla="*/ 3 h 153"/>
                    <a:gd name="T50" fmla="*/ 4 w 275"/>
                    <a:gd name="T51" fmla="*/ 3 h 153"/>
                    <a:gd name="T52" fmla="*/ 4 w 275"/>
                    <a:gd name="T53" fmla="*/ 3 h 153"/>
                    <a:gd name="T54" fmla="*/ 3 w 275"/>
                    <a:gd name="T55" fmla="*/ 3 h 153"/>
                    <a:gd name="T56" fmla="*/ 3 w 275"/>
                    <a:gd name="T57" fmla="*/ 3 h 153"/>
                    <a:gd name="T58" fmla="*/ 2 w 275"/>
                    <a:gd name="T59" fmla="*/ 2 h 153"/>
                    <a:gd name="T60" fmla="*/ 1 w 275"/>
                    <a:gd name="T61" fmla="*/ 2 h 153"/>
                    <a:gd name="T62" fmla="*/ 1 w 275"/>
                    <a:gd name="T63" fmla="*/ 2 h 153"/>
                    <a:gd name="T64" fmla="*/ 1 w 275"/>
                    <a:gd name="T65" fmla="*/ 2 h 153"/>
                    <a:gd name="T66" fmla="*/ 1 w 275"/>
                    <a:gd name="T67" fmla="*/ 1 h 153"/>
                    <a:gd name="T68" fmla="*/ 0 w 275"/>
                    <a:gd name="T69" fmla="*/ 0 h 153"/>
                    <a:gd name="T70" fmla="*/ 0 w 275"/>
                    <a:gd name="T71" fmla="*/ 0 h 153"/>
                    <a:gd name="T72" fmla="*/ 0 w 275"/>
                    <a:gd name="T73" fmla="*/ 0 h 1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5"/>
                    <a:gd name="T112" fmla="*/ 0 h 153"/>
                    <a:gd name="T113" fmla="*/ 275 w 275"/>
                    <a:gd name="T114" fmla="*/ 153 h 1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5" h="153">
                      <a:moveTo>
                        <a:pt x="6" y="0"/>
                      </a:moveTo>
                      <a:lnTo>
                        <a:pt x="5" y="6"/>
                      </a:lnTo>
                      <a:lnTo>
                        <a:pt x="3" y="21"/>
                      </a:lnTo>
                      <a:lnTo>
                        <a:pt x="2" y="41"/>
                      </a:lnTo>
                      <a:lnTo>
                        <a:pt x="0" y="66"/>
                      </a:lnTo>
                      <a:lnTo>
                        <a:pt x="0" y="92"/>
                      </a:lnTo>
                      <a:lnTo>
                        <a:pt x="5" y="114"/>
                      </a:lnTo>
                      <a:lnTo>
                        <a:pt x="14" y="130"/>
                      </a:lnTo>
                      <a:lnTo>
                        <a:pt x="28" y="139"/>
                      </a:lnTo>
                      <a:lnTo>
                        <a:pt x="52" y="144"/>
                      </a:lnTo>
                      <a:lnTo>
                        <a:pt x="87" y="147"/>
                      </a:lnTo>
                      <a:lnTo>
                        <a:pt x="128" y="150"/>
                      </a:lnTo>
                      <a:lnTo>
                        <a:pt x="171" y="152"/>
                      </a:lnTo>
                      <a:lnTo>
                        <a:pt x="210" y="153"/>
                      </a:lnTo>
                      <a:lnTo>
                        <a:pt x="245" y="153"/>
                      </a:lnTo>
                      <a:lnTo>
                        <a:pt x="267" y="150"/>
                      </a:lnTo>
                      <a:lnTo>
                        <a:pt x="275" y="147"/>
                      </a:lnTo>
                      <a:lnTo>
                        <a:pt x="272" y="141"/>
                      </a:lnTo>
                      <a:lnTo>
                        <a:pt x="262" y="134"/>
                      </a:lnTo>
                      <a:lnTo>
                        <a:pt x="251" y="126"/>
                      </a:lnTo>
                      <a:lnTo>
                        <a:pt x="237" y="120"/>
                      </a:lnTo>
                      <a:lnTo>
                        <a:pt x="221" y="114"/>
                      </a:lnTo>
                      <a:lnTo>
                        <a:pt x="204" y="109"/>
                      </a:lnTo>
                      <a:lnTo>
                        <a:pt x="188" y="106"/>
                      </a:lnTo>
                      <a:lnTo>
                        <a:pt x="174" y="106"/>
                      </a:lnTo>
                      <a:lnTo>
                        <a:pt x="158" y="106"/>
                      </a:lnTo>
                      <a:lnTo>
                        <a:pt x="139" y="104"/>
                      </a:lnTo>
                      <a:lnTo>
                        <a:pt x="118" y="103"/>
                      </a:lnTo>
                      <a:lnTo>
                        <a:pt x="96" y="98"/>
                      </a:lnTo>
                      <a:lnTo>
                        <a:pt x="76" y="93"/>
                      </a:lnTo>
                      <a:lnTo>
                        <a:pt x="58" y="89"/>
                      </a:lnTo>
                      <a:lnTo>
                        <a:pt x="46" y="82"/>
                      </a:lnTo>
                      <a:lnTo>
                        <a:pt x="38" y="76"/>
                      </a:lnTo>
                      <a:lnTo>
                        <a:pt x="32" y="54"/>
                      </a:lnTo>
                      <a:lnTo>
                        <a:pt x="25" y="24"/>
                      </a:lnTo>
                      <a:lnTo>
                        <a:pt x="1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6EF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6" name="Freeform 738"/>
                <p:cNvSpPr>
                  <a:spLocks/>
                </p:cNvSpPr>
                <p:nvPr/>
              </p:nvSpPr>
              <p:spPr bwMode="auto">
                <a:xfrm>
                  <a:off x="4179" y="1522"/>
                  <a:ext cx="89" cy="53"/>
                </a:xfrm>
                <a:custGeom>
                  <a:avLst/>
                  <a:gdLst>
                    <a:gd name="T0" fmla="*/ 6 w 177"/>
                    <a:gd name="T1" fmla="*/ 3 h 106"/>
                    <a:gd name="T2" fmla="*/ 6 w 177"/>
                    <a:gd name="T3" fmla="*/ 3 h 106"/>
                    <a:gd name="T4" fmla="*/ 6 w 177"/>
                    <a:gd name="T5" fmla="*/ 2 h 106"/>
                    <a:gd name="T6" fmla="*/ 6 w 177"/>
                    <a:gd name="T7" fmla="*/ 1 h 106"/>
                    <a:gd name="T8" fmla="*/ 5 w 177"/>
                    <a:gd name="T9" fmla="*/ 1 h 106"/>
                    <a:gd name="T10" fmla="*/ 5 w 177"/>
                    <a:gd name="T11" fmla="*/ 1 h 106"/>
                    <a:gd name="T12" fmla="*/ 4 w 177"/>
                    <a:gd name="T13" fmla="*/ 1 h 106"/>
                    <a:gd name="T14" fmla="*/ 3 w 177"/>
                    <a:gd name="T15" fmla="*/ 1 h 106"/>
                    <a:gd name="T16" fmla="*/ 3 w 177"/>
                    <a:gd name="T17" fmla="*/ 0 h 106"/>
                    <a:gd name="T18" fmla="*/ 2 w 177"/>
                    <a:gd name="T19" fmla="*/ 1 h 106"/>
                    <a:gd name="T20" fmla="*/ 1 w 177"/>
                    <a:gd name="T21" fmla="*/ 1 h 106"/>
                    <a:gd name="T22" fmla="*/ 1 w 177"/>
                    <a:gd name="T23" fmla="*/ 1 h 106"/>
                    <a:gd name="T24" fmla="*/ 0 w 177"/>
                    <a:gd name="T25" fmla="*/ 1 h 106"/>
                    <a:gd name="T26" fmla="*/ 1 w 177"/>
                    <a:gd name="T27" fmla="*/ 1 h 106"/>
                    <a:gd name="T28" fmla="*/ 1 w 177"/>
                    <a:gd name="T29" fmla="*/ 1 h 106"/>
                    <a:gd name="T30" fmla="*/ 1 w 177"/>
                    <a:gd name="T31" fmla="*/ 1 h 106"/>
                    <a:gd name="T32" fmla="*/ 2 w 177"/>
                    <a:gd name="T33" fmla="*/ 1 h 106"/>
                    <a:gd name="T34" fmla="*/ 3 w 177"/>
                    <a:gd name="T35" fmla="*/ 1 h 106"/>
                    <a:gd name="T36" fmla="*/ 3 w 177"/>
                    <a:gd name="T37" fmla="*/ 1 h 106"/>
                    <a:gd name="T38" fmla="*/ 4 w 177"/>
                    <a:gd name="T39" fmla="*/ 2 h 106"/>
                    <a:gd name="T40" fmla="*/ 4 w 177"/>
                    <a:gd name="T41" fmla="*/ 2 h 106"/>
                    <a:gd name="T42" fmla="*/ 4 w 177"/>
                    <a:gd name="T43" fmla="*/ 2 h 106"/>
                    <a:gd name="T44" fmla="*/ 5 w 177"/>
                    <a:gd name="T45" fmla="*/ 2 h 106"/>
                    <a:gd name="T46" fmla="*/ 5 w 177"/>
                    <a:gd name="T47" fmla="*/ 3 h 106"/>
                    <a:gd name="T48" fmla="*/ 5 w 177"/>
                    <a:gd name="T49" fmla="*/ 3 h 106"/>
                    <a:gd name="T50" fmla="*/ 5 w 177"/>
                    <a:gd name="T51" fmla="*/ 3 h 106"/>
                    <a:gd name="T52" fmla="*/ 6 w 177"/>
                    <a:gd name="T53" fmla="*/ 3 h 106"/>
                    <a:gd name="T54" fmla="*/ 6 w 177"/>
                    <a:gd name="T55" fmla="*/ 3 h 106"/>
                    <a:gd name="T56" fmla="*/ 6 w 177"/>
                    <a:gd name="T57" fmla="*/ 3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77"/>
                    <a:gd name="T88" fmla="*/ 0 h 106"/>
                    <a:gd name="T89" fmla="*/ 177 w 177"/>
                    <a:gd name="T90" fmla="*/ 106 h 10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77" h="106">
                      <a:moveTo>
                        <a:pt x="175" y="105"/>
                      </a:moveTo>
                      <a:lnTo>
                        <a:pt x="177" y="91"/>
                      </a:lnTo>
                      <a:lnTo>
                        <a:pt x="177" y="57"/>
                      </a:lnTo>
                      <a:lnTo>
                        <a:pt x="172" y="24"/>
                      </a:lnTo>
                      <a:lnTo>
                        <a:pt x="158" y="5"/>
                      </a:lnTo>
                      <a:lnTo>
                        <a:pt x="143" y="4"/>
                      </a:lnTo>
                      <a:lnTo>
                        <a:pt x="121" y="2"/>
                      </a:lnTo>
                      <a:lnTo>
                        <a:pt x="94" y="2"/>
                      </a:lnTo>
                      <a:lnTo>
                        <a:pt x="68" y="0"/>
                      </a:lnTo>
                      <a:lnTo>
                        <a:pt x="42" y="2"/>
                      </a:lnTo>
                      <a:lnTo>
                        <a:pt x="20" y="2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4" y="4"/>
                      </a:lnTo>
                      <a:lnTo>
                        <a:pt x="14" y="5"/>
                      </a:lnTo>
                      <a:lnTo>
                        <a:pt x="31" y="10"/>
                      </a:lnTo>
                      <a:lnTo>
                        <a:pt x="50" y="15"/>
                      </a:lnTo>
                      <a:lnTo>
                        <a:pt x="69" y="21"/>
                      </a:lnTo>
                      <a:lnTo>
                        <a:pt x="90" y="27"/>
                      </a:lnTo>
                      <a:lnTo>
                        <a:pt x="106" y="34"/>
                      </a:lnTo>
                      <a:lnTo>
                        <a:pt x="118" y="38"/>
                      </a:lnTo>
                      <a:lnTo>
                        <a:pt x="128" y="46"/>
                      </a:lnTo>
                      <a:lnTo>
                        <a:pt x="136" y="57"/>
                      </a:lnTo>
                      <a:lnTo>
                        <a:pt x="143" y="70"/>
                      </a:lnTo>
                      <a:lnTo>
                        <a:pt x="150" y="83"/>
                      </a:lnTo>
                      <a:lnTo>
                        <a:pt x="156" y="94"/>
                      </a:lnTo>
                      <a:lnTo>
                        <a:pt x="162" y="102"/>
                      </a:lnTo>
                      <a:lnTo>
                        <a:pt x="169" y="106"/>
                      </a:lnTo>
                      <a:lnTo>
                        <a:pt x="175" y="105"/>
                      </a:lnTo>
                      <a:close/>
                    </a:path>
                  </a:pathLst>
                </a:custGeom>
                <a:solidFill>
                  <a:srgbClr val="F7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7" name="Freeform 739"/>
                <p:cNvSpPr>
                  <a:spLocks/>
                </p:cNvSpPr>
                <p:nvPr/>
              </p:nvSpPr>
              <p:spPr bwMode="auto">
                <a:xfrm>
                  <a:off x="3950" y="1718"/>
                  <a:ext cx="416" cy="79"/>
                </a:xfrm>
                <a:custGeom>
                  <a:avLst/>
                  <a:gdLst>
                    <a:gd name="T0" fmla="*/ 26 w 830"/>
                    <a:gd name="T1" fmla="*/ 1 h 156"/>
                    <a:gd name="T2" fmla="*/ 6 w 830"/>
                    <a:gd name="T3" fmla="*/ 0 h 156"/>
                    <a:gd name="T4" fmla="*/ 5 w 830"/>
                    <a:gd name="T5" fmla="*/ 0 h 156"/>
                    <a:gd name="T6" fmla="*/ 5 w 830"/>
                    <a:gd name="T7" fmla="*/ 1 h 156"/>
                    <a:gd name="T8" fmla="*/ 1 w 830"/>
                    <a:gd name="T9" fmla="*/ 3 h 156"/>
                    <a:gd name="T10" fmla="*/ 0 w 830"/>
                    <a:gd name="T11" fmla="*/ 3 h 156"/>
                    <a:gd name="T12" fmla="*/ 1 w 830"/>
                    <a:gd name="T13" fmla="*/ 4 h 156"/>
                    <a:gd name="T14" fmla="*/ 1 w 830"/>
                    <a:gd name="T15" fmla="*/ 4 h 156"/>
                    <a:gd name="T16" fmla="*/ 1 w 830"/>
                    <a:gd name="T17" fmla="*/ 5 h 156"/>
                    <a:gd name="T18" fmla="*/ 1 w 830"/>
                    <a:gd name="T19" fmla="*/ 5 h 156"/>
                    <a:gd name="T20" fmla="*/ 22 w 830"/>
                    <a:gd name="T21" fmla="*/ 5 h 156"/>
                    <a:gd name="T22" fmla="*/ 23 w 830"/>
                    <a:gd name="T23" fmla="*/ 5 h 156"/>
                    <a:gd name="T24" fmla="*/ 23 w 830"/>
                    <a:gd name="T25" fmla="*/ 5 h 156"/>
                    <a:gd name="T26" fmla="*/ 27 w 830"/>
                    <a:gd name="T27" fmla="*/ 2 h 156"/>
                    <a:gd name="T28" fmla="*/ 26 w 830"/>
                    <a:gd name="T29" fmla="*/ 1 h 156"/>
                    <a:gd name="T30" fmla="*/ 26 w 830"/>
                    <a:gd name="T31" fmla="*/ 1 h 15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30"/>
                    <a:gd name="T49" fmla="*/ 0 h 156"/>
                    <a:gd name="T50" fmla="*/ 830 w 830"/>
                    <a:gd name="T51" fmla="*/ 156 h 15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30" h="156">
                      <a:moveTo>
                        <a:pt x="811" y="9"/>
                      </a:moveTo>
                      <a:lnTo>
                        <a:pt x="167" y="0"/>
                      </a:lnTo>
                      <a:lnTo>
                        <a:pt x="159" y="0"/>
                      </a:lnTo>
                      <a:lnTo>
                        <a:pt x="153" y="3"/>
                      </a:lnTo>
                      <a:lnTo>
                        <a:pt x="9" y="83"/>
                      </a:lnTo>
                      <a:lnTo>
                        <a:pt x="0" y="90"/>
                      </a:lnTo>
                      <a:lnTo>
                        <a:pt x="1" y="98"/>
                      </a:lnTo>
                      <a:lnTo>
                        <a:pt x="3" y="123"/>
                      </a:lnTo>
                      <a:lnTo>
                        <a:pt x="6" y="137"/>
                      </a:lnTo>
                      <a:lnTo>
                        <a:pt x="27" y="139"/>
                      </a:lnTo>
                      <a:lnTo>
                        <a:pt x="699" y="155"/>
                      </a:lnTo>
                      <a:lnTo>
                        <a:pt x="712" y="156"/>
                      </a:lnTo>
                      <a:lnTo>
                        <a:pt x="718" y="148"/>
                      </a:lnTo>
                      <a:lnTo>
                        <a:pt x="830" y="34"/>
                      </a:lnTo>
                      <a:lnTo>
                        <a:pt x="829" y="12"/>
                      </a:lnTo>
                      <a:lnTo>
                        <a:pt x="81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8" name="Freeform 740"/>
                <p:cNvSpPr>
                  <a:spLocks/>
                </p:cNvSpPr>
                <p:nvPr/>
              </p:nvSpPr>
              <p:spPr bwMode="auto">
                <a:xfrm>
                  <a:off x="3962" y="1727"/>
                  <a:ext cx="394" cy="61"/>
                </a:xfrm>
                <a:custGeom>
                  <a:avLst/>
                  <a:gdLst>
                    <a:gd name="T0" fmla="*/ 25 w 788"/>
                    <a:gd name="T1" fmla="*/ 1 h 122"/>
                    <a:gd name="T2" fmla="*/ 5 w 788"/>
                    <a:gd name="T3" fmla="*/ 0 h 122"/>
                    <a:gd name="T4" fmla="*/ 0 w 788"/>
                    <a:gd name="T5" fmla="*/ 3 h 122"/>
                    <a:gd name="T6" fmla="*/ 1 w 788"/>
                    <a:gd name="T7" fmla="*/ 4 h 122"/>
                    <a:gd name="T8" fmla="*/ 22 w 788"/>
                    <a:gd name="T9" fmla="*/ 4 h 122"/>
                    <a:gd name="T10" fmla="*/ 25 w 788"/>
                    <a:gd name="T11" fmla="*/ 1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8"/>
                    <a:gd name="T19" fmla="*/ 0 h 122"/>
                    <a:gd name="T20" fmla="*/ 788 w 788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8" h="122">
                      <a:moveTo>
                        <a:pt x="788" y="8"/>
                      </a:moveTo>
                      <a:lnTo>
                        <a:pt x="144" y="0"/>
                      </a:lnTo>
                      <a:lnTo>
                        <a:pt x="0" y="79"/>
                      </a:lnTo>
                      <a:lnTo>
                        <a:pt x="4" y="104"/>
                      </a:lnTo>
                      <a:lnTo>
                        <a:pt x="676" y="122"/>
                      </a:lnTo>
                      <a:lnTo>
                        <a:pt x="788" y="8"/>
                      </a:lnTo>
                      <a:close/>
                    </a:path>
                  </a:pathLst>
                </a:custGeom>
                <a:solidFill>
                  <a:srgbClr val="EDE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9" name="Freeform 741"/>
                <p:cNvSpPr>
                  <a:spLocks/>
                </p:cNvSpPr>
                <p:nvPr/>
              </p:nvSpPr>
              <p:spPr bwMode="auto">
                <a:xfrm>
                  <a:off x="4287" y="1725"/>
                  <a:ext cx="83" cy="71"/>
                </a:xfrm>
                <a:custGeom>
                  <a:avLst/>
                  <a:gdLst>
                    <a:gd name="T0" fmla="*/ 3 w 166"/>
                    <a:gd name="T1" fmla="*/ 0 h 143"/>
                    <a:gd name="T2" fmla="*/ 1 w 166"/>
                    <a:gd name="T3" fmla="*/ 2 h 143"/>
                    <a:gd name="T4" fmla="*/ 0 w 166"/>
                    <a:gd name="T5" fmla="*/ 3 h 143"/>
                    <a:gd name="T6" fmla="*/ 1 w 166"/>
                    <a:gd name="T7" fmla="*/ 3 h 143"/>
                    <a:gd name="T8" fmla="*/ 1 w 166"/>
                    <a:gd name="T9" fmla="*/ 4 h 143"/>
                    <a:gd name="T10" fmla="*/ 1 w 166"/>
                    <a:gd name="T11" fmla="*/ 4 h 143"/>
                    <a:gd name="T12" fmla="*/ 1 w 166"/>
                    <a:gd name="T13" fmla="*/ 4 h 143"/>
                    <a:gd name="T14" fmla="*/ 5 w 166"/>
                    <a:gd name="T15" fmla="*/ 2 h 143"/>
                    <a:gd name="T16" fmla="*/ 5 w 166"/>
                    <a:gd name="T17" fmla="*/ 2 h 143"/>
                    <a:gd name="T18" fmla="*/ 5 w 166"/>
                    <a:gd name="T19" fmla="*/ 2 h 143"/>
                    <a:gd name="T20" fmla="*/ 5 w 166"/>
                    <a:gd name="T21" fmla="*/ 0 h 143"/>
                    <a:gd name="T22" fmla="*/ 5 w 166"/>
                    <a:gd name="T23" fmla="*/ 0 h 143"/>
                    <a:gd name="T24" fmla="*/ 3 w 166"/>
                    <a:gd name="T25" fmla="*/ 0 h 1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6"/>
                    <a:gd name="T40" fmla="*/ 0 h 143"/>
                    <a:gd name="T41" fmla="*/ 166 w 166"/>
                    <a:gd name="T42" fmla="*/ 143 h 1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6" h="143">
                      <a:moveTo>
                        <a:pt x="122" y="4"/>
                      </a:moveTo>
                      <a:lnTo>
                        <a:pt x="7" y="95"/>
                      </a:lnTo>
                      <a:lnTo>
                        <a:pt x="0" y="101"/>
                      </a:lnTo>
                      <a:lnTo>
                        <a:pt x="2" y="108"/>
                      </a:lnTo>
                      <a:lnTo>
                        <a:pt x="5" y="128"/>
                      </a:lnTo>
                      <a:lnTo>
                        <a:pt x="10" y="143"/>
                      </a:lnTo>
                      <a:lnTo>
                        <a:pt x="42" y="141"/>
                      </a:lnTo>
                      <a:lnTo>
                        <a:pt x="155" y="86"/>
                      </a:lnTo>
                      <a:lnTo>
                        <a:pt x="166" y="81"/>
                      </a:lnTo>
                      <a:lnTo>
                        <a:pt x="166" y="71"/>
                      </a:lnTo>
                      <a:lnTo>
                        <a:pt x="163" y="13"/>
                      </a:lnTo>
                      <a:lnTo>
                        <a:pt x="157" y="0"/>
                      </a:lnTo>
                      <a:lnTo>
                        <a:pt x="12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0" name="Freeform 742"/>
                <p:cNvSpPr>
                  <a:spLocks/>
                </p:cNvSpPr>
                <p:nvPr/>
              </p:nvSpPr>
              <p:spPr bwMode="auto">
                <a:xfrm>
                  <a:off x="4299" y="1731"/>
                  <a:ext cx="59" cy="57"/>
                </a:xfrm>
                <a:custGeom>
                  <a:avLst/>
                  <a:gdLst>
                    <a:gd name="T0" fmla="*/ 3 w 119"/>
                    <a:gd name="T1" fmla="*/ 0 h 114"/>
                    <a:gd name="T2" fmla="*/ 0 w 119"/>
                    <a:gd name="T3" fmla="*/ 3 h 114"/>
                    <a:gd name="T4" fmla="*/ 0 w 119"/>
                    <a:gd name="T5" fmla="*/ 4 h 114"/>
                    <a:gd name="T6" fmla="*/ 3 w 119"/>
                    <a:gd name="T7" fmla="*/ 2 h 114"/>
                    <a:gd name="T8" fmla="*/ 3 w 119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9"/>
                    <a:gd name="T16" fmla="*/ 0 h 114"/>
                    <a:gd name="T17" fmla="*/ 119 w 119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9" h="114">
                      <a:moveTo>
                        <a:pt x="115" y="0"/>
                      </a:moveTo>
                      <a:lnTo>
                        <a:pt x="0" y="93"/>
                      </a:lnTo>
                      <a:lnTo>
                        <a:pt x="3" y="114"/>
                      </a:lnTo>
                      <a:lnTo>
                        <a:pt x="119" y="58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1" name="Freeform 743"/>
                <p:cNvSpPr>
                  <a:spLocks/>
                </p:cNvSpPr>
                <p:nvPr/>
              </p:nvSpPr>
              <p:spPr bwMode="auto">
                <a:xfrm>
                  <a:off x="3995" y="1755"/>
                  <a:ext cx="269" cy="9"/>
                </a:xfrm>
                <a:custGeom>
                  <a:avLst/>
                  <a:gdLst>
                    <a:gd name="T0" fmla="*/ 17 w 537"/>
                    <a:gd name="T1" fmla="*/ 1 h 17"/>
                    <a:gd name="T2" fmla="*/ 16 w 537"/>
                    <a:gd name="T3" fmla="*/ 1 h 17"/>
                    <a:gd name="T4" fmla="*/ 2 w 537"/>
                    <a:gd name="T5" fmla="*/ 0 h 17"/>
                    <a:gd name="T6" fmla="*/ 0 w 537"/>
                    <a:gd name="T7" fmla="*/ 1 h 17"/>
                    <a:gd name="T8" fmla="*/ 17 w 537"/>
                    <a:gd name="T9" fmla="*/ 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7"/>
                    <a:gd name="T16" fmla="*/ 0 h 17"/>
                    <a:gd name="T17" fmla="*/ 537 w 53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7" h="17">
                      <a:moveTo>
                        <a:pt x="537" y="17"/>
                      </a:moveTo>
                      <a:lnTo>
                        <a:pt x="507" y="3"/>
                      </a:lnTo>
                      <a:lnTo>
                        <a:pt x="33" y="0"/>
                      </a:lnTo>
                      <a:lnTo>
                        <a:pt x="0" y="11"/>
                      </a:lnTo>
                      <a:lnTo>
                        <a:pt x="53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2" name="Freeform 744"/>
                <p:cNvSpPr>
                  <a:spLocks/>
                </p:cNvSpPr>
                <p:nvPr/>
              </p:nvSpPr>
              <p:spPr bwMode="auto">
                <a:xfrm>
                  <a:off x="4267" y="1734"/>
                  <a:ext cx="34" cy="6"/>
                </a:xfrm>
                <a:custGeom>
                  <a:avLst/>
                  <a:gdLst>
                    <a:gd name="T0" fmla="*/ 2 w 68"/>
                    <a:gd name="T1" fmla="*/ 0 h 13"/>
                    <a:gd name="T2" fmla="*/ 1 w 68"/>
                    <a:gd name="T3" fmla="*/ 0 h 13"/>
                    <a:gd name="T4" fmla="*/ 1 w 68"/>
                    <a:gd name="T5" fmla="*/ 0 h 13"/>
                    <a:gd name="T6" fmla="*/ 0 w 68"/>
                    <a:gd name="T7" fmla="*/ 0 h 13"/>
                    <a:gd name="T8" fmla="*/ 2 w 68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3" name="Freeform 745"/>
                <p:cNvSpPr>
                  <a:spLocks/>
                </p:cNvSpPr>
                <p:nvPr/>
              </p:nvSpPr>
              <p:spPr bwMode="auto">
                <a:xfrm>
                  <a:off x="4220" y="1733"/>
                  <a:ext cx="34" cy="7"/>
                </a:xfrm>
                <a:custGeom>
                  <a:avLst/>
                  <a:gdLst>
                    <a:gd name="T0" fmla="*/ 2 w 68"/>
                    <a:gd name="T1" fmla="*/ 1 h 14"/>
                    <a:gd name="T2" fmla="*/ 1 w 68"/>
                    <a:gd name="T3" fmla="*/ 0 h 14"/>
                    <a:gd name="T4" fmla="*/ 1 w 68"/>
                    <a:gd name="T5" fmla="*/ 0 h 14"/>
                    <a:gd name="T6" fmla="*/ 0 w 68"/>
                    <a:gd name="T7" fmla="*/ 1 h 14"/>
                    <a:gd name="T8" fmla="*/ 2 w 68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4"/>
                    <a:gd name="T17" fmla="*/ 68 w 68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4">
                      <a:moveTo>
                        <a:pt x="68" y="14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9"/>
                      </a:lnTo>
                      <a:lnTo>
                        <a:pt x="6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4" name="Freeform 746"/>
                <p:cNvSpPr>
                  <a:spLocks/>
                </p:cNvSpPr>
                <p:nvPr/>
              </p:nvSpPr>
              <p:spPr bwMode="auto">
                <a:xfrm>
                  <a:off x="4178" y="1733"/>
                  <a:ext cx="34" cy="6"/>
                </a:xfrm>
                <a:custGeom>
                  <a:avLst/>
                  <a:gdLst>
                    <a:gd name="T0" fmla="*/ 3 w 67"/>
                    <a:gd name="T1" fmla="*/ 0 h 13"/>
                    <a:gd name="T2" fmla="*/ 2 w 67"/>
                    <a:gd name="T3" fmla="*/ 0 h 13"/>
                    <a:gd name="T4" fmla="*/ 1 w 67"/>
                    <a:gd name="T5" fmla="*/ 0 h 13"/>
                    <a:gd name="T6" fmla="*/ 0 w 67"/>
                    <a:gd name="T7" fmla="*/ 0 h 13"/>
                    <a:gd name="T8" fmla="*/ 3 w 67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13"/>
                    <a:gd name="T17" fmla="*/ 67 w 67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13">
                      <a:moveTo>
                        <a:pt x="67" y="13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6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5" name="Freeform 747"/>
                <p:cNvSpPr>
                  <a:spLocks/>
                </p:cNvSpPr>
                <p:nvPr/>
              </p:nvSpPr>
              <p:spPr bwMode="auto">
                <a:xfrm>
                  <a:off x="4135" y="1733"/>
                  <a:ext cx="34" cy="6"/>
                </a:xfrm>
                <a:custGeom>
                  <a:avLst/>
                  <a:gdLst>
                    <a:gd name="T0" fmla="*/ 2 w 68"/>
                    <a:gd name="T1" fmla="*/ 0 h 13"/>
                    <a:gd name="T2" fmla="*/ 1 w 68"/>
                    <a:gd name="T3" fmla="*/ 0 h 13"/>
                    <a:gd name="T4" fmla="*/ 1 w 68"/>
                    <a:gd name="T5" fmla="*/ 0 h 13"/>
                    <a:gd name="T6" fmla="*/ 0 w 68"/>
                    <a:gd name="T7" fmla="*/ 0 h 13"/>
                    <a:gd name="T8" fmla="*/ 2 w 68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68" y="13"/>
                      </a:moveTo>
                      <a:lnTo>
                        <a:pt x="49" y="0"/>
                      </a:lnTo>
                      <a:lnTo>
                        <a:pt x="24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6" name="Freeform 748"/>
                <p:cNvSpPr>
                  <a:spLocks/>
                </p:cNvSpPr>
                <p:nvPr/>
              </p:nvSpPr>
              <p:spPr bwMode="auto">
                <a:xfrm>
                  <a:off x="4092" y="1733"/>
                  <a:ext cx="34" cy="6"/>
                </a:xfrm>
                <a:custGeom>
                  <a:avLst/>
                  <a:gdLst>
                    <a:gd name="T0" fmla="*/ 2 w 68"/>
                    <a:gd name="T1" fmla="*/ 0 h 13"/>
                    <a:gd name="T2" fmla="*/ 1 w 68"/>
                    <a:gd name="T3" fmla="*/ 0 h 13"/>
                    <a:gd name="T4" fmla="*/ 1 w 68"/>
                    <a:gd name="T5" fmla="*/ 0 h 13"/>
                    <a:gd name="T6" fmla="*/ 0 w 68"/>
                    <a:gd name="T7" fmla="*/ 0 h 13"/>
                    <a:gd name="T8" fmla="*/ 2 w 68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6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7" name="Freeform 749"/>
                <p:cNvSpPr>
                  <a:spLocks/>
                </p:cNvSpPr>
                <p:nvPr/>
              </p:nvSpPr>
              <p:spPr bwMode="auto">
                <a:xfrm>
                  <a:off x="4049" y="1733"/>
                  <a:ext cx="34" cy="6"/>
                </a:xfrm>
                <a:custGeom>
                  <a:avLst/>
                  <a:gdLst>
                    <a:gd name="T0" fmla="*/ 2 w 68"/>
                    <a:gd name="T1" fmla="*/ 0 h 13"/>
                    <a:gd name="T2" fmla="*/ 1 w 68"/>
                    <a:gd name="T3" fmla="*/ 0 h 13"/>
                    <a:gd name="T4" fmla="*/ 1 w 68"/>
                    <a:gd name="T5" fmla="*/ 0 h 13"/>
                    <a:gd name="T6" fmla="*/ 0 w 68"/>
                    <a:gd name="T7" fmla="*/ 0 h 13"/>
                    <a:gd name="T8" fmla="*/ 2 w 68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8" name="Freeform 750"/>
                <p:cNvSpPr>
                  <a:spLocks/>
                </p:cNvSpPr>
                <p:nvPr/>
              </p:nvSpPr>
              <p:spPr bwMode="auto">
                <a:xfrm>
                  <a:off x="4253" y="1746"/>
                  <a:ext cx="34" cy="6"/>
                </a:xfrm>
                <a:custGeom>
                  <a:avLst/>
                  <a:gdLst>
                    <a:gd name="T0" fmla="*/ 3 w 67"/>
                    <a:gd name="T1" fmla="*/ 0 h 13"/>
                    <a:gd name="T2" fmla="*/ 2 w 67"/>
                    <a:gd name="T3" fmla="*/ 0 h 13"/>
                    <a:gd name="T4" fmla="*/ 1 w 67"/>
                    <a:gd name="T5" fmla="*/ 0 h 13"/>
                    <a:gd name="T6" fmla="*/ 0 w 67"/>
                    <a:gd name="T7" fmla="*/ 0 h 13"/>
                    <a:gd name="T8" fmla="*/ 3 w 67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13"/>
                    <a:gd name="T17" fmla="*/ 67 w 67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13">
                      <a:moveTo>
                        <a:pt x="67" y="13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6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9" name="Freeform 751"/>
                <p:cNvSpPr>
                  <a:spLocks/>
                </p:cNvSpPr>
                <p:nvPr/>
              </p:nvSpPr>
              <p:spPr bwMode="auto">
                <a:xfrm>
                  <a:off x="4206" y="1745"/>
                  <a:ext cx="34" cy="7"/>
                </a:xfrm>
                <a:custGeom>
                  <a:avLst/>
                  <a:gdLst>
                    <a:gd name="T0" fmla="*/ 2 w 68"/>
                    <a:gd name="T1" fmla="*/ 1 h 13"/>
                    <a:gd name="T2" fmla="*/ 1 w 68"/>
                    <a:gd name="T3" fmla="*/ 0 h 13"/>
                    <a:gd name="T4" fmla="*/ 1 w 68"/>
                    <a:gd name="T5" fmla="*/ 0 h 13"/>
                    <a:gd name="T6" fmla="*/ 0 w 68"/>
                    <a:gd name="T7" fmla="*/ 1 h 13"/>
                    <a:gd name="T8" fmla="*/ 2 w 68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6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0" name="Freeform 752"/>
                <p:cNvSpPr>
                  <a:spLocks/>
                </p:cNvSpPr>
                <p:nvPr/>
              </p:nvSpPr>
              <p:spPr bwMode="auto">
                <a:xfrm>
                  <a:off x="4164" y="1744"/>
                  <a:ext cx="34" cy="7"/>
                </a:xfrm>
                <a:custGeom>
                  <a:avLst/>
                  <a:gdLst>
                    <a:gd name="T0" fmla="*/ 2 w 68"/>
                    <a:gd name="T1" fmla="*/ 1 h 13"/>
                    <a:gd name="T2" fmla="*/ 1 w 68"/>
                    <a:gd name="T3" fmla="*/ 0 h 13"/>
                    <a:gd name="T4" fmla="*/ 1 w 68"/>
                    <a:gd name="T5" fmla="*/ 0 h 13"/>
                    <a:gd name="T6" fmla="*/ 0 w 68"/>
                    <a:gd name="T7" fmla="*/ 1 h 13"/>
                    <a:gd name="T8" fmla="*/ 2 w 68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5" y="0"/>
                      </a:lnTo>
                      <a:lnTo>
                        <a:pt x="0" y="9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1" name="Freeform 753"/>
                <p:cNvSpPr>
                  <a:spLocks/>
                </p:cNvSpPr>
                <p:nvPr/>
              </p:nvSpPr>
              <p:spPr bwMode="auto">
                <a:xfrm>
                  <a:off x="4121" y="1744"/>
                  <a:ext cx="34" cy="7"/>
                </a:xfrm>
                <a:custGeom>
                  <a:avLst/>
                  <a:gdLst>
                    <a:gd name="T0" fmla="*/ 2 w 68"/>
                    <a:gd name="T1" fmla="*/ 1 h 13"/>
                    <a:gd name="T2" fmla="*/ 1 w 68"/>
                    <a:gd name="T3" fmla="*/ 0 h 13"/>
                    <a:gd name="T4" fmla="*/ 1 w 68"/>
                    <a:gd name="T5" fmla="*/ 0 h 13"/>
                    <a:gd name="T6" fmla="*/ 0 w 68"/>
                    <a:gd name="T7" fmla="*/ 1 h 13"/>
                    <a:gd name="T8" fmla="*/ 2 w 68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68" y="13"/>
                      </a:moveTo>
                      <a:lnTo>
                        <a:pt x="49" y="0"/>
                      </a:lnTo>
                      <a:lnTo>
                        <a:pt x="24" y="0"/>
                      </a:lnTo>
                      <a:lnTo>
                        <a:pt x="0" y="9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2" name="Freeform 754"/>
                <p:cNvSpPr>
                  <a:spLocks/>
                </p:cNvSpPr>
                <p:nvPr/>
              </p:nvSpPr>
              <p:spPr bwMode="auto">
                <a:xfrm>
                  <a:off x="4077" y="1744"/>
                  <a:ext cx="34" cy="7"/>
                </a:xfrm>
                <a:custGeom>
                  <a:avLst/>
                  <a:gdLst>
                    <a:gd name="T0" fmla="*/ 2 w 68"/>
                    <a:gd name="T1" fmla="*/ 1 h 13"/>
                    <a:gd name="T2" fmla="*/ 1 w 68"/>
                    <a:gd name="T3" fmla="*/ 0 h 13"/>
                    <a:gd name="T4" fmla="*/ 1 w 68"/>
                    <a:gd name="T5" fmla="*/ 0 h 13"/>
                    <a:gd name="T6" fmla="*/ 0 w 68"/>
                    <a:gd name="T7" fmla="*/ 1 h 13"/>
                    <a:gd name="T8" fmla="*/ 2 w 68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68" y="13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9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3" name="Freeform 755"/>
                <p:cNvSpPr>
                  <a:spLocks/>
                </p:cNvSpPr>
                <p:nvPr/>
              </p:nvSpPr>
              <p:spPr bwMode="auto">
                <a:xfrm>
                  <a:off x="4035" y="1744"/>
                  <a:ext cx="34" cy="7"/>
                </a:xfrm>
                <a:custGeom>
                  <a:avLst/>
                  <a:gdLst>
                    <a:gd name="T0" fmla="*/ 2 w 68"/>
                    <a:gd name="T1" fmla="*/ 1 h 13"/>
                    <a:gd name="T2" fmla="*/ 1 w 68"/>
                    <a:gd name="T3" fmla="*/ 0 h 13"/>
                    <a:gd name="T4" fmla="*/ 1 w 68"/>
                    <a:gd name="T5" fmla="*/ 0 h 13"/>
                    <a:gd name="T6" fmla="*/ 0 w 68"/>
                    <a:gd name="T7" fmla="*/ 1 h 13"/>
                    <a:gd name="T8" fmla="*/ 2 w 68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13"/>
                    <a:gd name="T17" fmla="*/ 68 w 6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13">
                      <a:moveTo>
                        <a:pt x="68" y="13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9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4" name="Freeform 756"/>
                <p:cNvSpPr>
                  <a:spLocks/>
                </p:cNvSpPr>
                <p:nvPr/>
              </p:nvSpPr>
              <p:spPr bwMode="auto">
                <a:xfrm>
                  <a:off x="3705" y="1490"/>
                  <a:ext cx="325" cy="208"/>
                </a:xfrm>
                <a:custGeom>
                  <a:avLst/>
                  <a:gdLst>
                    <a:gd name="T0" fmla="*/ 0 w 651"/>
                    <a:gd name="T1" fmla="*/ 10 h 416"/>
                    <a:gd name="T2" fmla="*/ 1 w 651"/>
                    <a:gd name="T3" fmla="*/ 12 h 416"/>
                    <a:gd name="T4" fmla="*/ 1 w 651"/>
                    <a:gd name="T5" fmla="*/ 13 h 416"/>
                    <a:gd name="T6" fmla="*/ 1 w 651"/>
                    <a:gd name="T7" fmla="*/ 13 h 416"/>
                    <a:gd name="T8" fmla="*/ 2 w 651"/>
                    <a:gd name="T9" fmla="*/ 13 h 416"/>
                    <a:gd name="T10" fmla="*/ 3 w 651"/>
                    <a:gd name="T11" fmla="*/ 13 h 416"/>
                    <a:gd name="T12" fmla="*/ 18 w 651"/>
                    <a:gd name="T13" fmla="*/ 11 h 416"/>
                    <a:gd name="T14" fmla="*/ 19 w 651"/>
                    <a:gd name="T15" fmla="*/ 11 h 416"/>
                    <a:gd name="T16" fmla="*/ 20 w 651"/>
                    <a:gd name="T17" fmla="*/ 11 h 416"/>
                    <a:gd name="T18" fmla="*/ 20 w 651"/>
                    <a:gd name="T19" fmla="*/ 11 h 416"/>
                    <a:gd name="T20" fmla="*/ 20 w 651"/>
                    <a:gd name="T21" fmla="*/ 10 h 416"/>
                    <a:gd name="T22" fmla="*/ 19 w 651"/>
                    <a:gd name="T23" fmla="*/ 2 h 416"/>
                    <a:gd name="T24" fmla="*/ 18 w 651"/>
                    <a:gd name="T25" fmla="*/ 1 h 416"/>
                    <a:gd name="T26" fmla="*/ 18 w 651"/>
                    <a:gd name="T27" fmla="*/ 0 h 416"/>
                    <a:gd name="T28" fmla="*/ 18 w 651"/>
                    <a:gd name="T29" fmla="*/ 1 h 416"/>
                    <a:gd name="T30" fmla="*/ 17 w 651"/>
                    <a:gd name="T31" fmla="*/ 1 h 416"/>
                    <a:gd name="T32" fmla="*/ 1 w 651"/>
                    <a:gd name="T33" fmla="*/ 3 h 416"/>
                    <a:gd name="T34" fmla="*/ 0 w 651"/>
                    <a:gd name="T35" fmla="*/ 3 h 416"/>
                    <a:gd name="T36" fmla="*/ 0 w 651"/>
                    <a:gd name="T37" fmla="*/ 3 h 416"/>
                    <a:gd name="T38" fmla="*/ 0 w 651"/>
                    <a:gd name="T39" fmla="*/ 3 h 416"/>
                    <a:gd name="T40" fmla="*/ 0 w 651"/>
                    <a:gd name="T41" fmla="*/ 3 h 416"/>
                    <a:gd name="T42" fmla="*/ 0 w 651"/>
                    <a:gd name="T43" fmla="*/ 5 h 416"/>
                    <a:gd name="T44" fmla="*/ 0 w 651"/>
                    <a:gd name="T45" fmla="*/ 10 h 41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51"/>
                    <a:gd name="T70" fmla="*/ 0 h 416"/>
                    <a:gd name="T71" fmla="*/ 651 w 651"/>
                    <a:gd name="T72" fmla="*/ 416 h 41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51" h="416">
                      <a:moveTo>
                        <a:pt x="30" y="289"/>
                      </a:moveTo>
                      <a:lnTo>
                        <a:pt x="40" y="365"/>
                      </a:lnTo>
                      <a:lnTo>
                        <a:pt x="43" y="390"/>
                      </a:lnTo>
                      <a:lnTo>
                        <a:pt x="46" y="416"/>
                      </a:lnTo>
                      <a:lnTo>
                        <a:pt x="73" y="413"/>
                      </a:lnTo>
                      <a:lnTo>
                        <a:pt x="100" y="409"/>
                      </a:lnTo>
                      <a:lnTo>
                        <a:pt x="597" y="351"/>
                      </a:lnTo>
                      <a:lnTo>
                        <a:pt x="624" y="348"/>
                      </a:lnTo>
                      <a:lnTo>
                        <a:pt x="651" y="345"/>
                      </a:lnTo>
                      <a:lnTo>
                        <a:pt x="646" y="321"/>
                      </a:lnTo>
                      <a:lnTo>
                        <a:pt x="643" y="296"/>
                      </a:lnTo>
                      <a:lnTo>
                        <a:pt x="610" y="49"/>
                      </a:lnTo>
                      <a:lnTo>
                        <a:pt x="607" y="26"/>
                      </a:lnTo>
                      <a:lnTo>
                        <a:pt x="604" y="0"/>
                      </a:lnTo>
                      <a:lnTo>
                        <a:pt x="577" y="3"/>
                      </a:lnTo>
                      <a:lnTo>
                        <a:pt x="550" y="7"/>
                      </a:lnTo>
                      <a:lnTo>
                        <a:pt x="54" y="65"/>
                      </a:lnTo>
                      <a:lnTo>
                        <a:pt x="27" y="68"/>
                      </a:lnTo>
                      <a:lnTo>
                        <a:pt x="0" y="71"/>
                      </a:lnTo>
                      <a:lnTo>
                        <a:pt x="4" y="95"/>
                      </a:lnTo>
                      <a:lnTo>
                        <a:pt x="7" y="120"/>
                      </a:lnTo>
                      <a:lnTo>
                        <a:pt x="10" y="144"/>
                      </a:lnTo>
                      <a:lnTo>
                        <a:pt x="30" y="2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5" name="Freeform 757"/>
                <p:cNvSpPr>
                  <a:spLocks/>
                </p:cNvSpPr>
                <p:nvPr/>
              </p:nvSpPr>
              <p:spPr bwMode="auto">
                <a:xfrm>
                  <a:off x="3720" y="1504"/>
                  <a:ext cx="294" cy="180"/>
                </a:xfrm>
                <a:custGeom>
                  <a:avLst/>
                  <a:gdLst>
                    <a:gd name="T0" fmla="*/ 1 w 590"/>
                    <a:gd name="T1" fmla="*/ 11 h 358"/>
                    <a:gd name="T2" fmla="*/ 0 w 590"/>
                    <a:gd name="T3" fmla="*/ 3 h 358"/>
                    <a:gd name="T4" fmla="*/ 0 w 590"/>
                    <a:gd name="T5" fmla="*/ 2 h 358"/>
                    <a:gd name="T6" fmla="*/ 0 w 590"/>
                    <a:gd name="T7" fmla="*/ 2 h 358"/>
                    <a:gd name="T8" fmla="*/ 16 w 590"/>
                    <a:gd name="T9" fmla="*/ 1 h 358"/>
                    <a:gd name="T10" fmla="*/ 17 w 590"/>
                    <a:gd name="T11" fmla="*/ 0 h 358"/>
                    <a:gd name="T12" fmla="*/ 17 w 590"/>
                    <a:gd name="T13" fmla="*/ 1 h 358"/>
                    <a:gd name="T14" fmla="*/ 18 w 590"/>
                    <a:gd name="T15" fmla="*/ 9 h 358"/>
                    <a:gd name="T16" fmla="*/ 18 w 590"/>
                    <a:gd name="T17" fmla="*/ 10 h 358"/>
                    <a:gd name="T18" fmla="*/ 17 w 590"/>
                    <a:gd name="T19" fmla="*/ 10 h 358"/>
                    <a:gd name="T20" fmla="*/ 2 w 590"/>
                    <a:gd name="T21" fmla="*/ 12 h 358"/>
                    <a:gd name="T22" fmla="*/ 1 w 590"/>
                    <a:gd name="T23" fmla="*/ 12 h 358"/>
                    <a:gd name="T24" fmla="*/ 1 w 590"/>
                    <a:gd name="T25" fmla="*/ 11 h 35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90"/>
                    <a:gd name="T40" fmla="*/ 0 h 358"/>
                    <a:gd name="T41" fmla="*/ 590 w 590"/>
                    <a:gd name="T42" fmla="*/ 358 h 35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90" h="358">
                      <a:moveTo>
                        <a:pt x="37" y="333"/>
                      </a:moveTo>
                      <a:lnTo>
                        <a:pt x="4" y="88"/>
                      </a:lnTo>
                      <a:lnTo>
                        <a:pt x="0" y="63"/>
                      </a:lnTo>
                      <a:lnTo>
                        <a:pt x="27" y="60"/>
                      </a:lnTo>
                      <a:lnTo>
                        <a:pt x="523" y="3"/>
                      </a:lnTo>
                      <a:lnTo>
                        <a:pt x="550" y="0"/>
                      </a:lnTo>
                      <a:lnTo>
                        <a:pt x="553" y="23"/>
                      </a:lnTo>
                      <a:lnTo>
                        <a:pt x="586" y="270"/>
                      </a:lnTo>
                      <a:lnTo>
                        <a:pt x="590" y="295"/>
                      </a:lnTo>
                      <a:lnTo>
                        <a:pt x="563" y="297"/>
                      </a:lnTo>
                      <a:lnTo>
                        <a:pt x="67" y="355"/>
                      </a:lnTo>
                      <a:lnTo>
                        <a:pt x="40" y="358"/>
                      </a:lnTo>
                      <a:lnTo>
                        <a:pt x="37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6" name="Freeform 758"/>
                <p:cNvSpPr>
                  <a:spLocks/>
                </p:cNvSpPr>
                <p:nvPr/>
              </p:nvSpPr>
              <p:spPr bwMode="auto">
                <a:xfrm>
                  <a:off x="3735" y="1518"/>
                  <a:ext cx="264" cy="151"/>
                </a:xfrm>
                <a:custGeom>
                  <a:avLst/>
                  <a:gdLst>
                    <a:gd name="T0" fmla="*/ 16 w 530"/>
                    <a:gd name="T1" fmla="*/ 7 h 303"/>
                    <a:gd name="T2" fmla="*/ 15 w 530"/>
                    <a:gd name="T3" fmla="*/ 0 h 303"/>
                    <a:gd name="T4" fmla="*/ 0 w 530"/>
                    <a:gd name="T5" fmla="*/ 1 h 303"/>
                    <a:gd name="T6" fmla="*/ 1 w 530"/>
                    <a:gd name="T7" fmla="*/ 9 h 303"/>
                    <a:gd name="T8" fmla="*/ 16 w 530"/>
                    <a:gd name="T9" fmla="*/ 7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0"/>
                    <a:gd name="T16" fmla="*/ 0 h 303"/>
                    <a:gd name="T17" fmla="*/ 530 w 530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0" h="303">
                      <a:moveTo>
                        <a:pt x="530" y="246"/>
                      </a:moveTo>
                      <a:lnTo>
                        <a:pt x="496" y="0"/>
                      </a:lnTo>
                      <a:lnTo>
                        <a:pt x="0" y="58"/>
                      </a:lnTo>
                      <a:lnTo>
                        <a:pt x="34" y="303"/>
                      </a:lnTo>
                      <a:lnTo>
                        <a:pt x="530" y="246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7" name="Freeform 759"/>
                <p:cNvSpPr>
                  <a:spLocks/>
                </p:cNvSpPr>
                <p:nvPr/>
              </p:nvSpPr>
              <p:spPr bwMode="auto">
                <a:xfrm>
                  <a:off x="3730" y="1506"/>
                  <a:ext cx="261" cy="102"/>
                </a:xfrm>
                <a:custGeom>
                  <a:avLst/>
                  <a:gdLst>
                    <a:gd name="T0" fmla="*/ 17 w 521"/>
                    <a:gd name="T1" fmla="*/ 2 h 204"/>
                    <a:gd name="T2" fmla="*/ 10 w 521"/>
                    <a:gd name="T3" fmla="*/ 6 h 204"/>
                    <a:gd name="T4" fmla="*/ 9 w 521"/>
                    <a:gd name="T5" fmla="*/ 6 h 204"/>
                    <a:gd name="T6" fmla="*/ 9 w 521"/>
                    <a:gd name="T7" fmla="*/ 6 h 204"/>
                    <a:gd name="T8" fmla="*/ 0 w 521"/>
                    <a:gd name="T9" fmla="*/ 3 h 204"/>
                    <a:gd name="T10" fmla="*/ 1 w 521"/>
                    <a:gd name="T11" fmla="*/ 2 h 204"/>
                    <a:gd name="T12" fmla="*/ 16 w 521"/>
                    <a:gd name="T13" fmla="*/ 0 h 204"/>
                    <a:gd name="T14" fmla="*/ 17 w 521"/>
                    <a:gd name="T15" fmla="*/ 2 h 2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21"/>
                    <a:gd name="T25" fmla="*/ 0 h 204"/>
                    <a:gd name="T26" fmla="*/ 521 w 521"/>
                    <a:gd name="T27" fmla="*/ 204 h 2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21" h="204">
                      <a:moveTo>
                        <a:pt x="521" y="44"/>
                      </a:moveTo>
                      <a:lnTo>
                        <a:pt x="291" y="197"/>
                      </a:lnTo>
                      <a:lnTo>
                        <a:pt x="278" y="204"/>
                      </a:lnTo>
                      <a:lnTo>
                        <a:pt x="265" y="199"/>
                      </a:lnTo>
                      <a:lnTo>
                        <a:pt x="0" y="106"/>
                      </a:lnTo>
                      <a:lnTo>
                        <a:pt x="6" y="57"/>
                      </a:lnTo>
                      <a:lnTo>
                        <a:pt x="502" y="0"/>
                      </a:lnTo>
                      <a:lnTo>
                        <a:pt x="521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8" name="Freeform 760"/>
                <p:cNvSpPr>
                  <a:spLocks/>
                </p:cNvSpPr>
                <p:nvPr/>
              </p:nvSpPr>
              <p:spPr bwMode="auto">
                <a:xfrm>
                  <a:off x="3735" y="1518"/>
                  <a:ext cx="248" cy="76"/>
                </a:xfrm>
                <a:custGeom>
                  <a:avLst/>
                  <a:gdLst>
                    <a:gd name="T0" fmla="*/ 0 w 496"/>
                    <a:gd name="T1" fmla="*/ 2 h 151"/>
                    <a:gd name="T2" fmla="*/ 9 w 496"/>
                    <a:gd name="T3" fmla="*/ 5 h 151"/>
                    <a:gd name="T4" fmla="*/ 16 w 496"/>
                    <a:gd name="T5" fmla="*/ 0 h 151"/>
                    <a:gd name="T6" fmla="*/ 0 w 496"/>
                    <a:gd name="T7" fmla="*/ 2 h 1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6"/>
                    <a:gd name="T13" fmla="*/ 0 h 151"/>
                    <a:gd name="T14" fmla="*/ 496 w 496"/>
                    <a:gd name="T15" fmla="*/ 151 h 1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6" h="151">
                      <a:moveTo>
                        <a:pt x="0" y="58"/>
                      </a:moveTo>
                      <a:lnTo>
                        <a:pt x="266" y="151"/>
                      </a:lnTo>
                      <a:lnTo>
                        <a:pt x="496" y="0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9" name="Freeform 761"/>
                <p:cNvSpPr>
                  <a:spLocks/>
                </p:cNvSpPr>
                <p:nvPr/>
              </p:nvSpPr>
              <p:spPr bwMode="auto">
                <a:xfrm>
                  <a:off x="3746" y="1598"/>
                  <a:ext cx="110" cy="71"/>
                </a:xfrm>
                <a:custGeom>
                  <a:avLst/>
                  <a:gdLst>
                    <a:gd name="T0" fmla="*/ 0 w 221"/>
                    <a:gd name="T1" fmla="*/ 4 h 142"/>
                    <a:gd name="T2" fmla="*/ 6 w 221"/>
                    <a:gd name="T3" fmla="*/ 1 h 142"/>
                    <a:gd name="T4" fmla="*/ 6 w 221"/>
                    <a:gd name="T5" fmla="*/ 0 h 142"/>
                    <a:gd name="T6" fmla="*/ 0 w 221"/>
                    <a:gd name="T7" fmla="*/ 3 h 142"/>
                    <a:gd name="T8" fmla="*/ 0 w 221"/>
                    <a:gd name="T9" fmla="*/ 4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"/>
                    <a:gd name="T16" fmla="*/ 0 h 142"/>
                    <a:gd name="T17" fmla="*/ 221 w 221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" h="142">
                      <a:moveTo>
                        <a:pt x="11" y="142"/>
                      </a:moveTo>
                      <a:lnTo>
                        <a:pt x="221" y="6"/>
                      </a:lnTo>
                      <a:lnTo>
                        <a:pt x="202" y="0"/>
                      </a:lnTo>
                      <a:lnTo>
                        <a:pt x="0" y="121"/>
                      </a:lnTo>
                      <a:lnTo>
                        <a:pt x="11" y="1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0" name="Freeform 762"/>
                <p:cNvSpPr>
                  <a:spLocks/>
                </p:cNvSpPr>
                <p:nvPr/>
              </p:nvSpPr>
              <p:spPr bwMode="auto">
                <a:xfrm>
                  <a:off x="3879" y="1594"/>
                  <a:ext cx="125" cy="47"/>
                </a:xfrm>
                <a:custGeom>
                  <a:avLst/>
                  <a:gdLst>
                    <a:gd name="T0" fmla="*/ 0 w 249"/>
                    <a:gd name="T1" fmla="*/ 0 h 95"/>
                    <a:gd name="T2" fmla="*/ 8 w 249"/>
                    <a:gd name="T3" fmla="*/ 2 h 95"/>
                    <a:gd name="T4" fmla="*/ 8 w 249"/>
                    <a:gd name="T5" fmla="*/ 2 h 95"/>
                    <a:gd name="T6" fmla="*/ 1 w 249"/>
                    <a:gd name="T7" fmla="*/ 0 h 95"/>
                    <a:gd name="T8" fmla="*/ 0 w 249"/>
                    <a:gd name="T9" fmla="*/ 0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9"/>
                    <a:gd name="T16" fmla="*/ 0 h 95"/>
                    <a:gd name="T17" fmla="*/ 249 w 249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9" h="95">
                      <a:moveTo>
                        <a:pt x="0" y="10"/>
                      </a:moveTo>
                      <a:lnTo>
                        <a:pt x="240" y="95"/>
                      </a:lnTo>
                      <a:lnTo>
                        <a:pt x="249" y="79"/>
                      </a:lnTo>
                      <a:lnTo>
                        <a:pt x="1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pic>
          <p:nvPicPr>
            <p:cNvPr id="51963" name="Picture 763" descr="cd_mediateka_biology_b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934" y="960"/>
              <a:ext cx="403" cy="576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</p:pic>
        <p:pic>
          <p:nvPicPr>
            <p:cNvPr id="51964" name="Picture 764" descr="cd_mediateka_chemistry_b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99" y="960"/>
              <a:ext cx="385" cy="545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</p:pic>
        <p:pic>
          <p:nvPicPr>
            <p:cNvPr id="51965" name="Picture 765" descr="cd_mediateka_physics_b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32" y="960"/>
              <a:ext cx="378" cy="538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</p:pic>
      </p:grpSp>
      <p:sp>
        <p:nvSpPr>
          <p:cNvPr id="18439" name="Text Box 766"/>
          <p:cNvSpPr txBox="1">
            <a:spLocks noChangeArrowheads="1"/>
          </p:cNvSpPr>
          <p:nvPr/>
        </p:nvSpPr>
        <p:spPr bwMode="auto">
          <a:xfrm>
            <a:off x="4214813" y="2214563"/>
            <a:ext cx="4000500" cy="107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</a:rPr>
              <a:t>Информационные технологии</a:t>
            </a:r>
          </a:p>
        </p:txBody>
      </p:sp>
      <p:sp>
        <p:nvSpPr>
          <p:cNvPr id="51967" name="Text Box 767"/>
          <p:cNvSpPr txBox="1">
            <a:spLocks noChangeArrowheads="1"/>
          </p:cNvSpPr>
          <p:nvPr/>
        </p:nvSpPr>
        <p:spPr bwMode="auto">
          <a:xfrm>
            <a:off x="179388" y="188913"/>
            <a:ext cx="3606800" cy="58420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3200" b="1" i="1" u="sng">
                <a:solidFill>
                  <a:srgbClr val="990099"/>
                </a:solidFill>
              </a:rPr>
              <a:t>Аспекты:</a:t>
            </a:r>
          </a:p>
        </p:txBody>
      </p:sp>
      <p:sp>
        <p:nvSpPr>
          <p:cNvPr id="51968" name="Text Box 768"/>
          <p:cNvSpPr txBox="1">
            <a:spLocks noChangeArrowheads="1"/>
          </p:cNvSpPr>
          <p:nvPr/>
        </p:nvSpPr>
        <p:spPr bwMode="auto">
          <a:xfrm>
            <a:off x="142875" y="1714500"/>
            <a:ext cx="3313113" cy="954088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>
                <a:solidFill>
                  <a:srgbClr val="FF3300"/>
                </a:solidFill>
              </a:rPr>
              <a:t>Предмет изучения</a:t>
            </a:r>
          </a:p>
        </p:txBody>
      </p:sp>
      <p:sp>
        <p:nvSpPr>
          <p:cNvPr id="18442" name="Line 773"/>
          <p:cNvSpPr>
            <a:spLocks noChangeShapeType="1"/>
          </p:cNvSpPr>
          <p:nvPr/>
        </p:nvSpPr>
        <p:spPr bwMode="auto">
          <a:xfrm flipH="1" flipV="1">
            <a:off x="1835150" y="549275"/>
            <a:ext cx="2232025" cy="15113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Line 774"/>
          <p:cNvSpPr>
            <a:spLocks noChangeShapeType="1"/>
          </p:cNvSpPr>
          <p:nvPr/>
        </p:nvSpPr>
        <p:spPr bwMode="auto">
          <a:xfrm flipH="1" flipV="1">
            <a:off x="900113" y="1196975"/>
            <a:ext cx="2232025" cy="15113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978" name="AutoShape 778"/>
          <p:cNvSpPr>
            <a:spLocks noChangeArrowheads="1"/>
          </p:cNvSpPr>
          <p:nvPr/>
        </p:nvSpPr>
        <p:spPr bwMode="auto">
          <a:xfrm rot="7943846">
            <a:off x="3410744" y="505619"/>
            <a:ext cx="358775" cy="1655763"/>
          </a:xfrm>
          <a:prstGeom prst="downArrow">
            <a:avLst>
              <a:gd name="adj1" fmla="val 50000"/>
              <a:gd name="adj2" fmla="val 115376"/>
            </a:avLst>
          </a:prstGeom>
          <a:solidFill>
            <a:srgbClr val="CCFF66"/>
          </a:soli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AutoShape 781"/>
          <p:cNvSpPr>
            <a:spLocks noChangeArrowheads="1"/>
          </p:cNvSpPr>
          <p:nvPr/>
        </p:nvSpPr>
        <p:spPr bwMode="auto">
          <a:xfrm>
            <a:off x="3419475" y="0"/>
            <a:ext cx="504825" cy="836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2" name="Text Box 768"/>
          <p:cNvSpPr txBox="1">
            <a:spLocks noChangeArrowheads="1"/>
          </p:cNvSpPr>
          <p:nvPr/>
        </p:nvSpPr>
        <p:spPr bwMode="auto">
          <a:xfrm>
            <a:off x="142875" y="3214688"/>
            <a:ext cx="3313113" cy="954087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>
                <a:solidFill>
                  <a:srgbClr val="FF3300"/>
                </a:solidFill>
              </a:rPr>
              <a:t>Средство обучения</a:t>
            </a:r>
          </a:p>
        </p:txBody>
      </p:sp>
      <p:sp>
        <p:nvSpPr>
          <p:cNvPr id="393" name="Text Box 768"/>
          <p:cNvSpPr txBox="1">
            <a:spLocks noChangeArrowheads="1"/>
          </p:cNvSpPr>
          <p:nvPr/>
        </p:nvSpPr>
        <p:spPr bwMode="auto">
          <a:xfrm>
            <a:off x="214313" y="4643438"/>
            <a:ext cx="3313112" cy="181610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>
                <a:solidFill>
                  <a:srgbClr val="FF3300"/>
                </a:solidFill>
              </a:rPr>
              <a:t>Инструмент автоматизации учебной деятельности</a:t>
            </a:r>
          </a:p>
        </p:txBody>
      </p:sp>
      <p:sp>
        <p:nvSpPr>
          <p:cNvPr id="395" name="Стрелка вниз 394"/>
          <p:cNvSpPr>
            <a:spLocks noChangeArrowheads="1"/>
          </p:cNvSpPr>
          <p:nvPr/>
        </p:nvSpPr>
        <p:spPr bwMode="auto">
          <a:xfrm>
            <a:off x="500063" y="857250"/>
            <a:ext cx="785812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51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51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animBg="1"/>
      <p:bldP spid="398" grpId="0" animBg="1"/>
      <p:bldP spid="397" grpId="0" animBg="1"/>
      <p:bldP spid="396" grpId="0" animBg="1"/>
      <p:bldP spid="51967" grpId="0" animBg="1"/>
      <p:bldP spid="51968" grpId="0" animBg="1"/>
      <p:bldP spid="51978" grpId="0" animBg="1"/>
      <p:bldP spid="392" grpId="0" animBg="1"/>
      <p:bldP spid="393" grpId="0" animBg="1"/>
      <p:bldP spid="3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214313" y="142875"/>
            <a:ext cx="8572500" cy="51911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3CC"/>
                </a:solidFill>
                <a:latin typeface="Verdana" pitchFamily="34" charset="0"/>
              </a:rPr>
              <a:t>Технологизация учебного процесса: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28596" y="928670"/>
            <a:ext cx="8143932" cy="121444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Дифференциация обучения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71472" y="1857364"/>
            <a:ext cx="8215370" cy="15716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Повышение объема выполняемой работы на уроке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71472" y="3214686"/>
            <a:ext cx="8143932" cy="135732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Усовершенствование контроля знаний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71472" y="4357694"/>
            <a:ext cx="8072494" cy="114300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Формирование навыков проектно-исследовательской деятельности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642910" y="5429240"/>
            <a:ext cx="7786742" cy="142876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Обеспечение доступа к различным информационным ресурсам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42875" y="1000125"/>
            <a:ext cx="7643813" cy="1200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2"/>
                </a:solidFill>
                <a:latin typeface="Verdana" pitchFamily="34" charset="0"/>
              </a:rPr>
              <a:t>ВНЕДРЕНИЕ   ИНФОРМАЦИОННЫХ ТЕХНОЛОГИЙ  В  ОБРАЗОВАТЕЛЬНЫЙ ПРОЦЕСС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3964782" y="1107281"/>
            <a:ext cx="1214438" cy="7858125"/>
          </a:xfrm>
          <a:prstGeom prst="leftBrace">
            <a:avLst/>
          </a:prstGeom>
          <a:noFill/>
          <a:ln w="12700" cmpd="sng">
            <a:solidFill>
              <a:schemeClr val="bg2">
                <a:lumMod val="10000"/>
              </a:schemeClr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428625" y="5500688"/>
            <a:ext cx="8001000" cy="52387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ЗНАНИЙ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500438" y="3643313"/>
            <a:ext cx="785812" cy="9286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30" name="Picture 10" descr="C:\Documents and Settings\Светлана\Рабочий стол\Мои документы\Мои рисунки\Компьютеры\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6525" y="142875"/>
            <a:ext cx="138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C:\Documents and Settings\Светлана\Рабочий стол\Мои документы\Мои рисунки\Компьютеры\p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2857500"/>
            <a:ext cx="190341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928938" y="2786063"/>
            <a:ext cx="2286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8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9750" y="7938"/>
            <a:ext cx="8102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0363" algn="ctr">
              <a:lnSpc>
                <a:spcPct val="160000"/>
              </a:lnSpc>
              <a:defRPr/>
            </a:pPr>
            <a:r>
              <a:rPr lang="ru-RU" sz="2400" b="1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ФУНКЦИИ  КОМПЬЮТЕРА  В  СФЕРЕ  ОБРАЗОВАНИЯ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86125" y="3643313"/>
            <a:ext cx="2879725" cy="1514475"/>
            <a:chOff x="612" y="2840"/>
            <a:chExt cx="1814" cy="954"/>
          </a:xfrm>
        </p:grpSpPr>
        <p:sp>
          <p:nvSpPr>
            <p:cNvPr id="22548" name="Oval 4"/>
            <p:cNvSpPr>
              <a:spLocks noChangeArrowheads="1"/>
            </p:cNvSpPr>
            <p:nvPr/>
          </p:nvSpPr>
          <p:spPr bwMode="auto">
            <a:xfrm>
              <a:off x="612" y="2840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9" name="Text Box 3"/>
            <p:cNvSpPr txBox="1">
              <a:spLocks noChangeArrowheads="1"/>
            </p:cNvSpPr>
            <p:nvPr/>
          </p:nvSpPr>
          <p:spPr bwMode="auto">
            <a:xfrm>
              <a:off x="839" y="2976"/>
              <a:ext cx="1406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0363" indent="-269875">
                <a:lnSpc>
                  <a:spcPct val="150000"/>
                </a:lnSpc>
              </a:pPr>
              <a:r>
                <a:rPr lang="ru-RU" sz="2000" b="1">
                  <a:solidFill>
                    <a:schemeClr val="bg2"/>
                  </a:solidFill>
                </a:rPr>
                <a:t>Иллюстрация материала</a:t>
              </a:r>
            </a:p>
            <a:p>
              <a:pPr marL="360363" indent="-269875">
                <a:lnSpc>
                  <a:spcPct val="150000"/>
                </a:lnSpc>
              </a:pPr>
              <a:endParaRPr lang="ru-RU" sz="14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4213" y="2276475"/>
            <a:ext cx="3095625" cy="1409700"/>
            <a:chOff x="476" y="1162"/>
            <a:chExt cx="1814" cy="888"/>
          </a:xfrm>
        </p:grpSpPr>
        <p:sp>
          <p:nvSpPr>
            <p:cNvPr id="22546" name="Oval 9"/>
            <p:cNvSpPr>
              <a:spLocks noChangeArrowheads="1"/>
            </p:cNvSpPr>
            <p:nvPr/>
          </p:nvSpPr>
          <p:spPr bwMode="auto">
            <a:xfrm>
              <a:off x="476" y="1162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7" name="Text Box 5"/>
            <p:cNvSpPr txBox="1">
              <a:spLocks noChangeArrowheads="1"/>
            </p:cNvSpPr>
            <p:nvPr/>
          </p:nvSpPr>
          <p:spPr bwMode="auto">
            <a:xfrm>
              <a:off x="494" y="1207"/>
              <a:ext cx="1569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0488"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ru-RU" sz="2000" b="1">
                  <a:solidFill>
                    <a:schemeClr val="bg2"/>
                  </a:solidFill>
                </a:rPr>
                <a:t>Функция контроля знаний</a:t>
              </a:r>
            </a:p>
            <a:p>
              <a:pPr marL="90488" algn="ctr">
                <a:lnSpc>
                  <a:spcPct val="150000"/>
                </a:lnSpc>
              </a:pPr>
              <a:endParaRPr lang="ru-RU" sz="1400" b="1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85813" y="5227638"/>
            <a:ext cx="3357562" cy="1225550"/>
            <a:chOff x="2176" y="1751"/>
            <a:chExt cx="1966" cy="772"/>
          </a:xfrm>
        </p:grpSpPr>
        <p:sp>
          <p:nvSpPr>
            <p:cNvPr id="22544" name="Oval 10"/>
            <p:cNvSpPr>
              <a:spLocks noChangeArrowheads="1"/>
            </p:cNvSpPr>
            <p:nvPr/>
          </p:nvSpPr>
          <p:spPr bwMode="auto">
            <a:xfrm>
              <a:off x="2200" y="1751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5" name="Text Box 6"/>
            <p:cNvSpPr txBox="1">
              <a:spLocks noChangeArrowheads="1"/>
            </p:cNvSpPr>
            <p:nvPr/>
          </p:nvSpPr>
          <p:spPr bwMode="auto">
            <a:xfrm>
              <a:off x="2176" y="1797"/>
              <a:ext cx="196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0488"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ru-RU" sz="2000" b="1">
                  <a:solidFill>
                    <a:schemeClr val="bg2"/>
                  </a:solidFill>
                </a:rPr>
                <a:t>Дифференцированный подход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572125" y="5227638"/>
            <a:ext cx="3214688" cy="1225550"/>
            <a:chOff x="3330" y="2840"/>
            <a:chExt cx="1976" cy="772"/>
          </a:xfrm>
        </p:grpSpPr>
        <p:sp>
          <p:nvSpPr>
            <p:cNvPr id="22542" name="Oval 11"/>
            <p:cNvSpPr>
              <a:spLocks noChangeArrowheads="1"/>
            </p:cNvSpPr>
            <p:nvPr/>
          </p:nvSpPr>
          <p:spPr bwMode="auto">
            <a:xfrm>
              <a:off x="3424" y="2840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3" name="Text Box 8"/>
            <p:cNvSpPr txBox="1">
              <a:spLocks noChangeArrowheads="1"/>
            </p:cNvSpPr>
            <p:nvPr/>
          </p:nvSpPr>
          <p:spPr bwMode="auto">
            <a:xfrm>
              <a:off x="3330" y="2886"/>
              <a:ext cx="197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0488"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ru-RU" sz="2000" b="1">
                  <a:solidFill>
                    <a:schemeClr val="bg2"/>
                  </a:solidFill>
                </a:rPr>
                <a:t>Индивидуализация обучения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724525" y="2276475"/>
            <a:ext cx="3024188" cy="1225550"/>
            <a:chOff x="2426" y="1071"/>
            <a:chExt cx="1814" cy="772"/>
          </a:xfrm>
        </p:grpSpPr>
        <p:sp>
          <p:nvSpPr>
            <p:cNvPr id="22540" name="Oval 12"/>
            <p:cNvSpPr>
              <a:spLocks noChangeArrowheads="1"/>
            </p:cNvSpPr>
            <p:nvPr/>
          </p:nvSpPr>
          <p:spPr bwMode="auto">
            <a:xfrm>
              <a:off x="2426" y="1071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1" name="Text Box 7"/>
            <p:cNvSpPr txBox="1">
              <a:spLocks noChangeArrowheads="1"/>
            </p:cNvSpPr>
            <p:nvPr/>
          </p:nvSpPr>
          <p:spPr bwMode="auto">
            <a:xfrm>
              <a:off x="2517" y="1136"/>
              <a:ext cx="1633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0488"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ru-RU" sz="2000" b="1">
                  <a:solidFill>
                    <a:schemeClr val="bg2"/>
                  </a:solidFill>
                </a:rPr>
                <a:t>Экономия времени на уроке</a:t>
              </a:r>
            </a:p>
          </p:txBody>
        </p:sp>
      </p:grpSp>
      <p:cxnSp>
        <p:nvCxnSpPr>
          <p:cNvPr id="6167" name="AutoShape 23"/>
          <p:cNvCxnSpPr>
            <a:cxnSpLocks noChangeShapeType="1"/>
            <a:endCxn id="22542" idx="0"/>
          </p:cNvCxnSpPr>
          <p:nvPr/>
        </p:nvCxnSpPr>
        <p:spPr bwMode="auto">
          <a:xfrm rot="16200000" flipH="1">
            <a:off x="4554537" y="2581276"/>
            <a:ext cx="2951163" cy="2341562"/>
          </a:xfrm>
          <a:prstGeom prst="curvedConnector3">
            <a:avLst>
              <a:gd name="adj1" fmla="val 49972"/>
            </a:avLst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6168" name="AutoShape 24"/>
          <p:cNvCxnSpPr>
            <a:cxnSpLocks noChangeShapeType="1"/>
          </p:cNvCxnSpPr>
          <p:nvPr/>
        </p:nvCxnSpPr>
        <p:spPr bwMode="auto">
          <a:xfrm rot="5400000">
            <a:off x="1943894" y="2743994"/>
            <a:ext cx="2951163" cy="2016125"/>
          </a:xfrm>
          <a:prstGeom prst="curvedConnector3">
            <a:avLst>
              <a:gd name="adj1" fmla="val 49972"/>
            </a:avLst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6169" name="AutoShape 25"/>
          <p:cNvCxnSpPr>
            <a:cxnSpLocks noChangeShapeType="1"/>
            <a:endCxn id="22546" idx="0"/>
          </p:cNvCxnSpPr>
          <p:nvPr/>
        </p:nvCxnSpPr>
        <p:spPr bwMode="auto">
          <a:xfrm rot="10800000" flipV="1">
            <a:off x="2232025" y="1989138"/>
            <a:ext cx="2089150" cy="287337"/>
          </a:xfrm>
          <a:prstGeom prst="curvedConnector2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6170" name="AutoShape 26"/>
          <p:cNvCxnSpPr>
            <a:cxnSpLocks noChangeShapeType="1"/>
            <a:endCxn id="22540" idx="0"/>
          </p:cNvCxnSpPr>
          <p:nvPr/>
        </p:nvCxnSpPr>
        <p:spPr bwMode="auto">
          <a:xfrm>
            <a:off x="4932363" y="1989138"/>
            <a:ext cx="2305050" cy="287337"/>
          </a:xfrm>
          <a:prstGeom prst="curvedConnector2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4643438" y="1989138"/>
            <a:ext cx="0" cy="165576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990099"/>
                </a:solidFill>
                <a:latin typeface="Monotype Corsiva" pitchFamily="66" charset="0"/>
              </a:rPr>
              <a:t>Применение компьютера</a:t>
            </a:r>
            <a:endParaRPr lang="ru-RU" sz="54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23554" name="Rectangle 14"/>
          <p:cNvSpPr>
            <a:spLocks noChangeArrowheads="1"/>
          </p:cNvSpPr>
          <p:nvPr/>
        </p:nvSpPr>
        <p:spPr bwMode="auto">
          <a:xfrm>
            <a:off x="1143000" y="1214438"/>
            <a:ext cx="6572250" cy="1135062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0033CC"/>
                </a:solidFill>
              </a:rPr>
              <a:t>с  позиций </a:t>
            </a:r>
          </a:p>
          <a:p>
            <a:pPr algn="ctr"/>
            <a:r>
              <a:rPr lang="ru-RU" sz="3200" b="1" i="1">
                <a:solidFill>
                  <a:srgbClr val="0033CC"/>
                </a:solidFill>
              </a:rPr>
              <a:t>«поддерживающего средства»</a:t>
            </a:r>
          </a:p>
        </p:txBody>
      </p:sp>
      <p:sp>
        <p:nvSpPr>
          <p:cNvPr id="23555" name="Oval 16"/>
          <p:cNvSpPr>
            <a:spLocks noChangeArrowheads="1"/>
          </p:cNvSpPr>
          <p:nvPr/>
        </p:nvSpPr>
        <p:spPr bwMode="auto">
          <a:xfrm>
            <a:off x="179388" y="2500313"/>
            <a:ext cx="3821112" cy="1714500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566E7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0080"/>
                </a:solidFill>
              </a:rPr>
              <a:t>Подготовка печатных</a:t>
            </a:r>
          </a:p>
          <a:p>
            <a:pPr algn="ctr"/>
            <a:r>
              <a:rPr lang="ru-RU" sz="2400" b="1">
                <a:solidFill>
                  <a:srgbClr val="800080"/>
                </a:solidFill>
              </a:rPr>
              <a:t> раздаточных</a:t>
            </a:r>
          </a:p>
          <a:p>
            <a:pPr algn="ctr"/>
            <a:r>
              <a:rPr lang="ru-RU" sz="2400" b="1">
                <a:solidFill>
                  <a:srgbClr val="800080"/>
                </a:solidFill>
              </a:rPr>
              <a:t> материалов</a:t>
            </a:r>
          </a:p>
        </p:txBody>
      </p:sp>
      <p:sp>
        <p:nvSpPr>
          <p:cNvPr id="23556" name="Oval 16"/>
          <p:cNvSpPr>
            <a:spLocks noChangeArrowheads="1"/>
          </p:cNvSpPr>
          <p:nvPr/>
        </p:nvSpPr>
        <p:spPr bwMode="auto">
          <a:xfrm>
            <a:off x="4500563" y="2786063"/>
            <a:ext cx="3821112" cy="1714500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566E7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0080"/>
                </a:solidFill>
              </a:rPr>
              <a:t>Мультимедийное</a:t>
            </a:r>
          </a:p>
          <a:p>
            <a:pPr algn="ctr"/>
            <a:r>
              <a:rPr lang="ru-RU" sz="2400" b="1">
                <a:solidFill>
                  <a:srgbClr val="800080"/>
                </a:solidFill>
              </a:rPr>
              <a:t> сопровождение урока</a:t>
            </a:r>
          </a:p>
        </p:txBody>
      </p:sp>
      <p:sp>
        <p:nvSpPr>
          <p:cNvPr id="23557" name="Oval 16"/>
          <p:cNvSpPr>
            <a:spLocks noChangeArrowheads="1"/>
          </p:cNvSpPr>
          <p:nvPr/>
        </p:nvSpPr>
        <p:spPr bwMode="auto">
          <a:xfrm>
            <a:off x="428625" y="4429125"/>
            <a:ext cx="3821113" cy="1714500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566E7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0080"/>
                </a:solidFill>
              </a:rPr>
              <a:t>Уроки </a:t>
            </a:r>
          </a:p>
          <a:p>
            <a:pPr algn="ctr"/>
            <a:r>
              <a:rPr lang="ru-RU" sz="2400" b="1">
                <a:solidFill>
                  <a:srgbClr val="800080"/>
                </a:solidFill>
              </a:rPr>
              <a:t>компьютерного</a:t>
            </a:r>
          </a:p>
          <a:p>
            <a:pPr algn="ctr"/>
            <a:r>
              <a:rPr lang="ru-RU" sz="2400" b="1">
                <a:solidFill>
                  <a:srgbClr val="800080"/>
                </a:solidFill>
              </a:rPr>
              <a:t> тестирования</a:t>
            </a:r>
          </a:p>
        </p:txBody>
      </p:sp>
      <p:sp>
        <p:nvSpPr>
          <p:cNvPr id="23558" name="Oval 16"/>
          <p:cNvSpPr>
            <a:spLocks noChangeArrowheads="1"/>
          </p:cNvSpPr>
          <p:nvPr/>
        </p:nvSpPr>
        <p:spPr bwMode="auto">
          <a:xfrm>
            <a:off x="4429125" y="4857750"/>
            <a:ext cx="3821113" cy="1714500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566E7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0080"/>
                </a:solidFill>
              </a:rPr>
              <a:t>Уроки тренинга</a:t>
            </a:r>
          </a:p>
          <a:p>
            <a:pPr algn="ctr"/>
            <a:r>
              <a:rPr lang="ru-RU" sz="2400" b="1">
                <a:solidFill>
                  <a:srgbClr val="800080"/>
                </a:solidFill>
              </a:rPr>
              <a:t> и моделирования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43000" y="914400"/>
            <a:ext cx="701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33CC"/>
                </a:solidFill>
              </a:rPr>
              <a:t>Актуальность использования</a:t>
            </a:r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22960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33CC"/>
                </a:solidFill>
                <a:latin typeface="Freestyle Script" pitchFamily="66" charset="0"/>
              </a:rPr>
              <a:t>ИКТ</a:t>
            </a:r>
            <a:r>
              <a:rPr lang="ru-RU" sz="3200" b="1">
                <a:solidFill>
                  <a:srgbClr val="0033CC"/>
                </a:solidFill>
              </a:rPr>
              <a:t> в образовательном пространстве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355725" y="2554288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400" b="1"/>
              <a:t> </a:t>
            </a:r>
            <a:r>
              <a:rPr lang="ru-RU" sz="2400" b="1">
                <a:solidFill>
                  <a:srgbClr val="00CC00"/>
                </a:solidFill>
              </a:rPr>
              <a:t>Повышение уровня мотивации обучающихся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371600" y="3124200"/>
            <a:ext cx="686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400"/>
              <a:t> </a:t>
            </a:r>
            <a:r>
              <a:rPr lang="ru-RU" sz="2400" b="1">
                <a:solidFill>
                  <a:srgbClr val="00CC00"/>
                </a:solidFill>
              </a:rPr>
              <a:t>Интерес к изучаемому материалу на уроке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371600" y="3657600"/>
            <a:ext cx="6159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400" b="1"/>
              <a:t> </a:t>
            </a:r>
            <a:r>
              <a:rPr lang="ru-RU" sz="2400" b="1">
                <a:solidFill>
                  <a:srgbClr val="00CC00"/>
                </a:solidFill>
              </a:rPr>
              <a:t>Развитие интеллектуального уровня, </a:t>
            </a:r>
          </a:p>
          <a:p>
            <a:r>
              <a:rPr lang="ru-RU" sz="2400" b="1">
                <a:solidFill>
                  <a:srgbClr val="00CC00"/>
                </a:solidFill>
              </a:rPr>
              <a:t>  творческих способностей детей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47800" y="4495800"/>
            <a:ext cx="4649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400" b="1"/>
              <a:t> </a:t>
            </a:r>
            <a:r>
              <a:rPr lang="ru-RU" sz="2400" b="1">
                <a:solidFill>
                  <a:srgbClr val="00CC00"/>
                </a:solidFill>
              </a:rPr>
              <a:t>Объективность оценивания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  <p:bldP spid="5127" grpId="0"/>
      <p:bldP spid="5128" grpId="0"/>
      <p:bldP spid="5129" grpId="0"/>
    </p:bldLst>
  </p:timing>
</p:sld>
</file>

<file path=ppt/theme/theme1.xml><?xml version="1.0" encoding="utf-8"?>
<a:theme xmlns:a="http://schemas.openxmlformats.org/drawingml/2006/main" name="Тема1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601</TotalTime>
  <Words>255</Words>
  <Application>Microsoft Office PowerPoint</Application>
  <PresentationFormat>On-screen Show (4:3)</PresentationFormat>
  <Paragraphs>90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Tahoma</vt:lpstr>
      <vt:lpstr>Wingdings</vt:lpstr>
      <vt:lpstr>Calibri</vt:lpstr>
      <vt:lpstr>Times New Roman</vt:lpstr>
      <vt:lpstr>Verdana</vt:lpstr>
      <vt:lpstr>Monotype Corsiva</vt:lpstr>
      <vt:lpstr>Freestyle Script</vt:lpstr>
      <vt:lpstr>Wingdings 2</vt:lpstr>
      <vt:lpstr>Тема13</vt:lpstr>
      <vt:lpstr>Тема13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Применение компьютера</vt:lpstr>
      <vt:lpstr>Слайд 9</vt:lpstr>
      <vt:lpstr>Слайд 10</vt:lpstr>
      <vt:lpstr>Слайд 11</vt:lpstr>
      <vt:lpstr>САНИТАРНЫЕ ПРАВИЛА И НОРМЫ ИСПОЛЬЗОВАНИЯ КОМПЬЮТЕРА В УЧЕБНОМ ПРОЦЕССЕ</vt:lpstr>
      <vt:lpstr>Проблемы внедрения ИКТ на уроках</vt:lpstr>
      <vt:lpstr>Слайд 14</vt:lpstr>
    </vt:vector>
  </TitlesOfParts>
  <Company>----------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основ информационной культуры в сельской школе</dc:title>
  <dc:creator>test</dc:creator>
  <cp:lastModifiedBy>www.PHILka.RU</cp:lastModifiedBy>
  <cp:revision>38</cp:revision>
  <dcterms:created xsi:type="dcterms:W3CDTF">2007-01-30T11:05:05Z</dcterms:created>
  <dcterms:modified xsi:type="dcterms:W3CDTF">2013-03-28T10:47:29Z</dcterms:modified>
</cp:coreProperties>
</file>