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5" r:id="rId8"/>
    <p:sldId id="261" r:id="rId9"/>
    <p:sldId id="270" r:id="rId10"/>
    <p:sldId id="262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1026"/>
    <a:srgbClr val="FF33CC"/>
    <a:srgbClr val="CC00CC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lovin48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50" y="3000375"/>
            <a:ext cx="8143875" cy="3609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39BDC-50E6-4BD2-8BDC-6EF284A8B170}" type="datetimeFigureOut">
              <a:rPr lang="ru-RU"/>
              <a:pPr>
                <a:defRPr/>
              </a:pPr>
              <a:t>06.01.2014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62DBA-7F99-4526-BDCB-7E13F4187B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4DE06-593D-45C7-99AF-C6078E01571D}" type="datetimeFigureOut">
              <a:rPr lang="ru-RU"/>
              <a:pPr>
                <a:defRPr/>
              </a:pPr>
              <a:t>06.01.2014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A7F07-699B-4112-9D84-267A218FB5B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2A462-F691-4B24-8DD2-36AF1F31829E}" type="datetimeFigureOut">
              <a:rPr lang="ru-RU"/>
              <a:pPr>
                <a:defRPr/>
              </a:pPr>
              <a:t>06.01.2014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C694D-9776-465C-A346-5257C6B2A28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150BE-1142-4741-BF45-D31B9A06BA4F}" type="datetimeFigureOut">
              <a:rPr lang="ru-RU"/>
              <a:pPr>
                <a:defRPr/>
              </a:pPr>
              <a:t>06.01.2014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8DE3E-2E7F-4837-B771-A6C66A1383A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" descr="5c50eefd8a36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25" y="1420813"/>
            <a:ext cx="6429375" cy="42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0" y="5795367"/>
            <a:ext cx="9144000" cy="106263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 descr="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06263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9C0DB-5C6D-45D9-A852-D8AF52834C4F}" type="datetimeFigureOut">
              <a:rPr lang="ru-RU"/>
              <a:pPr>
                <a:defRPr/>
              </a:pPr>
              <a:t>06.01.2014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D851F-75A5-418D-A11E-456EC250CC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B9EF9-43EB-45AA-93A9-30E8A9717446}" type="datetimeFigureOut">
              <a:rPr lang="ru-RU"/>
              <a:pPr>
                <a:defRPr/>
              </a:pPr>
              <a:t>06.01.2014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521BC-FD21-4CAD-9EB2-643F9BC3F7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0238E-FB7E-4E7E-9F81-F40FED2DC354}" type="datetimeFigureOut">
              <a:rPr lang="ru-RU"/>
              <a:pPr>
                <a:defRPr/>
              </a:pPr>
              <a:t>06.01.2014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0F5C0-F471-4732-ABED-F8E1ADB96AB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E9F9C-F71B-4F8C-AAE9-C697BAA6A571}" type="datetimeFigureOut">
              <a:rPr lang="ru-RU"/>
              <a:pPr>
                <a:defRPr/>
              </a:pPr>
              <a:t>06.01.2014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E4600-EE6E-4AA2-98DE-7A7EA29996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B76B8-097A-4A95-860D-D1B85506DB18}" type="datetimeFigureOut">
              <a:rPr lang="ru-RU"/>
              <a:pPr>
                <a:defRPr/>
              </a:pPr>
              <a:t>06.01.2014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247BC-426D-4B7F-8A10-26BA4ECD42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AD290-F1B2-4524-9B1D-BF3298625F17}" type="datetimeFigureOut">
              <a:rPr lang="ru-RU"/>
              <a:pPr>
                <a:defRPr/>
              </a:pPr>
              <a:t>06.01.2014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48CDA-36ED-43EA-942D-B4769896DE1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ln w="28575">
            <a:solidFill>
              <a:srgbClr val="FF33CC"/>
            </a:solidFill>
            <a:prstDash val="dash"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FE2F2-10B1-472A-A609-066255E37DC9}" type="datetimeFigureOut">
              <a:rPr lang="ru-RU"/>
              <a:pPr>
                <a:defRPr/>
              </a:pPr>
              <a:t>06.01.2014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DECE7-12A5-4B5A-9328-CED9FC301A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3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1017984" cy="685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63" y="274638"/>
            <a:ext cx="761523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1563" y="1600200"/>
            <a:ext cx="761523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05140AF-7551-4DBC-B745-2DD6B5C0AC56}" type="datetimeFigureOut">
              <a:rPr lang="ru-RU"/>
              <a:pPr>
                <a:defRPr/>
              </a:pPr>
              <a:t>06.01.2014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2A5875D-B05A-41AF-AA11-891C833A1F9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2" r:id="rId2"/>
    <p:sldLayoutId id="214748367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 spc="50">
          <a:ln w="11430"/>
          <a:solidFill>
            <a:srgbClr val="CC00CC"/>
          </a:soli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CC00CC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CC00CC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CC00CC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CC00CC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CC00CC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CC00CC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CC00CC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CC00CC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ln w="11430"/>
          <a:solidFill>
            <a:srgbClr val="FF3399"/>
          </a:solidFill>
          <a:effectLst>
            <a:outerShdw blurRad="50800" dist="39000" dir="5460000" algn="tl">
              <a:srgbClr val="000000">
                <a:alpha val="38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ln w="11430"/>
          <a:solidFill>
            <a:srgbClr val="FF3399"/>
          </a:solidFill>
          <a:effectLst>
            <a:outerShdw blurRad="50800" dist="39000" dir="5460000" algn="tl">
              <a:srgbClr val="000000">
                <a:alpha val="3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ln w="11430"/>
          <a:solidFill>
            <a:srgbClr val="FF3399"/>
          </a:solidFill>
          <a:effectLst>
            <a:outerShdw blurRad="50800" dist="39000" dir="5460000" algn="tl">
              <a:srgbClr val="000000">
                <a:alpha val="3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ln w="11430"/>
          <a:solidFill>
            <a:srgbClr val="FF3399"/>
          </a:solidFill>
          <a:effectLst>
            <a:outerShdw blurRad="50800" dist="39000" dir="5460000" algn="tl">
              <a:srgbClr val="000000">
                <a:alpha val="3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ln w="11430"/>
          <a:solidFill>
            <a:srgbClr val="FF3399"/>
          </a:solidFill>
          <a:effectLst>
            <a:outerShdw blurRad="50800" dist="39000" dir="5460000" algn="tl">
              <a:srgbClr val="000000">
                <a:alpha val="3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3312367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dirty="0" smtClean="0">
                <a:effectLst/>
                <a:latin typeface="Book Antiqua" pitchFamily="18" charset="0"/>
              </a:rPr>
              <a:t>Опытно-селекционный питомник </a:t>
            </a:r>
            <a:br>
              <a:rPr lang="ru-RU" sz="4400" dirty="0" smtClean="0">
                <a:effectLst/>
                <a:latin typeface="Book Antiqua" pitchFamily="18" charset="0"/>
              </a:rPr>
            </a:br>
            <a:r>
              <a:rPr lang="ru-RU" sz="4400" dirty="0" smtClean="0">
                <a:effectLst/>
                <a:latin typeface="Book Antiqua" pitchFamily="18" charset="0"/>
              </a:rPr>
              <a:t>Заокского района Тульской области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653136"/>
            <a:ext cx="6400800" cy="98566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224135"/>
          </a:xfrm>
        </p:spPr>
        <p:txBody>
          <a:bodyPr>
            <a:normAutofit/>
          </a:bodyPr>
          <a:lstStyle/>
          <a:p>
            <a:r>
              <a:rPr lang="ru-RU" sz="3600" dirty="0" smtClean="0">
                <a:effectLst/>
                <a:latin typeface="Book Antiqua" pitchFamily="18" charset="0"/>
              </a:rPr>
              <a:t>Коллекция для ландшафтного дизайна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556792"/>
            <a:ext cx="8136904" cy="4608512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effectLst/>
                <a:latin typeface="Book Antiqua" pitchFamily="18" charset="0"/>
              </a:rPr>
              <a:t>Декоративная рябина       Орех фундук</a:t>
            </a:r>
            <a:endParaRPr lang="ru-RU" sz="2800" dirty="0">
              <a:effectLst/>
              <a:latin typeface="Book Antiqua" pitchFamily="18" charset="0"/>
            </a:endParaRPr>
          </a:p>
        </p:txBody>
      </p:sp>
      <p:pic>
        <p:nvPicPr>
          <p:cNvPr id="29698" name="Picture 2" descr="http://www.botanichka.ru/wp-content/uploads/2009/12/1_Ash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132856"/>
            <a:ext cx="2808312" cy="38884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0" name="Picture 4" descr="http://www.podvorje.ru/img/work/nomencl/190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132856"/>
            <a:ext cx="2952328" cy="33843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440159"/>
          </a:xfrm>
        </p:spPr>
        <p:txBody>
          <a:bodyPr>
            <a:normAutofit/>
          </a:bodyPr>
          <a:lstStyle/>
          <a:p>
            <a:r>
              <a:rPr lang="ru-RU" sz="3600" dirty="0" smtClean="0">
                <a:effectLst/>
                <a:latin typeface="Book Antiqua" pitchFamily="18" charset="0"/>
              </a:rPr>
              <a:t>Коллекция для ландшафтного дизайна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628800"/>
            <a:ext cx="7232848" cy="4176464"/>
          </a:xfrm>
        </p:spPr>
        <p:txBody>
          <a:bodyPr/>
          <a:lstStyle/>
          <a:p>
            <a:pPr algn="l"/>
            <a:r>
              <a:rPr lang="ru-RU" dirty="0" smtClean="0"/>
              <a:t>        Туя                         Сирень</a:t>
            </a:r>
            <a:endParaRPr lang="ru-RU" dirty="0"/>
          </a:p>
        </p:txBody>
      </p:sp>
      <p:pic>
        <p:nvPicPr>
          <p:cNvPr id="38914" name="Picture 2" descr="http://out-club.spb.ru/uploads/monthly_09_2013/post-393-0-50651800-13804550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2348881"/>
            <a:ext cx="2592288" cy="36724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6" name="Picture 4" descr="http://img3.proshkolu.ru/content/media/pic/std/2000000/1276000/1275156-c528b210fea895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2132856"/>
            <a:ext cx="3960440" cy="29523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2835746"/>
          </a:xfrm>
        </p:spPr>
        <p:txBody>
          <a:bodyPr>
            <a:noAutofit/>
          </a:bodyPr>
          <a:lstStyle/>
          <a:p>
            <a:r>
              <a:rPr lang="ru-RU" sz="2800" dirty="0" smtClean="0">
                <a:effectLst/>
                <a:latin typeface="Book Antiqua" pitchFamily="18" charset="0"/>
              </a:rPr>
              <a:t>Питомник был основан в 1998 году, как компания, изучающая перспективные формы растений и методы их выращивания</a:t>
            </a:r>
            <a:endParaRPr lang="ru-RU" sz="2800" dirty="0">
              <a:effectLst/>
              <a:latin typeface="Book Antiqua" pitchFamily="18" charset="0"/>
            </a:endParaRPr>
          </a:p>
        </p:txBody>
      </p:sp>
      <p:pic>
        <p:nvPicPr>
          <p:cNvPr id="17410" name="Picture 2" descr="http://ruspitomniki.ru/foto/img127/b_8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924944"/>
            <a:ext cx="3600400" cy="34563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2" name="Picture 4" descr="http://ruspitomniki.ru/foto/img002/b_8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348880"/>
            <a:ext cx="4176464" cy="29523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4"/>
            <a:ext cx="7772400" cy="3312367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dirty="0" smtClean="0">
                <a:effectLst/>
                <a:latin typeface="Book Antiqua" pitchFamily="18" charset="0"/>
              </a:rPr>
              <a:t/>
            </a:r>
            <a:br>
              <a:rPr lang="ru-RU" sz="2200" dirty="0" smtClean="0">
                <a:effectLst/>
                <a:latin typeface="Book Antiqua" pitchFamily="18" charset="0"/>
              </a:rPr>
            </a:br>
            <a:r>
              <a:rPr lang="ru-RU" sz="2700" dirty="0" smtClean="0">
                <a:effectLst/>
                <a:latin typeface="Book Antiqua" pitchFamily="18" charset="0"/>
              </a:rPr>
              <a:t>Сегодня  питомник сотрудничает с селекционными учреждениями страны: </a:t>
            </a:r>
            <a:br>
              <a:rPr lang="ru-RU" sz="2700" dirty="0" smtClean="0">
                <a:effectLst/>
                <a:latin typeface="Book Antiqua" pitchFamily="18" charset="0"/>
              </a:rPr>
            </a:br>
            <a:r>
              <a:rPr lang="ru-RU" sz="2700" dirty="0" smtClean="0">
                <a:effectLst/>
                <a:latin typeface="Book Antiqua" pitchFamily="18" charset="0"/>
              </a:rPr>
              <a:t/>
            </a:r>
            <a:br>
              <a:rPr lang="ru-RU" sz="2700" dirty="0" smtClean="0">
                <a:effectLst/>
                <a:latin typeface="Book Antiqua" pitchFamily="18" charset="0"/>
              </a:rPr>
            </a:br>
            <a:r>
              <a:rPr lang="ru-RU" sz="2700" dirty="0" smtClean="0">
                <a:effectLst/>
                <a:latin typeface="Book Antiqua" pitchFamily="18" charset="0"/>
              </a:rPr>
              <a:t> -  Орловским институтом селекции плодовых культур,</a:t>
            </a:r>
            <a:br>
              <a:rPr lang="ru-RU" sz="2700" dirty="0" smtClean="0">
                <a:effectLst/>
                <a:latin typeface="Book Antiqua" pitchFamily="18" charset="0"/>
              </a:rPr>
            </a:br>
            <a:r>
              <a:rPr lang="ru-RU" sz="2700" dirty="0" smtClean="0">
                <a:effectLst/>
                <a:latin typeface="Book Antiqua" pitchFamily="18" charset="0"/>
              </a:rPr>
              <a:t>  - Всероссийским селекционно-технологическим институтом садоводства, </a:t>
            </a:r>
            <a:br>
              <a:rPr lang="ru-RU" sz="2700" dirty="0" smtClean="0">
                <a:effectLst/>
                <a:latin typeface="Book Antiqua" pitchFamily="18" charset="0"/>
              </a:rPr>
            </a:br>
            <a:r>
              <a:rPr lang="ru-RU" sz="2700" dirty="0" smtClean="0">
                <a:effectLst/>
                <a:latin typeface="Book Antiqua" pitchFamily="18" charset="0"/>
              </a:rPr>
              <a:t>  - с фермерскими хозяйствами Крымска, Геленджика, Краснодарского края, Пятигорска, Ростова, Волгограда, Воронежа, Белгорода, Москвы и Московской области.</a:t>
            </a:r>
            <a:endParaRPr lang="ru-RU" sz="2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7772400" cy="3096344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effectLst/>
                <a:latin typeface="Book Antiqua" pitchFamily="18" charset="0"/>
              </a:rPr>
              <a:t>В ассортименте питомника -   земляника, новейшие сорта малины, яблонь, груш, вишни, черешни, крупноплодный боярышник, сирень и др. </a:t>
            </a:r>
            <a:br>
              <a:rPr lang="ru-RU" sz="2400" dirty="0" smtClean="0">
                <a:effectLst/>
                <a:latin typeface="Book Antiqua" pitchFamily="18" charset="0"/>
              </a:rPr>
            </a:br>
            <a:r>
              <a:rPr lang="ru-RU" sz="2400" dirty="0" smtClean="0">
                <a:effectLst/>
                <a:latin typeface="Book Antiqua" pitchFamily="18" charset="0"/>
              </a:rPr>
              <a:t/>
            </a:r>
            <a:br>
              <a:rPr lang="ru-RU" sz="2400" dirty="0" smtClean="0">
                <a:effectLst/>
                <a:latin typeface="Book Antiqua" pitchFamily="18" charset="0"/>
              </a:rPr>
            </a:br>
            <a:r>
              <a:rPr lang="ru-RU" sz="2400" dirty="0" smtClean="0">
                <a:effectLst/>
                <a:latin typeface="Book Antiqua" pitchFamily="18" charset="0"/>
              </a:rPr>
              <a:t>Все реализуемые питомником сорта пригодны для выращивания в центральных областях России. </a:t>
            </a:r>
            <a:br>
              <a:rPr lang="ru-RU" sz="2400" dirty="0" smtClean="0">
                <a:effectLst/>
                <a:latin typeface="Book Antiqua" pitchFamily="18" charset="0"/>
              </a:rPr>
            </a:br>
            <a:endParaRPr lang="ru-RU" sz="2400" dirty="0">
              <a:effectLst/>
              <a:latin typeface="Book Antiqua" pitchFamily="18" charset="0"/>
            </a:endParaRPr>
          </a:p>
        </p:txBody>
      </p:sp>
      <p:pic>
        <p:nvPicPr>
          <p:cNvPr id="32774" name="Picture 6" descr="http://ruspitomniki.ru/foto/img043/b_8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77072"/>
            <a:ext cx="3312368" cy="2304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3339802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effectLst/>
                <a:latin typeface="Book Antiqua" pitchFamily="18" charset="0"/>
              </a:rPr>
              <a:t>Питомник намеренно не ведёт осеннюю реализацию плодовых саженцев, так как осенняя посадка подвергает плодовые растения рискам в зимний период. Растения выкапываются в середине октября, и до весны саженцы хранятся в хранилищах питомника, что повышает их потребительские свойства.</a:t>
            </a:r>
            <a:endParaRPr lang="ru-RU" sz="2400" dirty="0">
              <a:effectLst/>
              <a:latin typeface="Book Antiqua" pitchFamily="18" charset="0"/>
            </a:endParaRPr>
          </a:p>
        </p:txBody>
      </p:sp>
      <p:pic>
        <p:nvPicPr>
          <p:cNvPr id="34818" name="Picture 2" descr="http://gazeta.a42.ru/images/lenta/208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284984"/>
            <a:ext cx="4824536" cy="30270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3339802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effectLst/>
                <a:latin typeface="Book Antiqua" pitchFamily="18" charset="0"/>
              </a:rPr>
              <a:t>Основная  продукция  компании «Опытно-селекционный питомник» – качественная рассада земляники и малины. </a:t>
            </a:r>
            <a:endParaRPr lang="ru-RU" sz="2400" dirty="0">
              <a:effectLst/>
              <a:latin typeface="Book Antiqua" pitchFamily="18" charset="0"/>
            </a:endParaRPr>
          </a:p>
        </p:txBody>
      </p:sp>
      <p:pic>
        <p:nvPicPr>
          <p:cNvPr id="4" name="Picture 2" descr="http://ruspitomniki.ru/foto/img050/b_8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2852936"/>
            <a:ext cx="3024336" cy="18722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6" name="Picture 2" descr="http://ruspitomniki.ru/foto/img018/b_9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068960"/>
            <a:ext cx="3024336" cy="34563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080119"/>
          </a:xfrm>
        </p:spPr>
        <p:txBody>
          <a:bodyPr>
            <a:normAutofit/>
          </a:bodyPr>
          <a:lstStyle/>
          <a:p>
            <a:r>
              <a:rPr lang="ru-RU" sz="3600" dirty="0" smtClean="0">
                <a:effectLst/>
                <a:latin typeface="Book Antiqua" pitchFamily="18" charset="0"/>
              </a:rPr>
              <a:t>Лучшие сорта земляники</a:t>
            </a:r>
            <a:endParaRPr lang="ru-RU" sz="3600" dirty="0">
              <a:effectLst/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268760"/>
            <a:ext cx="8784976" cy="3528392"/>
          </a:xfrm>
          <a:ln>
            <a:noFill/>
          </a:ln>
        </p:spPr>
        <p:txBody>
          <a:bodyPr>
            <a:normAutofit fontScale="77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ru-RU" sz="2800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РАННИЕ СОРТА: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   Альба, Кент, Кимберли, </a:t>
            </a:r>
            <a:r>
              <a:rPr lang="ru-RU" sz="2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Хоней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                                        </a:t>
            </a:r>
          </a:p>
          <a:p>
            <a:pPr algn="l"/>
            <a:endParaRPr lang="ru-RU" sz="2800" u="sng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Book Antiqua" pitchFamily="18" charset="0"/>
            </a:endParaRPr>
          </a:p>
          <a:p>
            <a:pPr algn="l"/>
            <a:r>
              <a:rPr lang="ru-RU" sz="2800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СРЕДНИЕ СОРТА: 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 </a:t>
            </a:r>
            <a:r>
              <a:rPr lang="ru-RU" sz="2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Эльсанта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, Царица, Астра, </a:t>
            </a:r>
            <a:r>
              <a:rPr lang="ru-RU" sz="2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Флоренс</a:t>
            </a:r>
            <a:endParaRPr lang="ru-RU" sz="2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Book Antiqua" pitchFamily="18" charset="0"/>
            </a:endParaRPr>
          </a:p>
          <a:p>
            <a:pPr algn="l"/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                                       </a:t>
            </a:r>
          </a:p>
          <a:p>
            <a:pPr algn="l"/>
            <a:r>
              <a:rPr lang="ru-RU" sz="2800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СРЕДНЕПОЗДНИЕ СОРТА:  </a:t>
            </a:r>
            <a:r>
              <a:rPr lang="ru-RU" sz="2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Берегиня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, </a:t>
            </a:r>
            <a:r>
              <a:rPr lang="ru-RU" sz="2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Холидей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, Троицкая</a:t>
            </a:r>
          </a:p>
          <a:p>
            <a:pPr algn="l"/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                                                        </a:t>
            </a:r>
          </a:p>
          <a:p>
            <a:pPr algn="l"/>
            <a:r>
              <a:rPr lang="ru-RU" sz="2800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ПОЗДНИЕ СОРТА: </a:t>
            </a:r>
            <a:r>
              <a:rPr lang="ru-RU" sz="2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Боровицкая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, </a:t>
            </a:r>
            <a:r>
              <a:rPr lang="ru-RU" sz="2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Вэлери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, </a:t>
            </a:r>
            <a:r>
              <a:rPr lang="ru-RU" sz="2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Вима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, </a:t>
            </a:r>
            <a:r>
              <a:rPr lang="ru-RU" sz="2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Тарда</a:t>
            </a:r>
            <a:endParaRPr lang="ru-RU" sz="2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Book Antiqua" pitchFamily="18" charset="0"/>
            </a:endParaRPr>
          </a:p>
          <a:p>
            <a:pPr algn="l"/>
            <a:endParaRPr lang="ru-RU" sz="2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Book Antiqua" pitchFamily="18" charset="0"/>
            </a:endParaRPr>
          </a:p>
          <a:p>
            <a:pPr algn="l"/>
            <a:r>
              <a:rPr lang="ru-RU" sz="2800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БЕЛОПЛОДНАЯ ЗЕМЛЯНИКА: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 </a:t>
            </a:r>
            <a:r>
              <a:rPr lang="ru-RU" sz="2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Пайнберри</a:t>
            </a:r>
            <a:endParaRPr lang="ru-RU" sz="2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Book Antiqua" pitchFamily="18" charset="0"/>
            </a:endParaRPr>
          </a:p>
          <a:p>
            <a:pPr algn="l"/>
            <a:endParaRPr lang="ru-RU" sz="2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864095"/>
          </a:xfrm>
        </p:spPr>
        <p:txBody>
          <a:bodyPr>
            <a:normAutofit/>
          </a:bodyPr>
          <a:lstStyle/>
          <a:p>
            <a:r>
              <a:rPr lang="ru-RU" sz="3600" dirty="0" smtClean="0">
                <a:effectLst/>
                <a:latin typeface="Book Antiqua" pitchFamily="18" charset="0"/>
              </a:rPr>
              <a:t>Лучшие сорта малины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340768"/>
            <a:ext cx="7632848" cy="4298032"/>
          </a:xfrm>
        </p:spPr>
        <p:txBody>
          <a:bodyPr>
            <a:normAutofit lnSpcReduction="10000"/>
          </a:bodyPr>
          <a:lstStyle/>
          <a:p>
            <a:pPr algn="l">
              <a:buFont typeface="Arial" pitchFamily="34" charset="0"/>
              <a:buChar char="•"/>
            </a:pP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Брянское диво</a:t>
            </a:r>
          </a:p>
          <a:p>
            <a:pPr algn="l">
              <a:buFont typeface="Arial" pitchFamily="34" charset="0"/>
              <a:buChar char="•"/>
            </a:pP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Пингвин </a:t>
            </a:r>
          </a:p>
          <a:p>
            <a:pPr algn="l">
              <a:buFont typeface="Arial" pitchFamily="34" charset="0"/>
              <a:buChar char="•"/>
            </a:pP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Жар-птица </a:t>
            </a:r>
          </a:p>
          <a:p>
            <a:pPr algn="l">
              <a:buFont typeface="Arial" pitchFamily="34" charset="0"/>
              <a:buChar char="•"/>
            </a:pP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Атлант</a:t>
            </a:r>
          </a:p>
          <a:p>
            <a:pPr algn="l">
              <a:buFont typeface="Arial" pitchFamily="34" charset="0"/>
              <a:buChar char="•"/>
            </a:pP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Августовское чудо </a:t>
            </a:r>
          </a:p>
          <a:p>
            <a:pPr algn="l">
              <a:buFont typeface="Arial" pitchFamily="34" charset="0"/>
              <a:buChar char="•"/>
            </a:pP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Евразия</a:t>
            </a:r>
          </a:p>
          <a:p>
            <a:pPr algn="l">
              <a:buFont typeface="Arial" pitchFamily="34" charset="0"/>
              <a:buChar char="•"/>
            </a:pP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Оранжевое чудо </a:t>
            </a:r>
          </a:p>
          <a:p>
            <a:pPr algn="l">
              <a:buFont typeface="Arial" pitchFamily="34" charset="0"/>
              <a:buChar char="•"/>
            </a:pP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Золотая осень</a:t>
            </a:r>
          </a:p>
          <a:p>
            <a:pPr algn="l">
              <a:buFont typeface="Arial" pitchFamily="34" charset="0"/>
              <a:buChar char="•"/>
            </a:pP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Сказка</a:t>
            </a:r>
          </a:p>
          <a:p>
            <a:pPr algn="l">
              <a:buFont typeface="Arial" pitchFamily="34" charset="0"/>
              <a:buChar char="•"/>
            </a:pP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Терентий</a:t>
            </a:r>
          </a:p>
          <a:p>
            <a:pPr algn="l"/>
            <a:endParaRPr lang="ru-RU" sz="2400" dirty="0">
              <a:effectLst/>
            </a:endParaRPr>
          </a:p>
        </p:txBody>
      </p:sp>
      <p:pic>
        <p:nvPicPr>
          <p:cNvPr id="30722" name="Picture 2" descr="http://forum.alpari.ru/attachment.php?attachmentid=119104&amp;stc=1&amp;d=12808313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1340768"/>
            <a:ext cx="4186436" cy="32838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864095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effectLst/>
                <a:latin typeface="Book Antiqua" pitchFamily="18" charset="0"/>
              </a:rPr>
              <a:t>Ассортимент из коллекция </a:t>
            </a:r>
            <a:r>
              <a:rPr lang="ru-RU" sz="3600" dirty="0" smtClean="0">
                <a:effectLst/>
                <a:latin typeface="Book Antiqua" pitchFamily="18" charset="0"/>
              </a:rPr>
              <a:t>для ландшафтного дизайна</a:t>
            </a:r>
            <a:endParaRPr lang="ru-RU" sz="3600" dirty="0">
              <a:effectLst/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196752"/>
            <a:ext cx="7776864" cy="4442048"/>
          </a:xfrm>
        </p:spPr>
        <p:txBody>
          <a:bodyPr/>
          <a:lstStyle/>
          <a:p>
            <a:pPr algn="l"/>
            <a:r>
              <a:rPr lang="ru-RU" sz="2800" dirty="0" smtClean="0">
                <a:effectLst/>
                <a:latin typeface="Book Antiqua" pitchFamily="18" charset="0"/>
              </a:rPr>
              <a:t>Плакучая яблоня     Декоративная яблоня</a:t>
            </a:r>
            <a:endParaRPr lang="ru-RU" sz="2800" dirty="0">
              <a:effectLst/>
              <a:latin typeface="Book Antiqua" pitchFamily="18" charset="0"/>
            </a:endParaRPr>
          </a:p>
        </p:txBody>
      </p:sp>
      <p:pic>
        <p:nvPicPr>
          <p:cNvPr id="35844" name="Picture 4" descr="http://img-fotki.yandex.ru/get/4308/zmac-2010.0/0_2adfb_6445c668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3312368" cy="32403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6" name="Picture 6" descr="http://supersadovod.ru/wp-content/uploads/2013/04/Rasteniya-dlya-zhivoy-izgorodi-yablonya-Nedzvetsk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772816"/>
            <a:ext cx="3744416" cy="30243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озовы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Розовый</Template>
  <TotalTime>71</TotalTime>
  <Words>173</Words>
  <Application>Microsoft Office PowerPoint</Application>
  <PresentationFormat>Экран (4:3)</PresentationFormat>
  <Paragraphs>34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Розовый</vt:lpstr>
      <vt:lpstr>Опытно-селекционный питомник  Заокского района Тульской области</vt:lpstr>
      <vt:lpstr>Питомник был основан в 1998 году, как компания, изучающая перспективные формы растений и методы их выращивания</vt:lpstr>
      <vt:lpstr> Сегодня  питомник сотрудничает с селекционными учреждениями страны:    -  Орловским институтом селекции плодовых культур,   - Всероссийским селекционно-технологическим институтом садоводства,    - с фермерскими хозяйствами Крымска, Геленджика, Краснодарского края, Пятигорска, Ростова, Волгограда, Воронежа, Белгорода, Москвы и Московской области.</vt:lpstr>
      <vt:lpstr>В ассортименте питомника -   земляника, новейшие сорта малины, яблонь, груш, вишни, черешни, крупноплодный боярышник, сирень и др.   Все реализуемые питомником сорта пригодны для выращивания в центральных областях России.  </vt:lpstr>
      <vt:lpstr>Питомник намеренно не ведёт осеннюю реализацию плодовых саженцев, так как осенняя посадка подвергает плодовые растения рискам в зимний период. Растения выкапываются в середине октября, и до весны саженцы хранятся в хранилищах питомника, что повышает их потребительские свойства.</vt:lpstr>
      <vt:lpstr>Основная  продукция  компании «Опытно-селекционный питомник» – качественная рассада земляники и малины. </vt:lpstr>
      <vt:lpstr>Лучшие сорта земляники</vt:lpstr>
      <vt:lpstr>Лучшие сорта малины</vt:lpstr>
      <vt:lpstr>Ассортимент из коллекция для ландшафтного дизайна</vt:lpstr>
      <vt:lpstr>Коллекция для ландшафтного дизайна</vt:lpstr>
      <vt:lpstr>Коллекция для ландшафтного дизайна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Опытно-селекционный питомник</dc:title>
  <dc:creator>иван</dc:creator>
  <cp:lastModifiedBy>иван</cp:lastModifiedBy>
  <cp:revision>9</cp:revision>
  <dcterms:created xsi:type="dcterms:W3CDTF">2014-01-03T18:33:20Z</dcterms:created>
  <dcterms:modified xsi:type="dcterms:W3CDTF">2014-01-06T10:53:24Z</dcterms:modified>
</cp:coreProperties>
</file>