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60093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1"/>
            <a:ext cx="7772400" cy="1214446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99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1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560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5606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2822603" cy="7207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4356"/>
            <a:ext cx="4926040" cy="54118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10" y="1500174"/>
            <a:ext cx="2822603" cy="4625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57231"/>
            <a:ext cx="5486400" cy="38703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99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9296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600200"/>
            <a:ext cx="78581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ECB78-09D0-4BEF-BBCC-7C71EAC5E3AD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826BA-FE90-4795-AAAA-69635F0B8A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6009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214446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Практическая работа №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4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2428868"/>
            <a:ext cx="8429684" cy="3429024"/>
          </a:xfrm>
        </p:spPr>
        <p:txBody>
          <a:bodyPr>
            <a:noAutofit/>
          </a:bodyPr>
          <a:lstStyle/>
          <a:p>
            <a:r>
              <a:rPr lang="ru-RU" sz="44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Тема: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«Определение  минеральных  удобрений»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Цель: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143932" cy="13510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Georgia" pitchFamily="18" charset="0"/>
              </a:rPr>
              <a:t>    </a:t>
            </a:r>
            <a:r>
              <a:rPr lang="ru-RU" b="1" i="1" dirty="0" smtClean="0">
                <a:latin typeface="Book Antiqua" pitchFamily="18" charset="0"/>
              </a:rPr>
              <a:t>научиться </a:t>
            </a:r>
            <a:r>
              <a:rPr lang="ru-RU" b="1" i="1" dirty="0" smtClean="0">
                <a:latin typeface="Book Antiqua" pitchFamily="18" charset="0"/>
              </a:rPr>
              <a:t>распознавать минеральные удобрения.</a:t>
            </a:r>
            <a:endParaRPr lang="ru-RU" b="1" i="1" dirty="0">
              <a:latin typeface="Georgia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2910" y="1772816"/>
            <a:ext cx="792961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endParaRPr lang="ru-RU" sz="3600" b="1" u="sng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5786" y="3284984"/>
            <a:ext cx="7890670" cy="3001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Техника </a:t>
            </a:r>
            <a:r>
              <a:rPr lang="ru-RU" sz="2400" b="1" dirty="0" smtClean="0">
                <a:solidFill>
                  <a:srgbClr val="FF0000"/>
                </a:solidFill>
              </a:rPr>
              <a:t>безопасности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b="1" i="1" dirty="0" smtClean="0">
                <a:latin typeface="Book Antiqua" pitchFamily="18" charset="0"/>
              </a:rPr>
              <a:t>Соблюдать правила работы с кислотами, щелочами, растворами хлорида бария и нитрата серебра. Особо осторожно обращаться с концентрированной серной кислотой. Не вдыхать выделяющиеся оксиды азота.</a:t>
            </a:r>
            <a:endParaRPr lang="ru-RU" sz="2400" b="1" i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929618" cy="158417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7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Задание:</a:t>
            </a: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</a:b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  <a:t/>
            </a:r>
            <a:b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Book Antiqua" pitchFamily="18" charset="0"/>
              </a:rPr>
            </a:br>
            <a:endParaRPr lang="ru-RU" sz="2700" b="1" dirty="0">
              <a:solidFill>
                <a:schemeClr val="accent5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15616" y="1556792"/>
            <a:ext cx="6984776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Book Antiqua" pitchFamily="18" charset="0"/>
              </a:rPr>
              <a:t>в неподписанных чашках </a:t>
            </a:r>
            <a:r>
              <a:rPr lang="ru-RU" dirty="0" smtClean="0">
                <a:latin typeface="Book Antiqua" pitchFamily="18" charset="0"/>
              </a:rPr>
              <a:t>находятся</a:t>
            </a:r>
          </a:p>
          <a:p>
            <a:pPr>
              <a:buNone/>
            </a:pPr>
            <a:r>
              <a:rPr lang="ru-RU" dirty="0" smtClean="0">
                <a:latin typeface="Book Antiqua" pitchFamily="18" charset="0"/>
              </a:rPr>
              <a:t>минеральные </a:t>
            </a:r>
            <a:r>
              <a:rPr lang="ru-RU" dirty="0" smtClean="0">
                <a:latin typeface="Book Antiqua" pitchFamily="18" charset="0"/>
              </a:rPr>
              <a:t>удобрения: </a:t>
            </a:r>
            <a:endParaRPr lang="ru-RU" dirty="0" smtClean="0">
              <a:latin typeface="Book Antiqu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сульфат аммония </a:t>
            </a: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en-US" b="1" dirty="0" smtClean="0">
                <a:solidFill>
                  <a:srgbClr val="C00000"/>
                </a:solidFill>
              </a:rPr>
              <a:t>NH</a:t>
            </a:r>
            <a:r>
              <a:rPr lang="ru-RU" b="1" baseline="-25000" dirty="0" smtClean="0">
                <a:solidFill>
                  <a:srgbClr val="C00000"/>
                </a:solidFill>
              </a:rPr>
              <a:t>4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r>
              <a:rPr lang="ru-RU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SO</a:t>
            </a:r>
            <a:r>
              <a:rPr lang="ru-RU" b="1" baseline="-25000" dirty="0" smtClean="0">
                <a:solidFill>
                  <a:srgbClr val="C00000"/>
                </a:solidFill>
              </a:rPr>
              <a:t>4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суперфосфат  </a:t>
            </a:r>
            <a:r>
              <a:rPr lang="en-US" b="1" dirty="0" smtClean="0">
                <a:solidFill>
                  <a:srgbClr val="C00000"/>
                </a:solidFill>
              </a:rPr>
              <a:t>Ca</a:t>
            </a: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ru-RU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PO</a:t>
            </a:r>
            <a:r>
              <a:rPr lang="ru-RU" b="1" baseline="-25000" dirty="0" smtClean="0">
                <a:solidFill>
                  <a:srgbClr val="C00000"/>
                </a:solidFill>
              </a:rPr>
              <a:t>4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r>
              <a:rPr lang="ru-RU" b="1" baseline="-25000" dirty="0" smtClean="0">
                <a:solidFill>
                  <a:srgbClr val="C00000"/>
                </a:solidFill>
              </a:rPr>
              <a:t>2,  </a:t>
            </a:r>
            <a:r>
              <a:rPr lang="en-US" b="1" dirty="0" smtClean="0">
                <a:solidFill>
                  <a:srgbClr val="C00000"/>
                </a:solidFill>
              </a:rPr>
              <a:t>Ca </a:t>
            </a:r>
            <a:r>
              <a:rPr lang="en-US" b="1" dirty="0" smtClean="0">
                <a:solidFill>
                  <a:srgbClr val="C00000"/>
                </a:solidFill>
              </a:rPr>
              <a:t>SO</a:t>
            </a:r>
            <a:r>
              <a:rPr lang="ru-RU" b="1" baseline="-25000" dirty="0" smtClean="0">
                <a:solidFill>
                  <a:srgbClr val="C00000"/>
                </a:solidFill>
              </a:rPr>
              <a:t>4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нитрат натрия   </a:t>
            </a:r>
            <a:r>
              <a:rPr lang="es-ES" b="1" dirty="0" smtClean="0">
                <a:solidFill>
                  <a:srgbClr val="C00000"/>
                </a:solidFill>
              </a:rPr>
              <a:t>NaNO</a:t>
            </a:r>
            <a:r>
              <a:rPr lang="es-ES" b="1" baseline="-25000" dirty="0" smtClean="0">
                <a:solidFill>
                  <a:srgbClr val="C00000"/>
                </a:solidFill>
              </a:rPr>
              <a:t>3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сильвинит    </a:t>
            </a:r>
            <a:r>
              <a:rPr lang="en-US" b="1" dirty="0" err="1" smtClean="0">
                <a:solidFill>
                  <a:srgbClr val="C00000"/>
                </a:solidFill>
              </a:rPr>
              <a:t>KCl</a:t>
            </a:r>
            <a:r>
              <a:rPr lang="ru-RU" b="1" baseline="30000" dirty="0" smtClean="0">
                <a:solidFill>
                  <a:srgbClr val="C00000"/>
                </a:solidFill>
              </a:rPr>
              <a:t>.</a:t>
            </a:r>
            <a:r>
              <a:rPr lang="en-US" b="1" dirty="0" err="1" smtClean="0">
                <a:solidFill>
                  <a:srgbClr val="C00000"/>
                </a:solidFill>
              </a:rPr>
              <a:t>NaCl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Book Antiqua" pitchFamily="18" charset="0"/>
              </a:rPr>
              <a:t>Определить каждое их этих удобрений. </a:t>
            </a:r>
            <a:endParaRPr lang="ru-RU" sz="2400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ook Antiqua" pitchFamily="18" charset="0"/>
              </a:rPr>
              <a:t>ВЫПОЛНЕНИЕ РАБОТЫ</a:t>
            </a:r>
            <a:endParaRPr lang="ru-RU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7858180" cy="547260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Приготовили  </a:t>
            </a:r>
            <a:r>
              <a:rPr lang="ru-RU" sz="1800" dirty="0" smtClean="0"/>
              <a:t>раствор первого </a:t>
            </a:r>
            <a:r>
              <a:rPr lang="ru-RU" sz="1800" dirty="0" smtClean="0"/>
              <a:t>удобрения и разделили его на 4 пробы.</a:t>
            </a:r>
          </a:p>
          <a:p>
            <a:pPr>
              <a:lnSpc>
                <a:spcPct val="110000"/>
              </a:lnSpc>
            </a:pPr>
            <a:r>
              <a:rPr lang="ru-RU" sz="1800" b="1" u="sng" dirty="0" smtClean="0"/>
              <a:t>В </a:t>
            </a:r>
            <a:r>
              <a:rPr lang="ru-RU" sz="1800" b="1" u="sng" dirty="0" smtClean="0"/>
              <a:t>первую пробирку </a:t>
            </a:r>
            <a:r>
              <a:rPr lang="ru-RU" sz="1800" dirty="0" smtClean="0"/>
              <a:t>добавляем концентрированную серную </a:t>
            </a:r>
            <a:r>
              <a:rPr lang="ru-RU" sz="1800" dirty="0" smtClean="0"/>
              <a:t>кислоту</a:t>
            </a:r>
          </a:p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(</a:t>
            </a:r>
            <a:r>
              <a:rPr lang="en-US" sz="1800" dirty="0" smtClean="0"/>
              <a:t>H</a:t>
            </a:r>
            <a:r>
              <a:rPr lang="ru-RU" sz="1800" baseline="-25000" dirty="0" smtClean="0"/>
              <a:t>2</a:t>
            </a: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) и медь (</a:t>
            </a:r>
            <a:r>
              <a:rPr lang="en-US" sz="1800" dirty="0" smtClean="0"/>
              <a:t>Cu</a:t>
            </a:r>
            <a:r>
              <a:rPr lang="ru-RU" sz="1800" dirty="0" smtClean="0"/>
              <a:t>) – реакция не идет. Значит, </a:t>
            </a:r>
            <a:r>
              <a:rPr lang="ru-RU" sz="1800" dirty="0" err="1" smtClean="0"/>
              <a:t>нитрат-ионов</a:t>
            </a:r>
            <a:r>
              <a:rPr lang="ru-RU" sz="1800" dirty="0" smtClean="0"/>
              <a:t> (</a:t>
            </a:r>
            <a:r>
              <a:rPr lang="en-US" sz="1800" dirty="0" smtClean="0"/>
              <a:t>NO</a:t>
            </a:r>
            <a:r>
              <a:rPr lang="ru-RU" sz="1800" baseline="-25000" dirty="0" smtClean="0"/>
              <a:t>3</a:t>
            </a:r>
            <a:r>
              <a:rPr lang="ru-RU" sz="1800" baseline="30000" dirty="0" smtClean="0"/>
              <a:t>- </a:t>
            </a:r>
            <a:r>
              <a:rPr lang="ru-RU" sz="1800" dirty="0" smtClean="0"/>
              <a:t>) в растворе нет. </a:t>
            </a:r>
            <a:endParaRPr lang="ru-RU" sz="1800" dirty="0" smtClean="0"/>
          </a:p>
          <a:p>
            <a:r>
              <a:rPr lang="ru-RU" sz="1800" b="1" u="sng" dirty="0" smtClean="0"/>
              <a:t>Во </a:t>
            </a:r>
            <a:r>
              <a:rPr lang="ru-RU" sz="1800" b="1" u="sng" dirty="0" smtClean="0"/>
              <a:t>вторую пробирку </a:t>
            </a:r>
            <a:r>
              <a:rPr lang="ru-RU" sz="1800" dirty="0" smtClean="0"/>
              <a:t>добавляем раствор хлорида бария (</a:t>
            </a:r>
            <a:r>
              <a:rPr lang="en-US" sz="1800" dirty="0" err="1" smtClean="0"/>
              <a:t>BaCl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) – выпадает белый осадок. Следовательно, в </a:t>
            </a:r>
            <a:r>
              <a:rPr lang="ru-RU" sz="1800" dirty="0" smtClean="0"/>
              <a:t> растворе </a:t>
            </a:r>
            <a:r>
              <a:rPr lang="ru-RU" sz="1800" dirty="0" smtClean="0"/>
              <a:t>присутствуют </a:t>
            </a:r>
            <a:r>
              <a:rPr lang="ru-RU" sz="1800" dirty="0" err="1" smtClean="0"/>
              <a:t>сульфат-ионы</a:t>
            </a:r>
            <a:r>
              <a:rPr lang="ru-RU" sz="1800" dirty="0" smtClean="0"/>
              <a:t> (</a:t>
            </a: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baseline="30000" dirty="0" smtClean="0"/>
              <a:t>2-</a:t>
            </a:r>
            <a:r>
              <a:rPr lang="ru-RU" sz="1800" dirty="0" smtClean="0"/>
              <a:t>).</a:t>
            </a:r>
          </a:p>
          <a:p>
            <a:pPr algn="ctr">
              <a:buNone/>
            </a:pP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baseline="30000" dirty="0" smtClean="0"/>
              <a:t>2- </a:t>
            </a:r>
            <a:r>
              <a:rPr lang="ru-RU" sz="1800" dirty="0" smtClean="0"/>
              <a:t>+ </a:t>
            </a:r>
            <a:r>
              <a:rPr lang="en-US" sz="1800" dirty="0" err="1" smtClean="0"/>
              <a:t>BaCl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 = </a:t>
            </a:r>
            <a:r>
              <a:rPr lang="en-US" sz="1800" dirty="0" err="1" smtClean="0"/>
              <a:t>BaSO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↓</a:t>
            </a:r>
            <a:r>
              <a:rPr lang="ru-RU" sz="1800" baseline="-25000" dirty="0" smtClean="0"/>
              <a:t> </a:t>
            </a:r>
            <a:r>
              <a:rPr lang="ru-RU" sz="1800" dirty="0" smtClean="0"/>
              <a:t>+ 2</a:t>
            </a:r>
            <a:r>
              <a:rPr lang="en-US" sz="1800" dirty="0" err="1" smtClean="0"/>
              <a:t>Cl</a:t>
            </a:r>
            <a:r>
              <a:rPr lang="ru-RU" sz="1800" baseline="30000" dirty="0" smtClean="0"/>
              <a:t>-</a:t>
            </a:r>
            <a:endParaRPr lang="ru-RU" sz="1800" dirty="0" smtClean="0"/>
          </a:p>
          <a:p>
            <a:r>
              <a:rPr lang="ru-RU" sz="1800" b="1" u="sng" dirty="0" smtClean="0"/>
              <a:t>В третью пробирку </a:t>
            </a:r>
            <a:r>
              <a:rPr lang="ru-RU" sz="1800" dirty="0" smtClean="0"/>
              <a:t>наливаем раствор щелочи и </a:t>
            </a:r>
            <a:r>
              <a:rPr lang="ru-RU" sz="1800" dirty="0" smtClean="0"/>
              <a:t>нагреваем. Влажная</a:t>
            </a:r>
          </a:p>
          <a:p>
            <a:pPr>
              <a:buNone/>
            </a:pPr>
            <a:r>
              <a:rPr lang="ru-RU" sz="1800" dirty="0" smtClean="0"/>
              <a:t>индикаторная </a:t>
            </a:r>
            <a:r>
              <a:rPr lang="ru-RU" sz="1800" dirty="0" smtClean="0"/>
              <a:t>бумага </a:t>
            </a:r>
            <a:r>
              <a:rPr lang="ru-RU" sz="1800" dirty="0" smtClean="0"/>
              <a:t>синеет. </a:t>
            </a:r>
            <a:r>
              <a:rPr lang="ru-RU" sz="1800" dirty="0" smtClean="0"/>
              <a:t>Это значит, что выделяется аммиак (</a:t>
            </a:r>
            <a:r>
              <a:rPr lang="en-US" sz="1800" dirty="0" smtClean="0"/>
              <a:t>NH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). </a:t>
            </a:r>
            <a:r>
              <a:rPr lang="ru-RU" sz="1800" dirty="0" smtClean="0"/>
              <a:t>В растворе </a:t>
            </a:r>
            <a:r>
              <a:rPr lang="ru-RU" sz="1800" dirty="0" smtClean="0"/>
              <a:t>присутствуют ионы аммония (</a:t>
            </a:r>
            <a:r>
              <a:rPr lang="en-US" sz="1800" dirty="0" smtClean="0"/>
              <a:t>NH</a:t>
            </a:r>
            <a:r>
              <a:rPr lang="ru-RU" sz="1800" baseline="-25000" dirty="0" smtClean="0"/>
              <a:t>4</a:t>
            </a:r>
            <a:r>
              <a:rPr lang="ru-RU" sz="1800" baseline="30000" dirty="0" smtClean="0"/>
              <a:t>+</a:t>
            </a:r>
            <a:r>
              <a:rPr lang="ru-RU" sz="1800" dirty="0" smtClean="0"/>
              <a:t>).</a:t>
            </a:r>
          </a:p>
          <a:p>
            <a:pPr algn="ctr">
              <a:buNone/>
            </a:pPr>
            <a:r>
              <a:rPr lang="en-US" sz="1800" dirty="0" smtClean="0"/>
              <a:t>NH</a:t>
            </a:r>
            <a:r>
              <a:rPr lang="ru-RU" sz="1800" baseline="-25000" dirty="0" smtClean="0"/>
              <a:t>4  </a:t>
            </a:r>
            <a:r>
              <a:rPr lang="ru-RU" sz="1800" dirty="0" smtClean="0"/>
              <a:t>+ </a:t>
            </a:r>
            <a:r>
              <a:rPr lang="en-US" sz="1800" dirty="0" err="1" smtClean="0"/>
              <a:t>NaOH</a:t>
            </a:r>
            <a:r>
              <a:rPr lang="ru-RU" sz="1800" dirty="0" smtClean="0"/>
              <a:t> = </a:t>
            </a:r>
            <a:r>
              <a:rPr lang="en-US" sz="1800" dirty="0" smtClean="0"/>
              <a:t>NH</a:t>
            </a:r>
            <a:r>
              <a:rPr lang="ru-RU" sz="1800" baseline="-25000" dirty="0" smtClean="0"/>
              <a:t>3 </a:t>
            </a:r>
            <a:r>
              <a:rPr lang="ru-RU" sz="1800" dirty="0" smtClean="0"/>
              <a:t>↑</a:t>
            </a:r>
            <a:r>
              <a:rPr lang="ru-RU" sz="1800" baseline="-25000" dirty="0" smtClean="0"/>
              <a:t> </a:t>
            </a:r>
            <a:r>
              <a:rPr lang="ru-RU" sz="1800" dirty="0" smtClean="0"/>
              <a:t>+</a:t>
            </a:r>
            <a:r>
              <a:rPr lang="en-US" sz="1800" dirty="0" smtClean="0"/>
              <a:t>Na</a:t>
            </a:r>
            <a:r>
              <a:rPr lang="ru-RU" sz="1800" baseline="30000" dirty="0" smtClean="0"/>
              <a:t>+</a:t>
            </a:r>
            <a:r>
              <a:rPr lang="ru-RU" sz="1800" dirty="0" smtClean="0"/>
              <a:t> + </a:t>
            </a:r>
            <a:r>
              <a:rPr lang="en-US" sz="1800" dirty="0" smtClean="0"/>
              <a:t>H</a:t>
            </a:r>
            <a:r>
              <a:rPr lang="ru-RU" sz="1800" baseline="-25000" dirty="0" smtClean="0"/>
              <a:t>2</a:t>
            </a:r>
            <a:r>
              <a:rPr lang="en-US" sz="1800" dirty="0" smtClean="0"/>
              <a:t>O</a:t>
            </a:r>
            <a:endParaRPr lang="ru-RU" sz="1800" dirty="0" smtClean="0"/>
          </a:p>
          <a:p>
            <a:r>
              <a:rPr lang="ru-RU" sz="1800" b="1" u="sng" dirty="0" smtClean="0"/>
              <a:t>В </a:t>
            </a:r>
            <a:r>
              <a:rPr lang="ru-RU" sz="1800" b="1" u="sng" dirty="0" smtClean="0"/>
              <a:t>четвертую пробирку </a:t>
            </a:r>
            <a:r>
              <a:rPr lang="ru-RU" sz="1800" dirty="0" smtClean="0"/>
              <a:t>добавляем раствор нитрата серебра </a:t>
            </a:r>
            <a:r>
              <a:rPr lang="en-US" sz="1800" dirty="0" err="1" smtClean="0"/>
              <a:t>AgNO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 – изменений не происходит. </a:t>
            </a:r>
            <a:endParaRPr lang="ru-RU" sz="1800" dirty="0" smtClean="0"/>
          </a:p>
          <a:p>
            <a:pPr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Вывод: 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определяемое </a:t>
            </a:r>
            <a:r>
              <a:rPr lang="ru-RU" sz="2000" b="1" dirty="0" smtClean="0">
                <a:solidFill>
                  <a:srgbClr val="C00000"/>
                </a:solidFill>
              </a:rPr>
              <a:t>удобрение – сульфат аммония (</a:t>
            </a:r>
            <a:r>
              <a:rPr lang="en-US" sz="2000" b="1" dirty="0" smtClean="0">
                <a:solidFill>
                  <a:srgbClr val="C00000"/>
                </a:solidFill>
              </a:rPr>
              <a:t>NH</a:t>
            </a:r>
            <a:r>
              <a:rPr lang="ru-RU" sz="2000" b="1" baseline="-25000" dirty="0" smtClean="0">
                <a:solidFill>
                  <a:srgbClr val="C00000"/>
                </a:solidFill>
              </a:rPr>
              <a:t>4</a:t>
            </a:r>
            <a:r>
              <a:rPr lang="ru-RU" sz="2000" b="1" dirty="0" smtClean="0">
                <a:solidFill>
                  <a:srgbClr val="C00000"/>
                </a:solidFill>
              </a:rPr>
              <a:t>)</a:t>
            </a:r>
            <a:r>
              <a:rPr lang="ru-RU" sz="2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SO</a:t>
            </a:r>
            <a:r>
              <a:rPr lang="ru-RU" sz="2000" b="1" baseline="-25000" dirty="0" smtClean="0">
                <a:solidFill>
                  <a:srgbClr val="C00000"/>
                </a:solidFill>
              </a:rPr>
              <a:t>4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ru-RU" sz="1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ook Antiqua" pitchFamily="18" charset="0"/>
              </a:rPr>
              <a:t>ВЫПОЛНЕНИЕ РАБОТЫ</a:t>
            </a:r>
            <a:endParaRPr lang="ru-RU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7858180" cy="5472608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buNone/>
            </a:pPr>
            <a:r>
              <a:rPr lang="ru-RU" sz="1800" dirty="0" smtClean="0"/>
              <a:t>Приготовили  </a:t>
            </a:r>
            <a:r>
              <a:rPr lang="ru-RU" sz="1800" dirty="0" smtClean="0"/>
              <a:t>раствор </a:t>
            </a:r>
            <a:r>
              <a:rPr lang="ru-RU" sz="1800" dirty="0" smtClean="0"/>
              <a:t>второго удобрения и разделили его на 4 пробы.</a:t>
            </a:r>
          </a:p>
          <a:p>
            <a:pPr>
              <a:lnSpc>
                <a:spcPct val="110000"/>
              </a:lnSpc>
            </a:pPr>
            <a:r>
              <a:rPr lang="ru-RU" sz="1800" b="1" u="sng" dirty="0" smtClean="0"/>
              <a:t>В </a:t>
            </a:r>
            <a:r>
              <a:rPr lang="ru-RU" sz="1800" b="1" u="sng" dirty="0" smtClean="0"/>
              <a:t>первую пробирку </a:t>
            </a:r>
            <a:r>
              <a:rPr lang="ru-RU" sz="1800" dirty="0" smtClean="0"/>
              <a:t>добавляем концентрированную серную </a:t>
            </a:r>
            <a:r>
              <a:rPr lang="ru-RU" sz="1800" dirty="0" smtClean="0"/>
              <a:t>кислоту</a:t>
            </a:r>
          </a:p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(</a:t>
            </a:r>
            <a:r>
              <a:rPr lang="en-US" sz="1800" dirty="0" smtClean="0"/>
              <a:t>H</a:t>
            </a:r>
            <a:r>
              <a:rPr lang="ru-RU" sz="1800" baseline="-25000" dirty="0" smtClean="0"/>
              <a:t>2</a:t>
            </a: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) и медь (</a:t>
            </a:r>
            <a:r>
              <a:rPr lang="en-US" sz="1800" dirty="0" smtClean="0"/>
              <a:t>Cu</a:t>
            </a:r>
            <a:r>
              <a:rPr lang="ru-RU" sz="1800" dirty="0" smtClean="0"/>
              <a:t>) – </a:t>
            </a:r>
            <a:r>
              <a:rPr lang="ru-RU" sz="1800" dirty="0" smtClean="0"/>
              <a:t>выделяется бурый газ. В </a:t>
            </a:r>
            <a:r>
              <a:rPr lang="ru-RU" sz="1800" dirty="0" smtClean="0"/>
              <a:t>растворе присутствуют </a:t>
            </a:r>
            <a:r>
              <a:rPr lang="ru-RU" sz="1800" dirty="0" err="1" smtClean="0"/>
              <a:t>нитрат-ионы</a:t>
            </a:r>
            <a:r>
              <a:rPr lang="ru-RU" sz="1800" dirty="0" smtClean="0"/>
              <a:t> (</a:t>
            </a:r>
            <a:r>
              <a:rPr lang="en-US" sz="1800" dirty="0" smtClean="0"/>
              <a:t>NO</a:t>
            </a:r>
            <a:r>
              <a:rPr lang="ru-RU" sz="1800" baseline="-25000" dirty="0" smtClean="0"/>
              <a:t>3</a:t>
            </a:r>
            <a:r>
              <a:rPr lang="ru-RU" sz="1800" baseline="30000" dirty="0" smtClean="0"/>
              <a:t>- </a:t>
            </a:r>
            <a:r>
              <a:rPr lang="ru-RU" sz="1800" dirty="0" smtClean="0"/>
              <a:t> </a:t>
            </a:r>
            <a:r>
              <a:rPr lang="ru-RU" sz="1800" dirty="0" smtClean="0"/>
              <a:t>)</a:t>
            </a:r>
          </a:p>
          <a:p>
            <a:pPr algn="ctr">
              <a:lnSpc>
                <a:spcPct val="110000"/>
              </a:lnSpc>
              <a:buNone/>
            </a:pPr>
            <a:r>
              <a:rPr lang="en-US" sz="1800" b="1" dirty="0" smtClean="0"/>
              <a:t>2NO</a:t>
            </a:r>
            <a:r>
              <a:rPr lang="en-US" sz="1800" b="1" baseline="-25000" dirty="0" smtClean="0"/>
              <a:t>3</a:t>
            </a:r>
            <a:r>
              <a:rPr lang="en-US" sz="1800" b="1" baseline="30000" dirty="0" smtClean="0"/>
              <a:t>- </a:t>
            </a:r>
            <a:r>
              <a:rPr lang="en-US" sz="1800" b="1" dirty="0" smtClean="0"/>
              <a:t> + 2H</a:t>
            </a:r>
            <a:r>
              <a:rPr lang="en-US" sz="1800" b="1" baseline="-25000" dirty="0" smtClean="0"/>
              <a:t>2</a:t>
            </a:r>
            <a:r>
              <a:rPr lang="en-US" sz="1800" b="1" dirty="0" smtClean="0"/>
              <a:t>SO</a:t>
            </a:r>
            <a:r>
              <a:rPr lang="en-US" sz="1800" b="1" baseline="-25000" dirty="0" smtClean="0"/>
              <a:t>4</a:t>
            </a:r>
            <a:r>
              <a:rPr lang="en-US" sz="1800" b="1" dirty="0" smtClean="0"/>
              <a:t> + Cu =  2NO</a:t>
            </a:r>
            <a:r>
              <a:rPr lang="en-US" sz="1800" b="1" baseline="-25000" dirty="0" smtClean="0"/>
              <a:t>2 </a:t>
            </a:r>
            <a:r>
              <a:rPr lang="en-US" sz="1800" b="1" dirty="0" smtClean="0"/>
              <a:t>↑ + CuSO</a:t>
            </a:r>
            <a:r>
              <a:rPr lang="en-US" sz="1800" b="1" baseline="-25000" dirty="0" smtClean="0"/>
              <a:t>4</a:t>
            </a:r>
            <a:r>
              <a:rPr lang="en-US" sz="1800" b="1" dirty="0" smtClean="0"/>
              <a:t> + SO</a:t>
            </a:r>
            <a:r>
              <a:rPr lang="en-US" sz="1800" b="1" baseline="-25000" dirty="0" smtClean="0"/>
              <a:t>4</a:t>
            </a:r>
            <a:r>
              <a:rPr lang="en-US" sz="1800" b="1" baseline="30000" dirty="0" smtClean="0"/>
              <a:t>2‑</a:t>
            </a:r>
            <a:r>
              <a:rPr lang="en-US" sz="1800" b="1" dirty="0" smtClean="0"/>
              <a:t> + 2H</a:t>
            </a:r>
            <a:r>
              <a:rPr lang="en-US" sz="1800" b="1" baseline="-25000" dirty="0" smtClean="0"/>
              <a:t>2</a:t>
            </a:r>
            <a:r>
              <a:rPr lang="en-US" sz="1800" b="1" dirty="0" smtClean="0"/>
              <a:t>O</a:t>
            </a:r>
            <a:endParaRPr lang="ru-RU" sz="1800" dirty="0" smtClean="0"/>
          </a:p>
          <a:p>
            <a:pPr>
              <a:lnSpc>
                <a:spcPct val="110000"/>
              </a:lnSpc>
              <a:buNone/>
            </a:pPr>
            <a:endParaRPr lang="ru-RU" sz="1800" dirty="0" smtClean="0"/>
          </a:p>
          <a:p>
            <a:r>
              <a:rPr lang="ru-RU" sz="1800" b="1" u="sng" dirty="0" smtClean="0"/>
              <a:t>Во </a:t>
            </a:r>
            <a:r>
              <a:rPr lang="ru-RU" sz="1800" b="1" u="sng" dirty="0" smtClean="0"/>
              <a:t>вторую пробирку </a:t>
            </a:r>
            <a:r>
              <a:rPr lang="ru-RU" sz="1800" dirty="0" smtClean="0"/>
              <a:t>добавляем раствор хлорида бария (</a:t>
            </a:r>
            <a:r>
              <a:rPr lang="en-US" sz="1800" dirty="0" err="1" smtClean="0"/>
              <a:t>BaCl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) </a:t>
            </a:r>
            <a:r>
              <a:rPr lang="ru-RU" sz="1800" dirty="0" smtClean="0"/>
              <a:t>– изменений не происходит.</a:t>
            </a:r>
          </a:p>
          <a:p>
            <a:r>
              <a:rPr lang="ru-RU" sz="1800" b="1" u="sng" dirty="0" smtClean="0"/>
              <a:t>В </a:t>
            </a:r>
            <a:r>
              <a:rPr lang="ru-RU" sz="1800" b="1" u="sng" dirty="0" smtClean="0"/>
              <a:t>третью пробирку </a:t>
            </a:r>
            <a:r>
              <a:rPr lang="ru-RU" sz="1800" dirty="0" smtClean="0"/>
              <a:t>наливаем раствор щелочи и </a:t>
            </a:r>
            <a:r>
              <a:rPr lang="ru-RU" sz="1800" dirty="0" smtClean="0"/>
              <a:t>нагреваем. Индикаторная </a:t>
            </a:r>
            <a:r>
              <a:rPr lang="ru-RU" sz="1800" dirty="0" smtClean="0"/>
              <a:t>бумага </a:t>
            </a:r>
            <a:r>
              <a:rPr lang="ru-RU" sz="1800" dirty="0" smtClean="0"/>
              <a:t>не изменяется. </a:t>
            </a:r>
          </a:p>
          <a:p>
            <a:r>
              <a:rPr lang="ru-RU" sz="1800" b="1" u="sng" dirty="0" smtClean="0"/>
              <a:t>В </a:t>
            </a:r>
            <a:r>
              <a:rPr lang="ru-RU" sz="1800" b="1" u="sng" dirty="0" smtClean="0"/>
              <a:t>четвертую пробирку </a:t>
            </a:r>
            <a:r>
              <a:rPr lang="ru-RU" sz="1800" dirty="0" smtClean="0"/>
              <a:t>добавляем раствор нитрата серебра </a:t>
            </a:r>
            <a:r>
              <a:rPr lang="en-US" sz="1800" dirty="0" err="1" smtClean="0"/>
              <a:t>AgNO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 – изменений не происходит. </a:t>
            </a:r>
            <a:endParaRPr lang="ru-RU" sz="1800" dirty="0" smtClean="0"/>
          </a:p>
          <a:p>
            <a:pPr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Вывод: </a:t>
            </a:r>
            <a:r>
              <a:rPr lang="ru-RU" sz="2000" b="1" dirty="0" smtClean="0">
                <a:solidFill>
                  <a:srgbClr val="C00000"/>
                </a:solidFill>
              </a:rPr>
              <a:t>мы </a:t>
            </a:r>
            <a:r>
              <a:rPr lang="ru-RU" sz="2000" b="1" dirty="0" smtClean="0">
                <a:solidFill>
                  <a:srgbClr val="C00000"/>
                </a:solidFill>
              </a:rPr>
              <a:t>обнаружили только </a:t>
            </a:r>
            <a:r>
              <a:rPr lang="ru-RU" sz="2000" b="1" dirty="0" err="1" smtClean="0">
                <a:solidFill>
                  <a:srgbClr val="C00000"/>
                </a:solidFill>
              </a:rPr>
              <a:t>нитрат-ионы</a:t>
            </a:r>
            <a:r>
              <a:rPr lang="ru-RU" sz="2000" dirty="0" smtClean="0">
                <a:solidFill>
                  <a:srgbClr val="C00000"/>
                </a:solidFill>
              </a:rPr>
              <a:t>.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Определяемое </a:t>
            </a:r>
            <a:r>
              <a:rPr lang="ru-RU" sz="2000" b="1" dirty="0" smtClean="0">
                <a:solidFill>
                  <a:srgbClr val="C00000"/>
                </a:solidFill>
              </a:rPr>
              <a:t>удобрение – </a:t>
            </a:r>
            <a:r>
              <a:rPr lang="ru-RU" sz="2000" b="1" dirty="0" smtClean="0">
                <a:solidFill>
                  <a:srgbClr val="C00000"/>
                </a:solidFill>
              </a:rPr>
              <a:t>нитрат натрия </a:t>
            </a:r>
            <a:r>
              <a:rPr lang="en-US" sz="2000" b="1" dirty="0" err="1" smtClean="0">
                <a:solidFill>
                  <a:srgbClr val="C00000"/>
                </a:solidFill>
              </a:rPr>
              <a:t>NaNO</a:t>
            </a:r>
            <a:r>
              <a:rPr lang="ru-RU" sz="2000" b="1" baseline="-25000" dirty="0" smtClean="0">
                <a:solidFill>
                  <a:srgbClr val="C00000"/>
                </a:solidFill>
              </a:rPr>
              <a:t>3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ru-RU" sz="1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ook Antiqua" pitchFamily="18" charset="0"/>
              </a:rPr>
              <a:t>ВЫПОЛНЕНИЕ РАБОТЫ</a:t>
            </a:r>
            <a:endParaRPr lang="ru-RU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7858180" cy="547260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Приготовили  </a:t>
            </a:r>
            <a:r>
              <a:rPr lang="ru-RU" sz="1800" dirty="0" smtClean="0"/>
              <a:t>раствор </a:t>
            </a:r>
            <a:r>
              <a:rPr lang="ru-RU" sz="1800" dirty="0" smtClean="0"/>
              <a:t>третьего  удобрения и разделили его на 4 пробы.</a:t>
            </a:r>
          </a:p>
          <a:p>
            <a:pPr>
              <a:lnSpc>
                <a:spcPct val="110000"/>
              </a:lnSpc>
            </a:pPr>
            <a:r>
              <a:rPr lang="ru-RU" sz="1800" b="1" u="sng" dirty="0" smtClean="0"/>
              <a:t>В </a:t>
            </a:r>
            <a:r>
              <a:rPr lang="ru-RU" sz="1800" b="1" u="sng" dirty="0" smtClean="0"/>
              <a:t>первую пробирку </a:t>
            </a:r>
            <a:r>
              <a:rPr lang="ru-RU" sz="1800" dirty="0" smtClean="0"/>
              <a:t>добавляем концентрированную серную </a:t>
            </a:r>
            <a:r>
              <a:rPr lang="ru-RU" sz="1800" dirty="0" smtClean="0"/>
              <a:t>кислоту</a:t>
            </a:r>
          </a:p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(</a:t>
            </a:r>
            <a:r>
              <a:rPr lang="en-US" sz="1800" dirty="0" smtClean="0"/>
              <a:t>H</a:t>
            </a:r>
            <a:r>
              <a:rPr lang="ru-RU" sz="1800" baseline="-25000" dirty="0" smtClean="0"/>
              <a:t>2</a:t>
            </a: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) и медь (</a:t>
            </a:r>
            <a:r>
              <a:rPr lang="en-US" sz="1800" dirty="0" smtClean="0"/>
              <a:t>Cu</a:t>
            </a:r>
            <a:r>
              <a:rPr lang="ru-RU" sz="1800" dirty="0" smtClean="0"/>
              <a:t>) – реакция не идет. Значит, </a:t>
            </a:r>
            <a:r>
              <a:rPr lang="ru-RU" sz="1800" dirty="0" err="1" smtClean="0"/>
              <a:t>нитрат-ионов</a:t>
            </a:r>
            <a:r>
              <a:rPr lang="ru-RU" sz="1800" dirty="0" smtClean="0"/>
              <a:t> (</a:t>
            </a:r>
            <a:r>
              <a:rPr lang="en-US" sz="1800" dirty="0" smtClean="0"/>
              <a:t>NO</a:t>
            </a:r>
            <a:r>
              <a:rPr lang="ru-RU" sz="1800" baseline="-25000" dirty="0" smtClean="0"/>
              <a:t>3</a:t>
            </a:r>
            <a:r>
              <a:rPr lang="ru-RU" sz="1800" baseline="30000" dirty="0" smtClean="0"/>
              <a:t>- </a:t>
            </a:r>
            <a:r>
              <a:rPr lang="ru-RU" sz="1800" dirty="0" smtClean="0"/>
              <a:t>) в растворе нет. </a:t>
            </a:r>
            <a:endParaRPr lang="ru-RU" sz="1800" dirty="0" smtClean="0"/>
          </a:p>
          <a:p>
            <a:r>
              <a:rPr lang="ru-RU" sz="1800" b="1" u="sng" dirty="0" smtClean="0"/>
              <a:t>Во </a:t>
            </a:r>
            <a:r>
              <a:rPr lang="ru-RU" sz="1800" b="1" u="sng" dirty="0" smtClean="0"/>
              <a:t>вторую пробирку </a:t>
            </a:r>
            <a:r>
              <a:rPr lang="ru-RU" sz="1800" dirty="0" smtClean="0"/>
              <a:t>добавляем раствор хлорида бария (</a:t>
            </a:r>
            <a:r>
              <a:rPr lang="en-US" sz="1800" dirty="0" err="1" smtClean="0"/>
              <a:t>BaCl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) – выпадает белый осадок. Следовательно, в </a:t>
            </a:r>
            <a:r>
              <a:rPr lang="ru-RU" sz="1800" dirty="0" smtClean="0"/>
              <a:t> растворе </a:t>
            </a:r>
            <a:r>
              <a:rPr lang="ru-RU" sz="1800" dirty="0" smtClean="0"/>
              <a:t>присутствуют </a:t>
            </a:r>
            <a:r>
              <a:rPr lang="ru-RU" sz="1800" dirty="0" err="1" smtClean="0"/>
              <a:t>сульфат-ионы</a:t>
            </a:r>
            <a:r>
              <a:rPr lang="ru-RU" sz="1800" dirty="0" smtClean="0"/>
              <a:t> (</a:t>
            </a: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baseline="30000" dirty="0" smtClean="0"/>
              <a:t>2-</a:t>
            </a:r>
            <a:r>
              <a:rPr lang="ru-RU" sz="1800" dirty="0" smtClean="0"/>
              <a:t>).</a:t>
            </a:r>
          </a:p>
          <a:p>
            <a:pPr algn="ctr">
              <a:buNone/>
            </a:pPr>
            <a:r>
              <a:rPr lang="en-US" sz="1800" b="1" dirty="0" smtClean="0"/>
              <a:t>SO</a:t>
            </a:r>
            <a:r>
              <a:rPr lang="ru-RU" sz="1800" b="1" baseline="-25000" dirty="0" smtClean="0"/>
              <a:t>4</a:t>
            </a:r>
            <a:r>
              <a:rPr lang="ru-RU" sz="1800" b="1" baseline="30000" dirty="0" smtClean="0"/>
              <a:t>2- </a:t>
            </a:r>
            <a:r>
              <a:rPr lang="ru-RU" sz="1800" b="1" dirty="0" smtClean="0"/>
              <a:t>+ </a:t>
            </a:r>
            <a:r>
              <a:rPr lang="en-US" sz="1800" b="1" dirty="0" err="1" smtClean="0"/>
              <a:t>BaCl</a:t>
            </a:r>
            <a:r>
              <a:rPr lang="ru-RU" sz="1800" b="1" baseline="-25000" dirty="0" smtClean="0"/>
              <a:t>2</a:t>
            </a:r>
            <a:r>
              <a:rPr lang="ru-RU" sz="1800" b="1" dirty="0" smtClean="0"/>
              <a:t> = </a:t>
            </a:r>
            <a:r>
              <a:rPr lang="en-US" sz="1800" b="1" dirty="0" err="1" smtClean="0"/>
              <a:t>BaSO</a:t>
            </a:r>
            <a:r>
              <a:rPr lang="ru-RU" sz="1800" b="1" baseline="-25000" dirty="0" smtClean="0"/>
              <a:t>4</a:t>
            </a:r>
            <a:r>
              <a:rPr lang="ru-RU" sz="1800" b="1" dirty="0" smtClean="0"/>
              <a:t>↓</a:t>
            </a:r>
            <a:r>
              <a:rPr lang="ru-RU" sz="1800" b="1" baseline="-25000" dirty="0" smtClean="0"/>
              <a:t> </a:t>
            </a:r>
            <a:r>
              <a:rPr lang="ru-RU" sz="1800" b="1" dirty="0" smtClean="0"/>
              <a:t>+ 2</a:t>
            </a:r>
            <a:r>
              <a:rPr lang="en-US" sz="1800" b="1" dirty="0" err="1" smtClean="0"/>
              <a:t>Cl</a:t>
            </a:r>
            <a:r>
              <a:rPr lang="ru-RU" sz="1800" b="1" baseline="30000" dirty="0" smtClean="0"/>
              <a:t>-</a:t>
            </a:r>
            <a:endParaRPr lang="ru-RU" sz="1800" b="1" dirty="0" smtClean="0"/>
          </a:p>
          <a:p>
            <a:r>
              <a:rPr lang="ru-RU" sz="1800" b="1" u="sng" dirty="0" smtClean="0"/>
              <a:t>В третью пробирку </a:t>
            </a:r>
            <a:r>
              <a:rPr lang="ru-RU" sz="1800" dirty="0" smtClean="0"/>
              <a:t>наливаем раствор щелочи и </a:t>
            </a:r>
            <a:r>
              <a:rPr lang="ru-RU" sz="1800" dirty="0" smtClean="0"/>
              <a:t>нагреваем. Индикаторная </a:t>
            </a:r>
            <a:r>
              <a:rPr lang="ru-RU" sz="1800" dirty="0" smtClean="0"/>
              <a:t>бумага </a:t>
            </a:r>
            <a:r>
              <a:rPr lang="ru-RU" sz="1800" dirty="0" smtClean="0"/>
              <a:t>не меняет цвет, значит ионов аммония нет. </a:t>
            </a:r>
          </a:p>
          <a:p>
            <a:endParaRPr lang="ru-RU" sz="1800" dirty="0" smtClean="0"/>
          </a:p>
          <a:p>
            <a:r>
              <a:rPr lang="ru-RU" sz="1800" b="1" u="sng" dirty="0" smtClean="0"/>
              <a:t>В </a:t>
            </a:r>
            <a:r>
              <a:rPr lang="ru-RU" sz="1800" b="1" u="sng" dirty="0" smtClean="0"/>
              <a:t>четвертую пробирку </a:t>
            </a:r>
            <a:r>
              <a:rPr lang="ru-RU" sz="1800" dirty="0" smtClean="0"/>
              <a:t>добавляем раствор нитрата серебра </a:t>
            </a:r>
            <a:r>
              <a:rPr lang="en-US" sz="1800" dirty="0" err="1" smtClean="0"/>
              <a:t>AgNO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 – </a:t>
            </a:r>
            <a:r>
              <a:rPr lang="ru-RU" sz="1800" dirty="0" smtClean="0"/>
              <a:t>выпадает желтый осадок, значит, в пробе есть </a:t>
            </a:r>
            <a:r>
              <a:rPr lang="ru-RU" sz="1800" dirty="0" err="1" smtClean="0"/>
              <a:t>фосфат-ионы</a:t>
            </a:r>
            <a:r>
              <a:rPr lang="ru-RU" sz="1800" dirty="0" smtClean="0"/>
              <a:t>:</a:t>
            </a:r>
          </a:p>
          <a:p>
            <a:pPr algn="ctr">
              <a:buNone/>
            </a:pPr>
            <a:r>
              <a:rPr lang="es-ES" sz="1800" b="1" dirty="0" smtClean="0"/>
              <a:t>PO</a:t>
            </a:r>
            <a:r>
              <a:rPr lang="ru-RU" sz="1800" b="1" baseline="-25000" dirty="0" smtClean="0"/>
              <a:t>4</a:t>
            </a:r>
            <a:r>
              <a:rPr lang="ru-RU" sz="1800" b="1" baseline="30000" dirty="0" smtClean="0"/>
              <a:t>3-</a:t>
            </a:r>
            <a:r>
              <a:rPr lang="ru-RU" sz="1800" b="1" dirty="0" smtClean="0"/>
              <a:t> + 3</a:t>
            </a:r>
            <a:r>
              <a:rPr lang="es-ES" sz="1800" b="1" dirty="0" smtClean="0"/>
              <a:t>AgNO</a:t>
            </a:r>
            <a:r>
              <a:rPr lang="ru-RU" sz="1800" b="1" baseline="-25000" dirty="0" smtClean="0"/>
              <a:t>3</a:t>
            </a:r>
            <a:r>
              <a:rPr lang="ru-RU" sz="1800" b="1" dirty="0" smtClean="0"/>
              <a:t> = </a:t>
            </a:r>
            <a:r>
              <a:rPr lang="es-ES" sz="1800" b="1" dirty="0" smtClean="0"/>
              <a:t>Ag</a:t>
            </a:r>
            <a:r>
              <a:rPr lang="ru-RU" sz="1800" b="1" baseline="-25000" dirty="0" smtClean="0"/>
              <a:t>3</a:t>
            </a:r>
            <a:r>
              <a:rPr lang="es-ES" sz="1800" b="1" dirty="0" smtClean="0"/>
              <a:t>PO</a:t>
            </a:r>
            <a:r>
              <a:rPr lang="ru-RU" sz="1800" b="1" baseline="-25000" dirty="0" smtClean="0"/>
              <a:t>4</a:t>
            </a:r>
            <a:r>
              <a:rPr lang="ru-RU" sz="1800" b="1" dirty="0" smtClean="0"/>
              <a:t>↓</a:t>
            </a:r>
            <a:r>
              <a:rPr lang="ru-RU" sz="1800" b="1" baseline="-25000" dirty="0" smtClean="0"/>
              <a:t> </a:t>
            </a:r>
            <a:r>
              <a:rPr lang="ru-RU" sz="1800" b="1" dirty="0" smtClean="0"/>
              <a:t> + 3</a:t>
            </a:r>
            <a:r>
              <a:rPr lang="es-ES" sz="1800" b="1" dirty="0" smtClean="0"/>
              <a:t>NO</a:t>
            </a:r>
            <a:r>
              <a:rPr lang="ru-RU" sz="1800" b="1" baseline="-25000" dirty="0" smtClean="0"/>
              <a:t>3</a:t>
            </a:r>
            <a:r>
              <a:rPr lang="ru-RU" sz="1800" b="1" baseline="30000" dirty="0" smtClean="0"/>
              <a:t>-</a:t>
            </a:r>
            <a:endParaRPr lang="ru-RU" sz="1800" dirty="0" smtClean="0"/>
          </a:p>
          <a:p>
            <a:pPr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Вывод: 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определяемое </a:t>
            </a:r>
            <a:r>
              <a:rPr lang="ru-RU" sz="2000" b="1" dirty="0" smtClean="0">
                <a:solidFill>
                  <a:srgbClr val="C00000"/>
                </a:solidFill>
              </a:rPr>
              <a:t>удобрение </a:t>
            </a:r>
            <a:r>
              <a:rPr lang="ru-RU" sz="2000" b="1" dirty="0" smtClean="0">
                <a:solidFill>
                  <a:srgbClr val="C00000"/>
                </a:solidFill>
              </a:rPr>
              <a:t> -  суперфосфат.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sz="1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ook Antiqua" pitchFamily="18" charset="0"/>
              </a:rPr>
              <a:t>ВЫПОЛНЕНИЕ РАБОТЫ</a:t>
            </a:r>
            <a:endParaRPr lang="ru-RU" sz="24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7858180" cy="547260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Приготовили  </a:t>
            </a:r>
            <a:r>
              <a:rPr lang="ru-RU" sz="1800" dirty="0" smtClean="0"/>
              <a:t>раствор </a:t>
            </a:r>
            <a:r>
              <a:rPr lang="ru-RU" sz="1800" dirty="0" smtClean="0"/>
              <a:t>четвертого  удобрения и разделили его на 4 пробы.</a:t>
            </a:r>
          </a:p>
          <a:p>
            <a:pPr>
              <a:lnSpc>
                <a:spcPct val="110000"/>
              </a:lnSpc>
            </a:pPr>
            <a:r>
              <a:rPr lang="ru-RU" sz="1800" b="1" u="sng" dirty="0" smtClean="0"/>
              <a:t>В </a:t>
            </a:r>
            <a:r>
              <a:rPr lang="ru-RU" sz="1800" b="1" u="sng" dirty="0" smtClean="0"/>
              <a:t>первую пробирку </a:t>
            </a:r>
            <a:r>
              <a:rPr lang="ru-RU" sz="1800" dirty="0" smtClean="0"/>
              <a:t>добавляем концентрированную серную </a:t>
            </a:r>
            <a:r>
              <a:rPr lang="ru-RU" sz="1800" dirty="0" smtClean="0"/>
              <a:t>кислоту</a:t>
            </a:r>
          </a:p>
          <a:p>
            <a:pPr>
              <a:lnSpc>
                <a:spcPct val="110000"/>
              </a:lnSpc>
              <a:buNone/>
            </a:pPr>
            <a:r>
              <a:rPr lang="ru-RU" sz="1800" dirty="0" smtClean="0"/>
              <a:t>(</a:t>
            </a:r>
            <a:r>
              <a:rPr lang="en-US" sz="1800" dirty="0" smtClean="0"/>
              <a:t>H</a:t>
            </a:r>
            <a:r>
              <a:rPr lang="ru-RU" sz="1800" baseline="-25000" dirty="0" smtClean="0"/>
              <a:t>2</a:t>
            </a:r>
            <a:r>
              <a:rPr lang="en-US" sz="1800" dirty="0" smtClean="0"/>
              <a:t>SO</a:t>
            </a:r>
            <a:r>
              <a:rPr lang="ru-RU" sz="1800" baseline="-25000" dirty="0" smtClean="0"/>
              <a:t>4</a:t>
            </a:r>
            <a:r>
              <a:rPr lang="ru-RU" sz="1800" dirty="0" smtClean="0"/>
              <a:t>) и медь (</a:t>
            </a:r>
            <a:r>
              <a:rPr lang="en-US" sz="1800" dirty="0" smtClean="0"/>
              <a:t>Cu</a:t>
            </a:r>
            <a:r>
              <a:rPr lang="ru-RU" sz="1800" dirty="0" smtClean="0"/>
              <a:t>) – реакция не идет. Значит, </a:t>
            </a:r>
            <a:r>
              <a:rPr lang="ru-RU" sz="1800" dirty="0" err="1" smtClean="0"/>
              <a:t>нитрат-ионов</a:t>
            </a:r>
            <a:r>
              <a:rPr lang="ru-RU" sz="1800" dirty="0" smtClean="0"/>
              <a:t> (</a:t>
            </a:r>
            <a:r>
              <a:rPr lang="en-US" sz="1800" dirty="0" smtClean="0"/>
              <a:t>NO</a:t>
            </a:r>
            <a:r>
              <a:rPr lang="ru-RU" sz="1800" baseline="-25000" dirty="0" smtClean="0"/>
              <a:t>3</a:t>
            </a:r>
            <a:r>
              <a:rPr lang="ru-RU" sz="1800" baseline="30000" dirty="0" smtClean="0"/>
              <a:t>- </a:t>
            </a:r>
            <a:r>
              <a:rPr lang="ru-RU" sz="1800" dirty="0" smtClean="0"/>
              <a:t>) в растворе нет. </a:t>
            </a:r>
            <a:endParaRPr lang="ru-RU" sz="1800" dirty="0" smtClean="0"/>
          </a:p>
          <a:p>
            <a:r>
              <a:rPr lang="ru-RU" sz="1800" b="1" u="sng" dirty="0" smtClean="0"/>
              <a:t>Во </a:t>
            </a:r>
            <a:r>
              <a:rPr lang="ru-RU" sz="1800" b="1" u="sng" dirty="0" smtClean="0"/>
              <a:t>вторую пробирку </a:t>
            </a:r>
            <a:r>
              <a:rPr lang="ru-RU" sz="1800" dirty="0" smtClean="0"/>
              <a:t>добавляем раствор хлорида бария (</a:t>
            </a:r>
            <a:r>
              <a:rPr lang="en-US" sz="1800" dirty="0" err="1" smtClean="0"/>
              <a:t>BaCl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) – </a:t>
            </a:r>
            <a:r>
              <a:rPr lang="ru-RU" sz="1800" dirty="0" smtClean="0"/>
              <a:t>признаков реакции нет, значит, сульфат - ионов нет.</a:t>
            </a:r>
          </a:p>
          <a:p>
            <a:endParaRPr lang="ru-RU" sz="1800" dirty="0" smtClean="0"/>
          </a:p>
          <a:p>
            <a:r>
              <a:rPr lang="ru-RU" sz="1800" b="1" u="sng" dirty="0" smtClean="0"/>
              <a:t>В третью пробирку </a:t>
            </a:r>
            <a:r>
              <a:rPr lang="ru-RU" sz="1800" dirty="0" smtClean="0"/>
              <a:t>наливаем раствор щелочи и </a:t>
            </a:r>
            <a:r>
              <a:rPr lang="ru-RU" sz="1800" dirty="0" smtClean="0"/>
              <a:t>нагреваем. Влажная</a:t>
            </a:r>
          </a:p>
          <a:p>
            <a:pPr>
              <a:buNone/>
            </a:pPr>
            <a:r>
              <a:rPr lang="ru-RU" sz="1800" dirty="0" smtClean="0"/>
              <a:t>индикаторная </a:t>
            </a:r>
            <a:r>
              <a:rPr lang="ru-RU" sz="1800" dirty="0" smtClean="0"/>
              <a:t>бумага </a:t>
            </a:r>
            <a:r>
              <a:rPr lang="ru-RU" sz="1800" dirty="0" smtClean="0"/>
              <a:t>цвет не меняет. Ионов </a:t>
            </a:r>
            <a:r>
              <a:rPr lang="ru-RU" sz="1800" dirty="0" smtClean="0"/>
              <a:t>аммония (</a:t>
            </a:r>
            <a:r>
              <a:rPr lang="en-US" sz="1800" dirty="0" smtClean="0"/>
              <a:t>NH</a:t>
            </a:r>
            <a:r>
              <a:rPr lang="ru-RU" sz="1800" baseline="-25000" dirty="0" smtClean="0"/>
              <a:t>4</a:t>
            </a:r>
            <a:r>
              <a:rPr lang="ru-RU" sz="1800" baseline="30000" dirty="0" smtClean="0"/>
              <a:t>+</a:t>
            </a:r>
            <a:r>
              <a:rPr lang="ru-RU" sz="1800" dirty="0" smtClean="0"/>
              <a:t>) нет.</a:t>
            </a:r>
          </a:p>
          <a:p>
            <a:pPr>
              <a:buNone/>
            </a:pPr>
            <a:endParaRPr lang="ru-RU" sz="1800" dirty="0" smtClean="0"/>
          </a:p>
          <a:p>
            <a:r>
              <a:rPr lang="ru-RU" sz="1800" b="1" u="sng" dirty="0" smtClean="0"/>
              <a:t>В четвертую пробирку </a:t>
            </a:r>
            <a:r>
              <a:rPr lang="ru-RU" sz="1800" dirty="0" smtClean="0"/>
              <a:t>добавляем раствор нитрата серебра </a:t>
            </a:r>
            <a:r>
              <a:rPr lang="en-US" sz="1800" dirty="0" err="1" smtClean="0"/>
              <a:t>AgNO</a:t>
            </a:r>
            <a:r>
              <a:rPr lang="ru-RU" sz="1800" baseline="-25000" dirty="0" smtClean="0"/>
              <a:t>3</a:t>
            </a:r>
            <a:r>
              <a:rPr lang="ru-RU" sz="1800" dirty="0" smtClean="0"/>
              <a:t> – выпадает белый творожистый осадок. В растворе присутствуют </a:t>
            </a:r>
            <a:r>
              <a:rPr lang="ru-RU" sz="1800" dirty="0" err="1" smtClean="0"/>
              <a:t>хлорид-ионы</a:t>
            </a:r>
            <a:r>
              <a:rPr lang="ru-RU" sz="1800" dirty="0" smtClean="0"/>
              <a:t> : </a:t>
            </a:r>
          </a:p>
          <a:p>
            <a:pPr algn="ctr">
              <a:buNone/>
            </a:pPr>
            <a:r>
              <a:rPr lang="es-ES" sz="1800" b="1" dirty="0" smtClean="0"/>
              <a:t>AgNO</a:t>
            </a:r>
            <a:r>
              <a:rPr lang="ru-RU" sz="1800" b="1" baseline="-25000" dirty="0" smtClean="0"/>
              <a:t>3</a:t>
            </a:r>
            <a:r>
              <a:rPr lang="ru-RU" sz="1800" b="1" dirty="0" smtClean="0"/>
              <a:t> + </a:t>
            </a:r>
            <a:r>
              <a:rPr lang="es-ES" sz="1800" b="1" dirty="0" smtClean="0"/>
              <a:t>Cl</a:t>
            </a:r>
            <a:r>
              <a:rPr lang="ru-RU" sz="1800" b="1" baseline="30000" dirty="0" smtClean="0"/>
              <a:t>-</a:t>
            </a:r>
            <a:r>
              <a:rPr lang="ru-RU" sz="1800" b="1" dirty="0" smtClean="0"/>
              <a:t>  = </a:t>
            </a:r>
            <a:r>
              <a:rPr lang="es-ES" sz="1800" b="1" dirty="0" smtClean="0"/>
              <a:t>AgCl </a:t>
            </a:r>
            <a:r>
              <a:rPr lang="ru-RU" sz="1800" b="1" dirty="0" err="1" smtClean="0"/>
              <a:t>↓</a:t>
            </a:r>
            <a:r>
              <a:rPr lang="ru-RU" sz="1800" b="1" dirty="0" smtClean="0"/>
              <a:t> + </a:t>
            </a:r>
            <a:r>
              <a:rPr lang="es-ES" sz="1800" b="1" dirty="0" smtClean="0"/>
              <a:t>NO</a:t>
            </a:r>
            <a:r>
              <a:rPr lang="ru-RU" sz="1800" b="1" baseline="-25000" dirty="0" smtClean="0"/>
              <a:t>3</a:t>
            </a:r>
            <a:r>
              <a:rPr lang="ru-RU" sz="1800" b="1" baseline="30000" dirty="0" smtClean="0"/>
              <a:t>-</a:t>
            </a:r>
            <a:endParaRPr lang="ru-RU" sz="1800" dirty="0" smtClean="0"/>
          </a:p>
          <a:p>
            <a:pPr algn="ctr">
              <a:buNone/>
            </a:pPr>
            <a:r>
              <a:rPr lang="ru-RU" sz="2000" b="1" u="sng" dirty="0" smtClean="0">
                <a:solidFill>
                  <a:srgbClr val="C00000"/>
                </a:solidFill>
              </a:rPr>
              <a:t>Вывод: 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определяемое удобрение – сильвинит </a:t>
            </a:r>
            <a:r>
              <a:rPr lang="en-US" sz="2000" b="1" dirty="0" err="1" smtClean="0">
                <a:solidFill>
                  <a:srgbClr val="C00000"/>
                </a:solidFill>
              </a:rPr>
              <a:t>KCl</a:t>
            </a:r>
            <a:r>
              <a:rPr lang="ru-RU" sz="2000" b="1" baseline="30000" dirty="0" smtClean="0">
                <a:solidFill>
                  <a:srgbClr val="C00000"/>
                </a:solidFill>
              </a:rPr>
              <a:t>.</a:t>
            </a:r>
            <a:r>
              <a:rPr lang="en-US" sz="2000" b="1" dirty="0" err="1" smtClean="0">
                <a:solidFill>
                  <a:srgbClr val="C00000"/>
                </a:solidFill>
              </a:rPr>
              <a:t>NaCl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ru-RU" sz="1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Ответьте на вопросы: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40768"/>
            <a:ext cx="7858180" cy="4785395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Book Antiqua" pitchFamily="18" charset="0"/>
              </a:rPr>
              <a:t>Эффективно ли смешивать аммиачную селитру</a:t>
            </a:r>
            <a:r>
              <a:rPr lang="ru-RU" sz="2400" dirty="0" smtClean="0">
                <a:latin typeface="Book Antiqua" pitchFamily="18" charset="0"/>
              </a:rPr>
              <a:t> (</a:t>
            </a:r>
            <a:r>
              <a:rPr lang="en-US" sz="2000" dirty="0" smtClean="0">
                <a:latin typeface="Book Antiqua" pitchFamily="18" charset="0"/>
              </a:rPr>
              <a:t>NH</a:t>
            </a:r>
            <a:r>
              <a:rPr lang="ru-RU" sz="2000" baseline="-25000" dirty="0" smtClean="0">
                <a:latin typeface="Book Antiqua" pitchFamily="18" charset="0"/>
              </a:rPr>
              <a:t>4</a:t>
            </a:r>
            <a:r>
              <a:rPr lang="en-US" sz="2000" dirty="0" err="1" smtClean="0">
                <a:latin typeface="Book Antiqua" pitchFamily="18" charset="0"/>
              </a:rPr>
              <a:t>Cl</a:t>
            </a:r>
            <a:r>
              <a:rPr lang="ru-RU" sz="2400" dirty="0" smtClean="0">
                <a:latin typeface="Book Antiqua" pitchFamily="18" charset="0"/>
              </a:rPr>
              <a:t>)  с известью (</a:t>
            </a:r>
            <a:r>
              <a:rPr lang="es-ES" sz="2000" dirty="0" smtClean="0">
                <a:latin typeface="Book Antiqua" pitchFamily="18" charset="0"/>
              </a:rPr>
              <a:t>Ca</a:t>
            </a:r>
            <a:r>
              <a:rPr lang="ru-RU" sz="2000" dirty="0" smtClean="0">
                <a:latin typeface="Book Antiqua" pitchFamily="18" charset="0"/>
              </a:rPr>
              <a:t>(</a:t>
            </a:r>
            <a:r>
              <a:rPr lang="es-ES" sz="2000" dirty="0" smtClean="0">
                <a:latin typeface="Book Antiqua" pitchFamily="18" charset="0"/>
              </a:rPr>
              <a:t>OH)</a:t>
            </a:r>
            <a:r>
              <a:rPr lang="es-ES" sz="2000" baseline="-25000" dirty="0" smtClean="0">
                <a:latin typeface="Book Antiqua" pitchFamily="18" charset="0"/>
              </a:rPr>
              <a:t>2</a:t>
            </a:r>
            <a:r>
              <a:rPr lang="ru-RU" sz="2400" dirty="0" smtClean="0">
                <a:latin typeface="Book Antiqua" pitchFamily="18" charset="0"/>
              </a:rPr>
              <a:t>)? Ответ поясните.</a:t>
            </a:r>
          </a:p>
          <a:p>
            <a:pPr marL="457200" indent="-457200">
              <a:buAutoNum type="arabicPeriod"/>
            </a:pPr>
            <a:endParaRPr lang="ru-RU" sz="2400" dirty="0" smtClean="0">
              <a:latin typeface="Book Antiqua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latin typeface="Book Antiqua" pitchFamily="18" charset="0"/>
              </a:rPr>
              <a:t>Можно ли совмещать известкование почвы с подкормкой суперфосфатом </a:t>
            </a:r>
            <a:r>
              <a:rPr lang="en-US" sz="2400" dirty="0" smtClean="0">
                <a:latin typeface="Book Antiqua" pitchFamily="18" charset="0"/>
              </a:rPr>
              <a:t>Ca</a:t>
            </a:r>
            <a:r>
              <a:rPr lang="ru-RU" sz="2400" dirty="0" smtClean="0">
                <a:latin typeface="Book Antiqua" pitchFamily="18" charset="0"/>
              </a:rPr>
              <a:t>(</a:t>
            </a:r>
            <a:r>
              <a:rPr lang="en-US" sz="2400" dirty="0" smtClean="0">
                <a:latin typeface="Book Antiqua" pitchFamily="18" charset="0"/>
              </a:rPr>
              <a:t>H</a:t>
            </a:r>
            <a:r>
              <a:rPr lang="ru-RU" sz="2400" baseline="-25000" dirty="0" smtClean="0">
                <a:latin typeface="Book Antiqua" pitchFamily="18" charset="0"/>
              </a:rPr>
              <a:t>2</a:t>
            </a:r>
            <a:r>
              <a:rPr lang="en-US" sz="2400" dirty="0" smtClean="0">
                <a:latin typeface="Book Antiqua" pitchFamily="18" charset="0"/>
              </a:rPr>
              <a:t>PO</a:t>
            </a:r>
            <a:r>
              <a:rPr lang="ru-RU" sz="2400" baseline="-25000" dirty="0" smtClean="0">
                <a:latin typeface="Book Antiqua" pitchFamily="18" charset="0"/>
              </a:rPr>
              <a:t>4</a:t>
            </a:r>
            <a:r>
              <a:rPr lang="ru-RU" sz="2400" dirty="0" smtClean="0">
                <a:latin typeface="Book Antiqua" pitchFamily="18" charset="0"/>
              </a:rPr>
              <a:t>)</a:t>
            </a:r>
            <a:r>
              <a:rPr lang="ru-RU" sz="2400" baseline="-25000" dirty="0" smtClean="0">
                <a:latin typeface="Book Antiqua" pitchFamily="18" charset="0"/>
              </a:rPr>
              <a:t>2</a:t>
            </a:r>
            <a:r>
              <a:rPr lang="ru-RU" sz="2400" dirty="0" smtClean="0">
                <a:latin typeface="Book Antiqua" pitchFamily="18" charset="0"/>
              </a:rPr>
              <a:t> ? Ответ поясните. </a:t>
            </a:r>
            <a:endParaRPr lang="ru-RU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1038996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F42B2D-C424-48C3-8C8D-02AD688B82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TS010389964</Template>
  <TotalTime>180</TotalTime>
  <Words>299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TS010389964</vt:lpstr>
      <vt:lpstr>Практическая работа № 4</vt:lpstr>
      <vt:lpstr>Цель:</vt:lpstr>
      <vt:lpstr>  Задание:   </vt:lpstr>
      <vt:lpstr>ВЫПОЛНЕНИЕ РАБОТЫ</vt:lpstr>
      <vt:lpstr>ВЫПОЛНЕНИЕ РАБОТЫ</vt:lpstr>
      <vt:lpstr>ВЫПОЛНЕНИЕ РАБОТЫ</vt:lpstr>
      <vt:lpstr>ВЫПОЛНЕНИЕ РАБОТЫ</vt:lpstr>
      <vt:lpstr>Ответьте на вопросы: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№ 1</dc:title>
  <dc:creator>Admin</dc:creator>
  <cp:lastModifiedBy>иван</cp:lastModifiedBy>
  <cp:revision>26</cp:revision>
  <dcterms:created xsi:type="dcterms:W3CDTF">2013-03-23T12:26:46Z</dcterms:created>
  <dcterms:modified xsi:type="dcterms:W3CDTF">2013-12-16T16:07:41Z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TC103899649990</vt:lpwstr>
  </property>
</Properties>
</file>